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3"/>
  </p:notesMasterIdLst>
  <p:handoutMasterIdLst>
    <p:handoutMasterId r:id="rId64"/>
  </p:handoutMasterIdLst>
  <p:sldIdLst>
    <p:sldId id="549" r:id="rId2"/>
    <p:sldId id="568" r:id="rId3"/>
    <p:sldId id="570" r:id="rId4"/>
    <p:sldId id="571" r:id="rId5"/>
    <p:sldId id="445" r:id="rId6"/>
    <p:sldId id="448" r:id="rId7"/>
    <p:sldId id="528" r:id="rId8"/>
    <p:sldId id="487" r:id="rId9"/>
    <p:sldId id="461" r:id="rId10"/>
    <p:sldId id="411" r:id="rId11"/>
    <p:sldId id="457" r:id="rId12"/>
    <p:sldId id="458" r:id="rId13"/>
    <p:sldId id="455" r:id="rId14"/>
    <p:sldId id="459" r:id="rId15"/>
    <p:sldId id="462" r:id="rId16"/>
    <p:sldId id="555" r:id="rId17"/>
    <p:sldId id="421" r:id="rId18"/>
    <p:sldId id="553" r:id="rId19"/>
    <p:sldId id="496" r:id="rId20"/>
    <p:sldId id="456" r:id="rId21"/>
    <p:sldId id="381" r:id="rId22"/>
    <p:sldId id="532" r:id="rId23"/>
    <p:sldId id="299" r:id="rId24"/>
    <p:sldId id="535" r:id="rId25"/>
    <p:sldId id="536" r:id="rId26"/>
    <p:sldId id="423" r:id="rId27"/>
    <p:sldId id="389" r:id="rId28"/>
    <p:sldId id="510" r:id="rId29"/>
    <p:sldId id="511" r:id="rId30"/>
    <p:sldId id="512" r:id="rId31"/>
    <p:sldId id="427" r:id="rId32"/>
    <p:sldId id="563" r:id="rId33"/>
    <p:sldId id="565" r:id="rId34"/>
    <p:sldId id="566" r:id="rId35"/>
    <p:sldId id="567" r:id="rId36"/>
    <p:sldId id="533" r:id="rId37"/>
    <p:sldId id="429" r:id="rId38"/>
    <p:sldId id="515" r:id="rId39"/>
    <p:sldId id="520" r:id="rId40"/>
    <p:sldId id="556" r:id="rId41"/>
    <p:sldId id="503" r:id="rId42"/>
    <p:sldId id="301" r:id="rId43"/>
    <p:sldId id="466" r:id="rId44"/>
    <p:sldId id="467" r:id="rId45"/>
    <p:sldId id="468" r:id="rId46"/>
    <p:sldId id="469" r:id="rId47"/>
    <p:sldId id="470" r:id="rId48"/>
    <p:sldId id="562" r:id="rId49"/>
    <p:sldId id="561" r:id="rId50"/>
    <p:sldId id="302" r:id="rId51"/>
    <p:sldId id="505" r:id="rId52"/>
    <p:sldId id="506" r:id="rId53"/>
    <p:sldId id="507" r:id="rId54"/>
    <p:sldId id="508" r:id="rId55"/>
    <p:sldId id="543" r:id="rId56"/>
    <p:sldId id="522" r:id="rId57"/>
    <p:sldId id="523" r:id="rId58"/>
    <p:sldId id="525" r:id="rId59"/>
    <p:sldId id="558" r:id="rId60"/>
    <p:sldId id="526" r:id="rId61"/>
    <p:sldId id="544" r:id="rId62"/>
  </p:sldIdLst>
  <p:sldSz cx="9144000" cy="6858000" type="screen4x3"/>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68" autoAdjust="0"/>
    <p:restoredTop sz="93860" autoAdjust="0"/>
  </p:normalViewPr>
  <p:slideViewPr>
    <p:cSldViewPr>
      <p:cViewPr varScale="1">
        <p:scale>
          <a:sx n="70" d="100"/>
          <a:sy n="70" d="100"/>
        </p:scale>
        <p:origin x="1392" y="6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630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6434"/>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sz="quarter" idx="1"/>
          </p:nvPr>
        </p:nvSpPr>
        <p:spPr>
          <a:xfrm>
            <a:off x="3898102" y="0"/>
            <a:ext cx="2982119" cy="466434"/>
          </a:xfrm>
          <a:prstGeom prst="rect">
            <a:avLst/>
          </a:prstGeom>
        </p:spPr>
        <p:txBody>
          <a:bodyPr vert="horz" lIns="92446" tIns="46223" rIns="92446" bIns="46223" rtlCol="0"/>
          <a:lstStyle>
            <a:lvl1pPr algn="r">
              <a:defRPr sz="1200"/>
            </a:lvl1pPr>
          </a:lstStyle>
          <a:p>
            <a:fld id="{FDDDB8AE-E08C-4FD8-904D-8D39BD2F5947}" type="datetimeFigureOut">
              <a:rPr lang="en-US" smtClean="0"/>
              <a:t>3/5/2020</a:t>
            </a:fld>
            <a:endParaRPr lang="en-US"/>
          </a:p>
        </p:txBody>
      </p:sp>
      <p:sp>
        <p:nvSpPr>
          <p:cNvPr id="4" name="Footer Placeholder 3"/>
          <p:cNvSpPr>
            <a:spLocks noGrp="1"/>
          </p:cNvSpPr>
          <p:nvPr>
            <p:ph type="ftr" sz="quarter" idx="2"/>
          </p:nvPr>
        </p:nvSpPr>
        <p:spPr>
          <a:xfrm>
            <a:off x="0" y="8829967"/>
            <a:ext cx="2982119" cy="466433"/>
          </a:xfrm>
          <a:prstGeom prst="rect">
            <a:avLst/>
          </a:prstGeom>
        </p:spPr>
        <p:txBody>
          <a:bodyPr vert="horz" lIns="92446" tIns="46223" rIns="92446" bIns="46223" rtlCol="0" anchor="b"/>
          <a:lstStyle>
            <a:lvl1pPr algn="l">
              <a:defRPr sz="1200"/>
            </a:lvl1pPr>
          </a:lstStyle>
          <a:p>
            <a:endParaRPr lang="en-US"/>
          </a:p>
        </p:txBody>
      </p:sp>
      <p:sp>
        <p:nvSpPr>
          <p:cNvPr id="5" name="Slide Number Placeholder 4"/>
          <p:cNvSpPr>
            <a:spLocks noGrp="1"/>
          </p:cNvSpPr>
          <p:nvPr>
            <p:ph type="sldNum" sz="quarter" idx="3"/>
          </p:nvPr>
        </p:nvSpPr>
        <p:spPr>
          <a:xfrm>
            <a:off x="3898102" y="8829967"/>
            <a:ext cx="2982119" cy="466433"/>
          </a:xfrm>
          <a:prstGeom prst="rect">
            <a:avLst/>
          </a:prstGeom>
        </p:spPr>
        <p:txBody>
          <a:bodyPr vert="horz" lIns="92446" tIns="46223" rIns="92446" bIns="46223" rtlCol="0" anchor="b"/>
          <a:lstStyle>
            <a:lvl1pPr algn="r">
              <a:defRPr sz="1200"/>
            </a:lvl1pPr>
          </a:lstStyle>
          <a:p>
            <a:fld id="{063B64EE-43D4-4C23-9836-323344A22A01}" type="slidenum">
              <a:rPr lang="en-US" smtClean="0"/>
              <a:t>‹#›</a:t>
            </a:fld>
            <a:endParaRPr lang="en-US"/>
          </a:p>
        </p:txBody>
      </p:sp>
    </p:spTree>
    <p:extLst>
      <p:ext uri="{BB962C8B-B14F-4D97-AF65-F5344CB8AC3E}">
        <p14:creationId xmlns:p14="http://schemas.microsoft.com/office/powerpoint/2010/main" val="41044674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4820"/>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idx="1"/>
          </p:nvPr>
        </p:nvSpPr>
        <p:spPr>
          <a:xfrm>
            <a:off x="3898102" y="0"/>
            <a:ext cx="2982119" cy="464820"/>
          </a:xfrm>
          <a:prstGeom prst="rect">
            <a:avLst/>
          </a:prstGeom>
        </p:spPr>
        <p:txBody>
          <a:bodyPr vert="horz" lIns="92446" tIns="46223" rIns="92446" bIns="46223" rtlCol="0"/>
          <a:lstStyle>
            <a:lvl1pPr algn="r">
              <a:defRPr sz="1200"/>
            </a:lvl1pPr>
          </a:lstStyle>
          <a:p>
            <a:fld id="{056F87B0-351F-4584-9BC7-D11B2367365C}" type="datetimeFigureOut">
              <a:rPr lang="en-US" smtClean="0"/>
              <a:pPr/>
              <a:t>3/5/2020</a:t>
            </a:fld>
            <a:endParaRPr lang="en-US"/>
          </a:p>
        </p:txBody>
      </p:sp>
      <p:sp>
        <p:nvSpPr>
          <p:cNvPr id="4" name="Slide Image Placeholder 3"/>
          <p:cNvSpPr>
            <a:spLocks noGrp="1" noRot="1" noChangeAspect="1"/>
          </p:cNvSpPr>
          <p:nvPr>
            <p:ph type="sldImg" idx="2"/>
          </p:nvPr>
        </p:nvSpPr>
        <p:spPr>
          <a:xfrm>
            <a:off x="1117600" y="696913"/>
            <a:ext cx="4648200" cy="3486150"/>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688182" y="4415790"/>
            <a:ext cx="5505450" cy="4183380"/>
          </a:xfrm>
          <a:prstGeom prst="rect">
            <a:avLst/>
          </a:prstGeom>
        </p:spPr>
        <p:txBody>
          <a:bodyPr vert="horz" lIns="92446" tIns="46223" rIns="92446" bIns="46223"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82119" cy="464820"/>
          </a:xfrm>
          <a:prstGeom prst="rect">
            <a:avLst/>
          </a:prstGeom>
        </p:spPr>
        <p:txBody>
          <a:bodyPr vert="horz" lIns="92446" tIns="46223" rIns="92446" bIns="46223" rtlCol="0" anchor="b"/>
          <a:lstStyle>
            <a:lvl1pPr algn="l">
              <a:defRPr sz="1200"/>
            </a:lvl1pPr>
          </a:lstStyle>
          <a:p>
            <a:endParaRPr lang="en-US"/>
          </a:p>
        </p:txBody>
      </p:sp>
      <p:sp>
        <p:nvSpPr>
          <p:cNvPr id="7" name="Slide Number Placeholder 6"/>
          <p:cNvSpPr>
            <a:spLocks noGrp="1"/>
          </p:cNvSpPr>
          <p:nvPr>
            <p:ph type="sldNum" sz="quarter" idx="5"/>
          </p:nvPr>
        </p:nvSpPr>
        <p:spPr>
          <a:xfrm>
            <a:off x="3898102" y="8829967"/>
            <a:ext cx="2982119" cy="464820"/>
          </a:xfrm>
          <a:prstGeom prst="rect">
            <a:avLst/>
          </a:prstGeom>
        </p:spPr>
        <p:txBody>
          <a:bodyPr vert="horz" lIns="92446" tIns="46223" rIns="92446" bIns="46223" rtlCol="0" anchor="b"/>
          <a:lstStyle>
            <a:lvl1pPr algn="r">
              <a:defRPr sz="1200"/>
            </a:lvl1pPr>
          </a:lstStyle>
          <a:p>
            <a:fld id="{A28A001E-63B3-4466-9B6D-A582E7636574}" type="slidenum">
              <a:rPr lang="en-US" smtClean="0"/>
              <a:pPr/>
              <a:t>‹#›</a:t>
            </a:fld>
            <a:endParaRPr lang="en-US"/>
          </a:p>
        </p:txBody>
      </p:sp>
    </p:spTree>
    <p:extLst>
      <p:ext uri="{BB962C8B-B14F-4D97-AF65-F5344CB8AC3E}">
        <p14:creationId xmlns:p14="http://schemas.microsoft.com/office/powerpoint/2010/main" val="1057400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7"/>
          <p:cNvSpPr>
            <a:spLocks noGrp="1" noChangeArrowheads="1"/>
          </p:cNvSpPr>
          <p:nvPr>
            <p:ph type="sldNum" sz="quarter" idx="5"/>
          </p:nvPr>
        </p:nvSpPr>
        <p:spPr>
          <a:noFill/>
        </p:spPr>
        <p:txBody>
          <a:bodyPr/>
          <a:lstStyle/>
          <a:p>
            <a:fld id="{C710B6A7-0F10-4EE4-9728-FBEDAADE7CF7}" type="slidenum">
              <a:rPr lang="en-US" smtClean="0"/>
              <a:pPr/>
              <a:t>5</a:t>
            </a:fld>
            <a:endParaRPr lang="en-US" smtClean="0"/>
          </a:p>
        </p:txBody>
      </p:sp>
      <p:sp>
        <p:nvSpPr>
          <p:cNvPr id="278531" name="Rectangle 2"/>
          <p:cNvSpPr>
            <a:spLocks noGrp="1" noRot="1" noChangeAspect="1" noChangeArrowheads="1" noTextEdit="1"/>
          </p:cNvSpPr>
          <p:nvPr>
            <p:ph type="sldImg"/>
          </p:nvPr>
        </p:nvSpPr>
        <p:spPr>
          <a:xfrm>
            <a:off x="1120775" y="696913"/>
            <a:ext cx="4643438" cy="3484562"/>
          </a:xfrm>
          <a:solidFill>
            <a:srgbClr val="FFFFFF"/>
          </a:solidFill>
          <a:ln/>
        </p:spPr>
      </p:sp>
      <p:sp>
        <p:nvSpPr>
          <p:cNvPr id="27853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i="1" smtClean="0"/>
          </a:p>
        </p:txBody>
      </p:sp>
    </p:spTree>
    <p:extLst>
      <p:ext uri="{BB962C8B-B14F-4D97-AF65-F5344CB8AC3E}">
        <p14:creationId xmlns:p14="http://schemas.microsoft.com/office/powerpoint/2010/main" val="33249475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Slide Image Placeholder 1"/>
          <p:cNvSpPr>
            <a:spLocks noGrp="1" noRot="1" noChangeAspect="1" noTextEdit="1"/>
          </p:cNvSpPr>
          <p:nvPr>
            <p:ph type="sldImg"/>
          </p:nvPr>
        </p:nvSpPr>
        <p:spPr>
          <a:ln/>
        </p:spPr>
      </p:sp>
      <p:sp>
        <p:nvSpPr>
          <p:cNvPr id="466947" name="Notes Placeholder 2"/>
          <p:cNvSpPr>
            <a:spLocks noGrp="1"/>
          </p:cNvSpPr>
          <p:nvPr>
            <p:ph type="body" idx="1"/>
          </p:nvPr>
        </p:nvSpPr>
        <p:spPr>
          <a:noFill/>
          <a:ln/>
        </p:spPr>
        <p:txBody>
          <a:bodyPr/>
          <a:lstStyle/>
          <a:p>
            <a:endParaRPr lang="en-US" smtClean="0"/>
          </a:p>
        </p:txBody>
      </p:sp>
      <p:sp>
        <p:nvSpPr>
          <p:cNvPr id="466948" name="Slide Number Placeholder 3"/>
          <p:cNvSpPr>
            <a:spLocks noGrp="1"/>
          </p:cNvSpPr>
          <p:nvPr>
            <p:ph type="sldNum" sz="quarter" idx="5"/>
          </p:nvPr>
        </p:nvSpPr>
        <p:spPr>
          <a:noFill/>
        </p:spPr>
        <p:txBody>
          <a:bodyPr/>
          <a:lstStyle/>
          <a:p>
            <a:fld id="{3AF6CE35-6B71-4F9F-A662-C41C2A8DE37E}" type="slidenum">
              <a:rPr lang="en-US" smtClean="0"/>
              <a:pPr/>
              <a:t>15</a:t>
            </a:fld>
            <a:endParaRPr lang="en-US" smtClean="0"/>
          </a:p>
        </p:txBody>
      </p:sp>
    </p:spTree>
    <p:extLst>
      <p:ext uri="{BB962C8B-B14F-4D97-AF65-F5344CB8AC3E}">
        <p14:creationId xmlns:p14="http://schemas.microsoft.com/office/powerpoint/2010/main" val="23878903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7"/>
          <p:cNvSpPr>
            <a:spLocks noGrp="1" noChangeArrowheads="1"/>
          </p:cNvSpPr>
          <p:nvPr>
            <p:ph type="sldNum" sz="quarter" idx="5"/>
          </p:nvPr>
        </p:nvSpPr>
        <p:spPr>
          <a:noFill/>
        </p:spPr>
        <p:txBody>
          <a:bodyPr/>
          <a:lstStyle/>
          <a:p>
            <a:fld id="{A1B32EA0-AC7F-4FA6-AA6D-762B5E0A5966}" type="slidenum">
              <a:rPr lang="en-US" smtClean="0"/>
              <a:pPr/>
              <a:t>17</a:t>
            </a:fld>
            <a:endParaRPr lang="en-US" smtClean="0"/>
          </a:p>
        </p:txBody>
      </p:sp>
      <p:sp>
        <p:nvSpPr>
          <p:cNvPr id="307203" name="Rectangle 2"/>
          <p:cNvSpPr>
            <a:spLocks noGrp="1" noRot="1" noChangeAspect="1" noChangeArrowheads="1" noTextEdit="1"/>
          </p:cNvSpPr>
          <p:nvPr>
            <p:ph type="sldImg"/>
          </p:nvPr>
        </p:nvSpPr>
        <p:spPr>
          <a:xfrm>
            <a:off x="1120775" y="696913"/>
            <a:ext cx="4643438" cy="3484562"/>
          </a:xfrm>
          <a:solidFill>
            <a:srgbClr val="FFFFFF"/>
          </a:solidFill>
          <a:ln/>
        </p:spPr>
      </p:sp>
      <p:sp>
        <p:nvSpPr>
          <p:cNvPr id="30720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i="1" dirty="0" smtClean="0"/>
          </a:p>
        </p:txBody>
      </p:sp>
    </p:spTree>
    <p:extLst>
      <p:ext uri="{BB962C8B-B14F-4D97-AF65-F5344CB8AC3E}">
        <p14:creationId xmlns:p14="http://schemas.microsoft.com/office/powerpoint/2010/main" val="17882693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a:spLocks noGrp="1" noChangeArrowheads="1"/>
          </p:cNvSpPr>
          <p:nvPr>
            <p:ph type="sldNum" sz="quarter" idx="5"/>
          </p:nvPr>
        </p:nvSpPr>
        <p:spPr>
          <a:noFill/>
        </p:spPr>
        <p:txBody>
          <a:bodyPr/>
          <a:lstStyle/>
          <a:p>
            <a:fld id="{D893D493-87B8-4BC2-9452-4CA706DADAC2}" type="slidenum">
              <a:rPr lang="en-US" smtClean="0">
                <a:solidFill>
                  <a:prstClr val="black"/>
                </a:solidFill>
              </a:rPr>
              <a:pPr/>
              <a:t>18</a:t>
            </a:fld>
            <a:endParaRPr lang="en-US" smtClean="0">
              <a:solidFill>
                <a:prstClr val="black"/>
              </a:solidFill>
            </a:endParaRPr>
          </a:p>
        </p:txBody>
      </p:sp>
      <p:sp>
        <p:nvSpPr>
          <p:cNvPr id="269315" name="Rectangle 2"/>
          <p:cNvSpPr>
            <a:spLocks noGrp="1" noRot="1" noChangeAspect="1" noChangeArrowheads="1" noTextEdit="1"/>
          </p:cNvSpPr>
          <p:nvPr>
            <p:ph type="sldImg"/>
          </p:nvPr>
        </p:nvSpPr>
        <p:spPr>
          <a:xfrm>
            <a:off x="1135063" y="692150"/>
            <a:ext cx="4613275" cy="3460750"/>
          </a:xfrm>
          <a:ln/>
        </p:spPr>
      </p:sp>
      <p:sp>
        <p:nvSpPr>
          <p:cNvPr id="269316" name="Rectangle 3"/>
          <p:cNvSpPr>
            <a:spLocks noGrp="1" noChangeArrowheads="1"/>
          </p:cNvSpPr>
          <p:nvPr>
            <p:ph type="body" idx="1"/>
          </p:nvPr>
        </p:nvSpPr>
        <p:spPr>
          <a:noFill/>
          <a:ln/>
        </p:spPr>
        <p:txBody>
          <a:bodyPr/>
          <a:lstStyle/>
          <a:p>
            <a:pPr eaLnBrk="1" hangingPunct="1"/>
            <a:endParaRPr lang="en-US" i="1" dirty="0" smtClean="0"/>
          </a:p>
        </p:txBody>
      </p:sp>
    </p:spTree>
    <p:extLst>
      <p:ext uri="{BB962C8B-B14F-4D97-AF65-F5344CB8AC3E}">
        <p14:creationId xmlns:p14="http://schemas.microsoft.com/office/powerpoint/2010/main" val="27681078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7"/>
          <p:cNvSpPr>
            <a:spLocks noGrp="1" noChangeArrowheads="1"/>
          </p:cNvSpPr>
          <p:nvPr>
            <p:ph type="sldNum" sz="quarter" idx="5"/>
          </p:nvPr>
        </p:nvSpPr>
        <p:spPr>
          <a:noFill/>
        </p:spPr>
        <p:txBody>
          <a:bodyPr/>
          <a:lstStyle/>
          <a:p>
            <a:fld id="{4B270617-2923-4B44-853F-F69F3B05E80E}" type="slidenum">
              <a:rPr lang="en-US" smtClean="0"/>
              <a:pPr/>
              <a:t>19</a:t>
            </a:fld>
            <a:endParaRPr lang="en-US" smtClean="0"/>
          </a:p>
        </p:txBody>
      </p:sp>
      <p:sp>
        <p:nvSpPr>
          <p:cNvPr id="320515" name="Rectangle 2"/>
          <p:cNvSpPr>
            <a:spLocks noGrp="1" noRot="1" noChangeAspect="1" noChangeArrowheads="1" noTextEdit="1"/>
          </p:cNvSpPr>
          <p:nvPr>
            <p:ph type="sldImg"/>
          </p:nvPr>
        </p:nvSpPr>
        <p:spPr>
          <a:xfrm>
            <a:off x="1120775" y="696913"/>
            <a:ext cx="4643438" cy="3484562"/>
          </a:xfrm>
          <a:solidFill>
            <a:srgbClr val="FFFFFF"/>
          </a:solidFill>
          <a:ln/>
        </p:spPr>
      </p:sp>
      <p:sp>
        <p:nvSpPr>
          <p:cNvPr id="32051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i="1" smtClean="0"/>
          </a:p>
        </p:txBody>
      </p:sp>
    </p:spTree>
    <p:extLst>
      <p:ext uri="{BB962C8B-B14F-4D97-AF65-F5344CB8AC3E}">
        <p14:creationId xmlns:p14="http://schemas.microsoft.com/office/powerpoint/2010/main" val="37232760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7"/>
          <p:cNvSpPr>
            <a:spLocks noGrp="1" noChangeArrowheads="1"/>
          </p:cNvSpPr>
          <p:nvPr>
            <p:ph type="sldNum" sz="quarter" idx="5"/>
          </p:nvPr>
        </p:nvSpPr>
        <p:spPr>
          <a:noFill/>
        </p:spPr>
        <p:txBody>
          <a:bodyPr/>
          <a:lstStyle/>
          <a:p>
            <a:fld id="{4B270617-2923-4B44-853F-F69F3B05E80E}" type="slidenum">
              <a:rPr lang="en-US" smtClean="0"/>
              <a:pPr/>
              <a:t>20</a:t>
            </a:fld>
            <a:endParaRPr lang="en-US" dirty="0" smtClean="0"/>
          </a:p>
        </p:txBody>
      </p:sp>
      <p:sp>
        <p:nvSpPr>
          <p:cNvPr id="320515" name="Rectangle 2"/>
          <p:cNvSpPr>
            <a:spLocks noGrp="1" noRot="1" noChangeAspect="1" noChangeArrowheads="1" noTextEdit="1"/>
          </p:cNvSpPr>
          <p:nvPr>
            <p:ph type="sldImg"/>
          </p:nvPr>
        </p:nvSpPr>
        <p:spPr>
          <a:xfrm>
            <a:off x="1120775" y="696913"/>
            <a:ext cx="4643438" cy="3484562"/>
          </a:xfrm>
          <a:solidFill>
            <a:srgbClr val="FFFFFF"/>
          </a:solidFill>
          <a:ln/>
        </p:spPr>
      </p:sp>
      <p:sp>
        <p:nvSpPr>
          <p:cNvPr id="32051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i="1" dirty="0" smtClean="0"/>
          </a:p>
        </p:txBody>
      </p:sp>
    </p:spTree>
    <p:extLst>
      <p:ext uri="{BB962C8B-B14F-4D97-AF65-F5344CB8AC3E}">
        <p14:creationId xmlns:p14="http://schemas.microsoft.com/office/powerpoint/2010/main" val="6851796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7"/>
          <p:cNvSpPr>
            <a:spLocks noGrp="1" noChangeArrowheads="1"/>
          </p:cNvSpPr>
          <p:nvPr>
            <p:ph type="sldNum" sz="quarter" idx="5"/>
          </p:nvPr>
        </p:nvSpPr>
        <p:spPr>
          <a:noFill/>
        </p:spPr>
        <p:txBody>
          <a:bodyPr/>
          <a:lstStyle/>
          <a:p>
            <a:fld id="{4B270617-2923-4B44-853F-F69F3B05E80E}" type="slidenum">
              <a:rPr lang="en-US" smtClean="0"/>
              <a:pPr/>
              <a:t>21</a:t>
            </a:fld>
            <a:endParaRPr lang="en-US" smtClean="0"/>
          </a:p>
        </p:txBody>
      </p:sp>
      <p:sp>
        <p:nvSpPr>
          <p:cNvPr id="320515" name="Rectangle 2"/>
          <p:cNvSpPr>
            <a:spLocks noGrp="1" noRot="1" noChangeAspect="1" noChangeArrowheads="1" noTextEdit="1"/>
          </p:cNvSpPr>
          <p:nvPr>
            <p:ph type="sldImg"/>
          </p:nvPr>
        </p:nvSpPr>
        <p:spPr>
          <a:xfrm>
            <a:off x="1120775" y="696913"/>
            <a:ext cx="4643438" cy="3484562"/>
          </a:xfrm>
          <a:solidFill>
            <a:srgbClr val="FFFFFF"/>
          </a:solidFill>
          <a:ln/>
        </p:spPr>
      </p:sp>
      <p:sp>
        <p:nvSpPr>
          <p:cNvPr id="32051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i="1" smtClean="0"/>
          </a:p>
        </p:txBody>
      </p:sp>
    </p:spTree>
    <p:extLst>
      <p:ext uri="{BB962C8B-B14F-4D97-AF65-F5344CB8AC3E}">
        <p14:creationId xmlns:p14="http://schemas.microsoft.com/office/powerpoint/2010/main" val="6907344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Slide Image Placeholder 1"/>
          <p:cNvSpPr>
            <a:spLocks noGrp="1" noRot="1" noChangeAspect="1" noTextEdit="1"/>
          </p:cNvSpPr>
          <p:nvPr>
            <p:ph type="sldImg"/>
          </p:nvPr>
        </p:nvSpPr>
        <p:spPr>
          <a:ln/>
        </p:spPr>
      </p:sp>
      <p:sp>
        <p:nvSpPr>
          <p:cNvPr id="466947" name="Notes Placeholder 2"/>
          <p:cNvSpPr>
            <a:spLocks noGrp="1"/>
          </p:cNvSpPr>
          <p:nvPr>
            <p:ph type="body" idx="1"/>
          </p:nvPr>
        </p:nvSpPr>
        <p:spPr>
          <a:noFill/>
          <a:ln/>
        </p:spPr>
        <p:txBody>
          <a:bodyPr/>
          <a:lstStyle/>
          <a:p>
            <a:endParaRPr lang="en-US" smtClean="0"/>
          </a:p>
        </p:txBody>
      </p:sp>
      <p:sp>
        <p:nvSpPr>
          <p:cNvPr id="466948" name="Slide Number Placeholder 3"/>
          <p:cNvSpPr>
            <a:spLocks noGrp="1"/>
          </p:cNvSpPr>
          <p:nvPr>
            <p:ph type="sldNum" sz="quarter" idx="5"/>
          </p:nvPr>
        </p:nvSpPr>
        <p:spPr>
          <a:noFill/>
        </p:spPr>
        <p:txBody>
          <a:bodyPr/>
          <a:lstStyle/>
          <a:p>
            <a:fld id="{3AF6CE35-6B71-4F9F-A662-C41C2A8DE37E}" type="slidenum">
              <a:rPr lang="en-US" smtClean="0"/>
              <a:pPr/>
              <a:t>26</a:t>
            </a:fld>
            <a:endParaRPr lang="en-US" smtClean="0"/>
          </a:p>
        </p:txBody>
      </p:sp>
    </p:spTree>
    <p:extLst>
      <p:ext uri="{BB962C8B-B14F-4D97-AF65-F5344CB8AC3E}">
        <p14:creationId xmlns:p14="http://schemas.microsoft.com/office/powerpoint/2010/main" val="31350144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Slide Image Placeholder 1"/>
          <p:cNvSpPr>
            <a:spLocks noGrp="1" noRot="1" noChangeAspect="1" noTextEdit="1"/>
          </p:cNvSpPr>
          <p:nvPr>
            <p:ph type="sldImg"/>
          </p:nvPr>
        </p:nvSpPr>
        <p:spPr>
          <a:ln/>
        </p:spPr>
      </p:sp>
      <p:sp>
        <p:nvSpPr>
          <p:cNvPr id="466947" name="Notes Placeholder 2"/>
          <p:cNvSpPr>
            <a:spLocks noGrp="1"/>
          </p:cNvSpPr>
          <p:nvPr>
            <p:ph type="body" idx="1"/>
          </p:nvPr>
        </p:nvSpPr>
        <p:spPr>
          <a:noFill/>
          <a:ln/>
        </p:spPr>
        <p:txBody>
          <a:bodyPr/>
          <a:lstStyle/>
          <a:p>
            <a:endParaRPr lang="en-US" dirty="0" smtClean="0"/>
          </a:p>
        </p:txBody>
      </p:sp>
      <p:sp>
        <p:nvSpPr>
          <p:cNvPr id="466948" name="Slide Number Placeholder 3"/>
          <p:cNvSpPr>
            <a:spLocks noGrp="1"/>
          </p:cNvSpPr>
          <p:nvPr>
            <p:ph type="sldNum" sz="quarter" idx="5"/>
          </p:nvPr>
        </p:nvSpPr>
        <p:spPr>
          <a:noFill/>
        </p:spPr>
        <p:txBody>
          <a:bodyPr/>
          <a:lstStyle/>
          <a:p>
            <a:fld id="{3AF6CE35-6B71-4F9F-A662-C41C2A8DE37E}" type="slidenum">
              <a:rPr lang="en-US" smtClean="0"/>
              <a:pPr/>
              <a:t>31</a:t>
            </a:fld>
            <a:endParaRPr lang="en-US" smtClean="0"/>
          </a:p>
        </p:txBody>
      </p:sp>
    </p:spTree>
    <p:extLst>
      <p:ext uri="{BB962C8B-B14F-4D97-AF65-F5344CB8AC3E}">
        <p14:creationId xmlns:p14="http://schemas.microsoft.com/office/powerpoint/2010/main" val="39829417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7"/>
          <p:cNvSpPr>
            <a:spLocks noGrp="1" noChangeArrowheads="1"/>
          </p:cNvSpPr>
          <p:nvPr>
            <p:ph type="sldNum" sz="quarter" idx="5"/>
          </p:nvPr>
        </p:nvSpPr>
        <p:spPr>
          <a:noFill/>
        </p:spPr>
        <p:txBody>
          <a:bodyPr/>
          <a:lstStyle/>
          <a:p>
            <a:fld id="{4B270617-2923-4B44-853F-F69F3B05E80E}" type="slidenum">
              <a:rPr lang="en-US" smtClean="0"/>
              <a:pPr/>
              <a:t>32</a:t>
            </a:fld>
            <a:endParaRPr lang="en-US" smtClean="0"/>
          </a:p>
        </p:txBody>
      </p:sp>
      <p:sp>
        <p:nvSpPr>
          <p:cNvPr id="320515" name="Rectangle 2"/>
          <p:cNvSpPr>
            <a:spLocks noGrp="1" noRot="1" noChangeAspect="1" noChangeArrowheads="1" noTextEdit="1"/>
          </p:cNvSpPr>
          <p:nvPr>
            <p:ph type="sldImg"/>
          </p:nvPr>
        </p:nvSpPr>
        <p:spPr>
          <a:xfrm>
            <a:off x="1120775" y="696913"/>
            <a:ext cx="4643438" cy="3484562"/>
          </a:xfrm>
          <a:solidFill>
            <a:srgbClr val="FFFFFF"/>
          </a:solidFill>
          <a:ln/>
        </p:spPr>
      </p:sp>
      <p:sp>
        <p:nvSpPr>
          <p:cNvPr id="32051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i="1" smtClean="0"/>
          </a:p>
        </p:txBody>
      </p:sp>
    </p:spTree>
    <p:extLst>
      <p:ext uri="{BB962C8B-B14F-4D97-AF65-F5344CB8AC3E}">
        <p14:creationId xmlns:p14="http://schemas.microsoft.com/office/powerpoint/2010/main" val="40389802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7"/>
          <p:cNvSpPr>
            <a:spLocks noGrp="1" noChangeArrowheads="1"/>
          </p:cNvSpPr>
          <p:nvPr>
            <p:ph type="sldNum" sz="quarter" idx="5"/>
          </p:nvPr>
        </p:nvSpPr>
        <p:spPr>
          <a:noFill/>
        </p:spPr>
        <p:txBody>
          <a:bodyPr/>
          <a:lstStyle/>
          <a:p>
            <a:fld id="{4B270617-2923-4B44-853F-F69F3B05E80E}" type="slidenum">
              <a:rPr lang="en-US" smtClean="0"/>
              <a:pPr/>
              <a:t>33</a:t>
            </a:fld>
            <a:endParaRPr lang="en-US" smtClean="0"/>
          </a:p>
        </p:txBody>
      </p:sp>
      <p:sp>
        <p:nvSpPr>
          <p:cNvPr id="320515" name="Rectangle 2"/>
          <p:cNvSpPr>
            <a:spLocks noGrp="1" noRot="1" noChangeAspect="1" noChangeArrowheads="1" noTextEdit="1"/>
          </p:cNvSpPr>
          <p:nvPr>
            <p:ph type="sldImg"/>
          </p:nvPr>
        </p:nvSpPr>
        <p:spPr>
          <a:xfrm>
            <a:off x="1120775" y="696913"/>
            <a:ext cx="4643438" cy="3484562"/>
          </a:xfrm>
          <a:solidFill>
            <a:srgbClr val="FFFFFF"/>
          </a:solidFill>
          <a:ln/>
        </p:spPr>
      </p:sp>
      <p:sp>
        <p:nvSpPr>
          <p:cNvPr id="32051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i="1" smtClean="0"/>
          </a:p>
        </p:txBody>
      </p:sp>
    </p:spTree>
    <p:extLst>
      <p:ext uri="{BB962C8B-B14F-4D97-AF65-F5344CB8AC3E}">
        <p14:creationId xmlns:p14="http://schemas.microsoft.com/office/powerpoint/2010/main" val="11474853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7"/>
          <p:cNvSpPr>
            <a:spLocks noGrp="1" noChangeArrowheads="1"/>
          </p:cNvSpPr>
          <p:nvPr>
            <p:ph type="sldNum" sz="quarter" idx="5"/>
          </p:nvPr>
        </p:nvSpPr>
        <p:spPr>
          <a:noFill/>
        </p:spPr>
        <p:txBody>
          <a:bodyPr/>
          <a:lstStyle/>
          <a:p>
            <a:fld id="{115E52D5-632E-4334-991D-CEB4CC080522}" type="slidenum">
              <a:rPr lang="en-US" smtClean="0"/>
              <a:pPr/>
              <a:t>6</a:t>
            </a:fld>
            <a:endParaRPr lang="en-US" smtClean="0"/>
          </a:p>
        </p:txBody>
      </p:sp>
      <p:sp>
        <p:nvSpPr>
          <p:cNvPr id="273411" name="Rectangle 2"/>
          <p:cNvSpPr>
            <a:spLocks noGrp="1" noRot="1" noChangeAspect="1" noChangeArrowheads="1" noTextEdit="1"/>
          </p:cNvSpPr>
          <p:nvPr>
            <p:ph type="sldImg"/>
          </p:nvPr>
        </p:nvSpPr>
        <p:spPr>
          <a:xfrm>
            <a:off x="1120775" y="696913"/>
            <a:ext cx="4643438" cy="3484562"/>
          </a:xfrm>
          <a:ln/>
        </p:spPr>
      </p:sp>
      <p:sp>
        <p:nvSpPr>
          <p:cNvPr id="273412" name="Rectangle 3"/>
          <p:cNvSpPr>
            <a:spLocks noGrp="1" noChangeArrowheads="1"/>
          </p:cNvSpPr>
          <p:nvPr>
            <p:ph type="body" idx="1"/>
          </p:nvPr>
        </p:nvSpPr>
        <p:spPr>
          <a:noFill/>
          <a:ln/>
        </p:spPr>
        <p:txBody>
          <a:bodyPr/>
          <a:lstStyle/>
          <a:p>
            <a:pPr eaLnBrk="1" hangingPunct="1"/>
            <a:endParaRPr lang="en-US" sz="1600" b="1" i="1"/>
          </a:p>
          <a:p>
            <a:pPr eaLnBrk="1" hangingPunct="1"/>
            <a:endParaRPr lang="en-US" sz="1600" b="1" i="1"/>
          </a:p>
          <a:p>
            <a:pPr eaLnBrk="1" hangingPunct="1"/>
            <a:endParaRPr lang="en-US" smtClean="0"/>
          </a:p>
        </p:txBody>
      </p:sp>
    </p:spTree>
    <p:extLst>
      <p:ext uri="{BB962C8B-B14F-4D97-AF65-F5344CB8AC3E}">
        <p14:creationId xmlns:p14="http://schemas.microsoft.com/office/powerpoint/2010/main" val="2368042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7"/>
          <p:cNvSpPr>
            <a:spLocks noGrp="1" noChangeArrowheads="1"/>
          </p:cNvSpPr>
          <p:nvPr>
            <p:ph type="sldNum" sz="quarter" idx="5"/>
          </p:nvPr>
        </p:nvSpPr>
        <p:spPr>
          <a:noFill/>
        </p:spPr>
        <p:txBody>
          <a:bodyPr/>
          <a:lstStyle/>
          <a:p>
            <a:fld id="{4B270617-2923-4B44-853F-F69F3B05E80E}" type="slidenum">
              <a:rPr lang="en-US" smtClean="0"/>
              <a:pPr/>
              <a:t>34</a:t>
            </a:fld>
            <a:endParaRPr lang="en-US" dirty="0" smtClean="0"/>
          </a:p>
        </p:txBody>
      </p:sp>
      <p:sp>
        <p:nvSpPr>
          <p:cNvPr id="320515" name="Rectangle 2"/>
          <p:cNvSpPr>
            <a:spLocks noGrp="1" noRot="1" noChangeAspect="1" noChangeArrowheads="1" noTextEdit="1"/>
          </p:cNvSpPr>
          <p:nvPr>
            <p:ph type="sldImg"/>
          </p:nvPr>
        </p:nvSpPr>
        <p:spPr>
          <a:xfrm>
            <a:off x="1120775" y="696913"/>
            <a:ext cx="4643438" cy="3484562"/>
          </a:xfrm>
          <a:solidFill>
            <a:srgbClr val="FFFFFF"/>
          </a:solidFill>
          <a:ln/>
        </p:spPr>
      </p:sp>
      <p:sp>
        <p:nvSpPr>
          <p:cNvPr id="32051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i="1" dirty="0" smtClean="0"/>
          </a:p>
        </p:txBody>
      </p:sp>
    </p:spTree>
    <p:extLst>
      <p:ext uri="{BB962C8B-B14F-4D97-AF65-F5344CB8AC3E}">
        <p14:creationId xmlns:p14="http://schemas.microsoft.com/office/powerpoint/2010/main" val="33395993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7"/>
          <p:cNvSpPr>
            <a:spLocks noGrp="1" noChangeArrowheads="1"/>
          </p:cNvSpPr>
          <p:nvPr>
            <p:ph type="sldNum" sz="quarter" idx="5"/>
          </p:nvPr>
        </p:nvSpPr>
        <p:spPr>
          <a:noFill/>
        </p:spPr>
        <p:txBody>
          <a:bodyPr/>
          <a:lstStyle/>
          <a:p>
            <a:fld id="{A1B32EA0-AC7F-4FA6-AA6D-762B5E0A5966}" type="slidenum">
              <a:rPr lang="en-US" smtClean="0"/>
              <a:pPr/>
              <a:t>35</a:t>
            </a:fld>
            <a:endParaRPr lang="en-US" smtClean="0"/>
          </a:p>
        </p:txBody>
      </p:sp>
      <p:sp>
        <p:nvSpPr>
          <p:cNvPr id="307203" name="Rectangle 2"/>
          <p:cNvSpPr>
            <a:spLocks noGrp="1" noRot="1" noChangeAspect="1" noChangeArrowheads="1" noTextEdit="1"/>
          </p:cNvSpPr>
          <p:nvPr>
            <p:ph type="sldImg"/>
          </p:nvPr>
        </p:nvSpPr>
        <p:spPr>
          <a:xfrm>
            <a:off x="1120775" y="696913"/>
            <a:ext cx="4643438" cy="3484562"/>
          </a:xfrm>
          <a:solidFill>
            <a:srgbClr val="FFFFFF"/>
          </a:solidFill>
          <a:ln/>
        </p:spPr>
      </p:sp>
      <p:sp>
        <p:nvSpPr>
          <p:cNvPr id="30720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i="1" dirty="0" smtClean="0"/>
          </a:p>
        </p:txBody>
      </p:sp>
    </p:spTree>
    <p:extLst>
      <p:ext uri="{BB962C8B-B14F-4D97-AF65-F5344CB8AC3E}">
        <p14:creationId xmlns:p14="http://schemas.microsoft.com/office/powerpoint/2010/main" val="2592407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a:noFill/>
        </p:spPr>
        <p:txBody>
          <a:bodyPr/>
          <a:lstStyle/>
          <a:p>
            <a:fld id="{60E9D870-8762-449D-A5FC-291448D88A9F}" type="slidenum">
              <a:rPr lang="en-US" smtClean="0"/>
              <a:pPr/>
              <a:t>37</a:t>
            </a:fld>
            <a:endParaRPr lang="en-US" smtClean="0"/>
          </a:p>
        </p:txBody>
      </p:sp>
      <p:sp>
        <p:nvSpPr>
          <p:cNvPr id="372739" name="Rectangle 2"/>
          <p:cNvSpPr>
            <a:spLocks noGrp="1" noRot="1" noChangeAspect="1" noChangeArrowheads="1" noTextEdit="1"/>
          </p:cNvSpPr>
          <p:nvPr>
            <p:ph type="sldImg"/>
          </p:nvPr>
        </p:nvSpPr>
        <p:spPr>
          <a:xfrm>
            <a:off x="1120775" y="696913"/>
            <a:ext cx="4643438" cy="3484562"/>
          </a:xfrm>
          <a:solidFill>
            <a:srgbClr val="FFFFFF"/>
          </a:solidFill>
          <a:ln/>
        </p:spPr>
      </p:sp>
      <p:sp>
        <p:nvSpPr>
          <p:cNvPr id="37274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i="1" smtClean="0"/>
          </a:p>
        </p:txBody>
      </p:sp>
    </p:spTree>
    <p:extLst>
      <p:ext uri="{BB962C8B-B14F-4D97-AF65-F5344CB8AC3E}">
        <p14:creationId xmlns:p14="http://schemas.microsoft.com/office/powerpoint/2010/main" val="25845916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Slide Image Placeholder 1"/>
          <p:cNvSpPr>
            <a:spLocks noGrp="1" noRot="1" noChangeAspect="1" noTextEdit="1"/>
          </p:cNvSpPr>
          <p:nvPr>
            <p:ph type="sldImg"/>
          </p:nvPr>
        </p:nvSpPr>
        <p:spPr>
          <a:ln/>
        </p:spPr>
      </p:sp>
      <p:sp>
        <p:nvSpPr>
          <p:cNvPr id="466947" name="Notes Placeholder 2"/>
          <p:cNvSpPr>
            <a:spLocks noGrp="1"/>
          </p:cNvSpPr>
          <p:nvPr>
            <p:ph type="body" idx="1"/>
          </p:nvPr>
        </p:nvSpPr>
        <p:spPr>
          <a:noFill/>
          <a:ln/>
        </p:spPr>
        <p:txBody>
          <a:bodyPr/>
          <a:lstStyle/>
          <a:p>
            <a:endParaRPr lang="en-US" dirty="0" smtClean="0"/>
          </a:p>
        </p:txBody>
      </p:sp>
      <p:sp>
        <p:nvSpPr>
          <p:cNvPr id="466948" name="Slide Number Placeholder 3"/>
          <p:cNvSpPr>
            <a:spLocks noGrp="1"/>
          </p:cNvSpPr>
          <p:nvPr>
            <p:ph type="sldNum" sz="quarter" idx="5"/>
          </p:nvPr>
        </p:nvSpPr>
        <p:spPr>
          <a:noFill/>
        </p:spPr>
        <p:txBody>
          <a:bodyPr/>
          <a:lstStyle/>
          <a:p>
            <a:fld id="{3AF6CE35-6B71-4F9F-A662-C41C2A8DE37E}" type="slidenum">
              <a:rPr lang="en-US" smtClean="0"/>
              <a:pPr/>
              <a:t>41</a:t>
            </a:fld>
            <a:endParaRPr lang="en-US" dirty="0" smtClean="0"/>
          </a:p>
        </p:txBody>
      </p:sp>
    </p:spTree>
    <p:extLst>
      <p:ext uri="{BB962C8B-B14F-4D97-AF65-F5344CB8AC3E}">
        <p14:creationId xmlns:p14="http://schemas.microsoft.com/office/powerpoint/2010/main" val="37840868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2" name="Rectangle 7"/>
          <p:cNvSpPr>
            <a:spLocks noGrp="1" noChangeArrowheads="1"/>
          </p:cNvSpPr>
          <p:nvPr>
            <p:ph type="sldNum" sz="quarter" idx="5"/>
          </p:nvPr>
        </p:nvSpPr>
        <p:spPr>
          <a:noFill/>
        </p:spPr>
        <p:txBody>
          <a:bodyPr/>
          <a:lstStyle/>
          <a:p>
            <a:fld id="{A2DAEF78-48FD-4017-B2E4-FD605596C723}" type="slidenum">
              <a:rPr lang="en-US" smtClean="0"/>
              <a:pPr/>
              <a:t>43</a:t>
            </a:fld>
            <a:endParaRPr lang="en-US" dirty="0" smtClean="0"/>
          </a:p>
        </p:txBody>
      </p:sp>
      <p:sp>
        <p:nvSpPr>
          <p:cNvPr id="455683" name="Rectangle 2"/>
          <p:cNvSpPr>
            <a:spLocks noGrp="1" noRot="1" noChangeAspect="1" noChangeArrowheads="1" noTextEdit="1"/>
          </p:cNvSpPr>
          <p:nvPr>
            <p:ph type="sldImg"/>
          </p:nvPr>
        </p:nvSpPr>
        <p:spPr>
          <a:xfrm>
            <a:off x="1120775" y="696913"/>
            <a:ext cx="4643438" cy="3484562"/>
          </a:xfrm>
          <a:solidFill>
            <a:srgbClr val="FFFFFF"/>
          </a:solidFill>
          <a:ln/>
        </p:spPr>
      </p:sp>
      <p:sp>
        <p:nvSpPr>
          <p:cNvPr id="45568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i="1" dirty="0" smtClean="0"/>
          </a:p>
        </p:txBody>
      </p:sp>
    </p:spTree>
    <p:extLst>
      <p:ext uri="{BB962C8B-B14F-4D97-AF65-F5344CB8AC3E}">
        <p14:creationId xmlns:p14="http://schemas.microsoft.com/office/powerpoint/2010/main" val="19503917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Rectangle 7"/>
          <p:cNvSpPr>
            <a:spLocks noGrp="1" noChangeArrowheads="1"/>
          </p:cNvSpPr>
          <p:nvPr>
            <p:ph type="sldNum" sz="quarter" idx="5"/>
          </p:nvPr>
        </p:nvSpPr>
        <p:spPr>
          <a:noFill/>
        </p:spPr>
        <p:txBody>
          <a:bodyPr/>
          <a:lstStyle/>
          <a:p>
            <a:fld id="{665C6EA7-3653-4FB7-B1DC-12D843344805}" type="slidenum">
              <a:rPr lang="en-US" smtClean="0"/>
              <a:pPr/>
              <a:t>44</a:t>
            </a:fld>
            <a:endParaRPr lang="en-US" dirty="0" smtClean="0"/>
          </a:p>
        </p:txBody>
      </p:sp>
      <p:sp>
        <p:nvSpPr>
          <p:cNvPr id="456707" name="Rectangle 2"/>
          <p:cNvSpPr>
            <a:spLocks noGrp="1" noRot="1" noChangeAspect="1" noChangeArrowheads="1" noTextEdit="1"/>
          </p:cNvSpPr>
          <p:nvPr>
            <p:ph type="sldImg"/>
          </p:nvPr>
        </p:nvSpPr>
        <p:spPr>
          <a:xfrm>
            <a:off x="1120775" y="696913"/>
            <a:ext cx="4643438" cy="3484562"/>
          </a:xfrm>
          <a:solidFill>
            <a:srgbClr val="FFFFFF"/>
          </a:solidFill>
          <a:ln/>
        </p:spPr>
      </p:sp>
      <p:sp>
        <p:nvSpPr>
          <p:cNvPr id="45670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i="1" dirty="0" smtClean="0"/>
          </a:p>
        </p:txBody>
      </p:sp>
    </p:spTree>
    <p:extLst>
      <p:ext uri="{BB962C8B-B14F-4D97-AF65-F5344CB8AC3E}">
        <p14:creationId xmlns:p14="http://schemas.microsoft.com/office/powerpoint/2010/main" val="37361092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10" name="Rectangle 7"/>
          <p:cNvSpPr>
            <a:spLocks noGrp="1" noChangeArrowheads="1"/>
          </p:cNvSpPr>
          <p:nvPr>
            <p:ph type="sldNum" sz="quarter" idx="5"/>
          </p:nvPr>
        </p:nvSpPr>
        <p:spPr>
          <a:noFill/>
        </p:spPr>
        <p:txBody>
          <a:bodyPr/>
          <a:lstStyle/>
          <a:p>
            <a:fld id="{8664DEA6-2FBA-4FAA-9BF4-E4C13077490B}" type="slidenum">
              <a:rPr lang="en-US" smtClean="0"/>
              <a:pPr/>
              <a:t>45</a:t>
            </a:fld>
            <a:endParaRPr lang="en-US" dirty="0" smtClean="0"/>
          </a:p>
        </p:txBody>
      </p:sp>
      <p:sp>
        <p:nvSpPr>
          <p:cNvPr id="452611" name="Rectangle 2"/>
          <p:cNvSpPr>
            <a:spLocks noGrp="1" noRot="1" noChangeAspect="1" noChangeArrowheads="1" noTextEdit="1"/>
          </p:cNvSpPr>
          <p:nvPr>
            <p:ph type="sldImg"/>
          </p:nvPr>
        </p:nvSpPr>
        <p:spPr>
          <a:xfrm>
            <a:off x="1120775" y="696913"/>
            <a:ext cx="4643438" cy="3484562"/>
          </a:xfrm>
          <a:solidFill>
            <a:srgbClr val="FFFFFF"/>
          </a:solidFill>
          <a:ln/>
        </p:spPr>
      </p:sp>
      <p:sp>
        <p:nvSpPr>
          <p:cNvPr id="45261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i="1" dirty="0" smtClean="0"/>
          </a:p>
        </p:txBody>
      </p:sp>
    </p:spTree>
    <p:extLst>
      <p:ext uri="{BB962C8B-B14F-4D97-AF65-F5344CB8AC3E}">
        <p14:creationId xmlns:p14="http://schemas.microsoft.com/office/powerpoint/2010/main" val="38388277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6" name="Rectangle 7"/>
          <p:cNvSpPr>
            <a:spLocks noGrp="1" noChangeArrowheads="1"/>
          </p:cNvSpPr>
          <p:nvPr>
            <p:ph type="sldNum" sz="quarter" idx="5"/>
          </p:nvPr>
        </p:nvSpPr>
        <p:spPr>
          <a:noFill/>
        </p:spPr>
        <p:txBody>
          <a:bodyPr/>
          <a:lstStyle/>
          <a:p>
            <a:fld id="{523001F9-E225-4F33-BD0C-7FF732AAB953}" type="slidenum">
              <a:rPr lang="en-US" smtClean="0"/>
              <a:pPr/>
              <a:t>46</a:t>
            </a:fld>
            <a:endParaRPr lang="en-US" dirty="0" smtClean="0"/>
          </a:p>
        </p:txBody>
      </p:sp>
      <p:sp>
        <p:nvSpPr>
          <p:cNvPr id="451587" name="Rectangle 2"/>
          <p:cNvSpPr>
            <a:spLocks noGrp="1" noRot="1" noChangeAspect="1" noChangeArrowheads="1" noTextEdit="1"/>
          </p:cNvSpPr>
          <p:nvPr>
            <p:ph type="sldImg"/>
          </p:nvPr>
        </p:nvSpPr>
        <p:spPr>
          <a:xfrm>
            <a:off x="1120775" y="696913"/>
            <a:ext cx="4643438" cy="3484562"/>
          </a:xfrm>
          <a:solidFill>
            <a:srgbClr val="FFFFFF"/>
          </a:solidFill>
          <a:ln/>
        </p:spPr>
      </p:sp>
      <p:sp>
        <p:nvSpPr>
          <p:cNvPr id="45158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i="1" dirty="0" smtClean="0"/>
          </a:p>
        </p:txBody>
      </p:sp>
    </p:spTree>
    <p:extLst>
      <p:ext uri="{BB962C8B-B14F-4D97-AF65-F5344CB8AC3E}">
        <p14:creationId xmlns:p14="http://schemas.microsoft.com/office/powerpoint/2010/main" val="24859736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4" name="Rectangle 7"/>
          <p:cNvSpPr>
            <a:spLocks noGrp="1" noChangeArrowheads="1"/>
          </p:cNvSpPr>
          <p:nvPr>
            <p:ph type="sldNum" sz="quarter" idx="5"/>
          </p:nvPr>
        </p:nvSpPr>
        <p:spPr>
          <a:noFill/>
        </p:spPr>
        <p:txBody>
          <a:bodyPr/>
          <a:lstStyle/>
          <a:p>
            <a:fld id="{A0E33C02-8D56-4AFF-97D2-4E00BDE0893B}" type="slidenum">
              <a:rPr lang="en-US" smtClean="0"/>
              <a:pPr/>
              <a:t>47</a:t>
            </a:fld>
            <a:endParaRPr lang="en-US" dirty="0" smtClean="0"/>
          </a:p>
        </p:txBody>
      </p:sp>
      <p:sp>
        <p:nvSpPr>
          <p:cNvPr id="453635" name="Rectangle 2"/>
          <p:cNvSpPr>
            <a:spLocks noGrp="1" noRot="1" noChangeAspect="1" noChangeArrowheads="1" noTextEdit="1"/>
          </p:cNvSpPr>
          <p:nvPr>
            <p:ph type="sldImg"/>
          </p:nvPr>
        </p:nvSpPr>
        <p:spPr>
          <a:xfrm>
            <a:off x="1120775" y="696913"/>
            <a:ext cx="4643438" cy="3484562"/>
          </a:xfrm>
          <a:solidFill>
            <a:srgbClr val="FFFFFF"/>
          </a:solidFill>
          <a:ln/>
        </p:spPr>
      </p:sp>
      <p:sp>
        <p:nvSpPr>
          <p:cNvPr id="45363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i="1" dirty="0" smtClean="0"/>
          </a:p>
        </p:txBody>
      </p:sp>
    </p:spTree>
    <p:extLst>
      <p:ext uri="{BB962C8B-B14F-4D97-AF65-F5344CB8AC3E}">
        <p14:creationId xmlns:p14="http://schemas.microsoft.com/office/powerpoint/2010/main" val="6294029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7"/>
          <p:cNvSpPr>
            <a:spLocks noGrp="1" noChangeArrowheads="1"/>
          </p:cNvSpPr>
          <p:nvPr>
            <p:ph type="sldNum" sz="quarter" idx="5"/>
          </p:nvPr>
        </p:nvSpPr>
        <p:spPr>
          <a:noFill/>
        </p:spPr>
        <p:txBody>
          <a:bodyPr/>
          <a:lstStyle/>
          <a:p>
            <a:fld id="{9B445F04-77DA-439C-88B7-6F4517DF3165}" type="slidenum">
              <a:rPr lang="en-US" smtClean="0"/>
              <a:pPr/>
              <a:t>51</a:t>
            </a:fld>
            <a:endParaRPr lang="en-US" dirty="0" smtClean="0"/>
          </a:p>
        </p:txBody>
      </p:sp>
      <p:sp>
        <p:nvSpPr>
          <p:cNvPr id="297987" name="Rectangle 2"/>
          <p:cNvSpPr>
            <a:spLocks noGrp="1" noRot="1" noChangeAspect="1" noChangeArrowheads="1" noTextEdit="1"/>
          </p:cNvSpPr>
          <p:nvPr>
            <p:ph type="sldImg"/>
          </p:nvPr>
        </p:nvSpPr>
        <p:spPr>
          <a:xfrm>
            <a:off x="1120775" y="696913"/>
            <a:ext cx="4643438" cy="3484562"/>
          </a:xfrm>
          <a:solidFill>
            <a:srgbClr val="FFFFFF"/>
          </a:solidFill>
          <a:ln/>
        </p:spPr>
      </p:sp>
      <p:sp>
        <p:nvSpPr>
          <p:cNvPr id="29798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i="1" dirty="0" smtClean="0"/>
          </a:p>
        </p:txBody>
      </p:sp>
    </p:spTree>
    <p:extLst>
      <p:ext uri="{BB962C8B-B14F-4D97-AF65-F5344CB8AC3E}">
        <p14:creationId xmlns:p14="http://schemas.microsoft.com/office/powerpoint/2010/main" val="35056654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7"/>
          <p:cNvSpPr>
            <a:spLocks noGrp="1" noChangeArrowheads="1"/>
          </p:cNvSpPr>
          <p:nvPr>
            <p:ph type="sldNum" sz="quarter" idx="5"/>
          </p:nvPr>
        </p:nvSpPr>
        <p:spPr>
          <a:noFill/>
        </p:spPr>
        <p:txBody>
          <a:bodyPr/>
          <a:lstStyle/>
          <a:p>
            <a:fld id="{101C017B-07DA-41E7-91EA-19CBE70296E8}" type="slidenum">
              <a:rPr lang="en-US" smtClean="0">
                <a:solidFill>
                  <a:prstClr val="black"/>
                </a:solidFill>
              </a:rPr>
              <a:pPr/>
              <a:t>7</a:t>
            </a:fld>
            <a:endParaRPr lang="en-US" smtClean="0">
              <a:solidFill>
                <a:prstClr val="black"/>
              </a:solidFill>
            </a:endParaRPr>
          </a:p>
        </p:txBody>
      </p:sp>
      <p:sp>
        <p:nvSpPr>
          <p:cNvPr id="270339" name="Rectangle 2"/>
          <p:cNvSpPr>
            <a:spLocks noGrp="1" noRot="1" noChangeAspect="1" noChangeArrowheads="1" noTextEdit="1"/>
          </p:cNvSpPr>
          <p:nvPr>
            <p:ph type="sldImg"/>
          </p:nvPr>
        </p:nvSpPr>
        <p:spPr>
          <a:xfrm>
            <a:off x="1119188" y="696913"/>
            <a:ext cx="4645025" cy="3484562"/>
          </a:xfrm>
          <a:ln/>
        </p:spPr>
      </p:sp>
      <p:sp>
        <p:nvSpPr>
          <p:cNvPr id="270340" name="Rectangle 3"/>
          <p:cNvSpPr>
            <a:spLocks noGrp="1" noChangeArrowheads="1"/>
          </p:cNvSpPr>
          <p:nvPr>
            <p:ph type="body" idx="1"/>
          </p:nvPr>
        </p:nvSpPr>
        <p:spPr>
          <a:noFill/>
          <a:ln/>
        </p:spPr>
        <p:txBody>
          <a:bodyPr/>
          <a:lstStyle/>
          <a:p>
            <a:pPr eaLnBrk="1" hangingPunct="1"/>
            <a:endParaRPr lang="en-US" i="1" smtClean="0"/>
          </a:p>
        </p:txBody>
      </p:sp>
    </p:spTree>
    <p:extLst>
      <p:ext uri="{BB962C8B-B14F-4D97-AF65-F5344CB8AC3E}">
        <p14:creationId xmlns:p14="http://schemas.microsoft.com/office/powerpoint/2010/main" val="25347460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7"/>
          <p:cNvSpPr>
            <a:spLocks noGrp="1" noChangeArrowheads="1"/>
          </p:cNvSpPr>
          <p:nvPr>
            <p:ph type="sldNum" sz="quarter" idx="5"/>
          </p:nvPr>
        </p:nvSpPr>
        <p:spPr>
          <a:noFill/>
        </p:spPr>
        <p:txBody>
          <a:bodyPr/>
          <a:lstStyle/>
          <a:p>
            <a:fld id="{9B445F04-77DA-439C-88B7-6F4517DF3165}" type="slidenum">
              <a:rPr lang="en-US" smtClean="0"/>
              <a:pPr/>
              <a:t>52</a:t>
            </a:fld>
            <a:endParaRPr lang="en-US" dirty="0" smtClean="0"/>
          </a:p>
        </p:txBody>
      </p:sp>
      <p:sp>
        <p:nvSpPr>
          <p:cNvPr id="297987" name="Rectangle 2"/>
          <p:cNvSpPr>
            <a:spLocks noGrp="1" noRot="1" noChangeAspect="1" noChangeArrowheads="1" noTextEdit="1"/>
          </p:cNvSpPr>
          <p:nvPr>
            <p:ph type="sldImg"/>
          </p:nvPr>
        </p:nvSpPr>
        <p:spPr>
          <a:xfrm>
            <a:off x="1120775" y="696913"/>
            <a:ext cx="4643438" cy="3484562"/>
          </a:xfrm>
          <a:solidFill>
            <a:srgbClr val="FFFFFF"/>
          </a:solidFill>
          <a:ln/>
        </p:spPr>
      </p:sp>
      <p:sp>
        <p:nvSpPr>
          <p:cNvPr id="29798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i="1" dirty="0" smtClean="0"/>
          </a:p>
        </p:txBody>
      </p:sp>
    </p:spTree>
    <p:extLst>
      <p:ext uri="{BB962C8B-B14F-4D97-AF65-F5344CB8AC3E}">
        <p14:creationId xmlns:p14="http://schemas.microsoft.com/office/powerpoint/2010/main" val="29198843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7"/>
          <p:cNvSpPr>
            <a:spLocks noGrp="1" noChangeArrowheads="1"/>
          </p:cNvSpPr>
          <p:nvPr>
            <p:ph type="sldNum" sz="quarter" idx="5"/>
          </p:nvPr>
        </p:nvSpPr>
        <p:spPr>
          <a:noFill/>
        </p:spPr>
        <p:txBody>
          <a:bodyPr/>
          <a:lstStyle/>
          <a:p>
            <a:fld id="{9B445F04-77DA-439C-88B7-6F4517DF3165}" type="slidenum">
              <a:rPr lang="en-US" smtClean="0"/>
              <a:pPr/>
              <a:t>53</a:t>
            </a:fld>
            <a:endParaRPr lang="en-US" dirty="0" smtClean="0"/>
          </a:p>
        </p:txBody>
      </p:sp>
      <p:sp>
        <p:nvSpPr>
          <p:cNvPr id="297987" name="Rectangle 2"/>
          <p:cNvSpPr>
            <a:spLocks noGrp="1" noRot="1" noChangeAspect="1" noChangeArrowheads="1" noTextEdit="1"/>
          </p:cNvSpPr>
          <p:nvPr>
            <p:ph type="sldImg"/>
          </p:nvPr>
        </p:nvSpPr>
        <p:spPr>
          <a:xfrm>
            <a:off x="1120775" y="696913"/>
            <a:ext cx="4643438" cy="3484562"/>
          </a:xfrm>
          <a:solidFill>
            <a:srgbClr val="FFFFFF"/>
          </a:solidFill>
          <a:ln/>
        </p:spPr>
      </p:sp>
      <p:sp>
        <p:nvSpPr>
          <p:cNvPr id="29798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i="1" dirty="0" smtClean="0"/>
          </a:p>
        </p:txBody>
      </p:sp>
    </p:spTree>
    <p:extLst>
      <p:ext uri="{BB962C8B-B14F-4D97-AF65-F5344CB8AC3E}">
        <p14:creationId xmlns:p14="http://schemas.microsoft.com/office/powerpoint/2010/main" val="2967707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7"/>
          <p:cNvSpPr>
            <a:spLocks noGrp="1" noChangeArrowheads="1"/>
          </p:cNvSpPr>
          <p:nvPr>
            <p:ph type="sldNum" sz="quarter" idx="5"/>
          </p:nvPr>
        </p:nvSpPr>
        <p:spPr>
          <a:noFill/>
        </p:spPr>
        <p:txBody>
          <a:bodyPr/>
          <a:lstStyle/>
          <a:p>
            <a:fld id="{9B445F04-77DA-439C-88B7-6F4517DF3165}" type="slidenum">
              <a:rPr lang="en-US" smtClean="0"/>
              <a:pPr/>
              <a:t>54</a:t>
            </a:fld>
            <a:endParaRPr lang="en-US" dirty="0" smtClean="0"/>
          </a:p>
        </p:txBody>
      </p:sp>
      <p:sp>
        <p:nvSpPr>
          <p:cNvPr id="297987" name="Rectangle 2"/>
          <p:cNvSpPr>
            <a:spLocks noGrp="1" noRot="1" noChangeAspect="1" noChangeArrowheads="1" noTextEdit="1"/>
          </p:cNvSpPr>
          <p:nvPr>
            <p:ph type="sldImg"/>
          </p:nvPr>
        </p:nvSpPr>
        <p:spPr>
          <a:xfrm>
            <a:off x="1120775" y="696913"/>
            <a:ext cx="4643438" cy="3484562"/>
          </a:xfrm>
          <a:solidFill>
            <a:srgbClr val="FFFFFF"/>
          </a:solidFill>
          <a:ln/>
        </p:spPr>
      </p:sp>
      <p:sp>
        <p:nvSpPr>
          <p:cNvPr id="29798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i="1" dirty="0" smtClean="0"/>
          </a:p>
        </p:txBody>
      </p:sp>
    </p:spTree>
    <p:extLst>
      <p:ext uri="{BB962C8B-B14F-4D97-AF65-F5344CB8AC3E}">
        <p14:creationId xmlns:p14="http://schemas.microsoft.com/office/powerpoint/2010/main" val="31592826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7"/>
          <p:cNvSpPr>
            <a:spLocks noGrp="1" noChangeArrowheads="1"/>
          </p:cNvSpPr>
          <p:nvPr>
            <p:ph type="sldNum" sz="quarter" idx="5"/>
          </p:nvPr>
        </p:nvSpPr>
        <p:spPr>
          <a:noFill/>
        </p:spPr>
        <p:txBody>
          <a:bodyPr/>
          <a:lstStyle/>
          <a:p>
            <a:fld id="{A1B32EA0-AC7F-4FA6-AA6D-762B5E0A5966}" type="slidenum">
              <a:rPr lang="en-US" smtClean="0"/>
              <a:pPr/>
              <a:t>9</a:t>
            </a:fld>
            <a:endParaRPr lang="en-US" smtClean="0"/>
          </a:p>
        </p:txBody>
      </p:sp>
      <p:sp>
        <p:nvSpPr>
          <p:cNvPr id="307203" name="Rectangle 2"/>
          <p:cNvSpPr>
            <a:spLocks noGrp="1" noRot="1" noChangeAspect="1" noChangeArrowheads="1" noTextEdit="1"/>
          </p:cNvSpPr>
          <p:nvPr>
            <p:ph type="sldImg"/>
          </p:nvPr>
        </p:nvSpPr>
        <p:spPr>
          <a:xfrm>
            <a:off x="1120775" y="696913"/>
            <a:ext cx="4643438" cy="3484562"/>
          </a:xfrm>
          <a:solidFill>
            <a:srgbClr val="FFFFFF"/>
          </a:solidFill>
          <a:ln/>
        </p:spPr>
      </p:sp>
      <p:sp>
        <p:nvSpPr>
          <p:cNvPr id="30720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i="1" dirty="0" smtClean="0"/>
          </a:p>
        </p:txBody>
      </p:sp>
    </p:spTree>
    <p:extLst>
      <p:ext uri="{BB962C8B-B14F-4D97-AF65-F5344CB8AC3E}">
        <p14:creationId xmlns:p14="http://schemas.microsoft.com/office/powerpoint/2010/main" val="10280928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7"/>
          <p:cNvSpPr>
            <a:spLocks noGrp="1" noChangeArrowheads="1"/>
          </p:cNvSpPr>
          <p:nvPr>
            <p:ph type="sldNum" sz="quarter" idx="5"/>
          </p:nvPr>
        </p:nvSpPr>
        <p:spPr>
          <a:noFill/>
        </p:spPr>
        <p:txBody>
          <a:bodyPr/>
          <a:lstStyle/>
          <a:p>
            <a:fld id="{A1B32EA0-AC7F-4FA6-AA6D-762B5E0A5966}" type="slidenum">
              <a:rPr lang="en-US" smtClean="0"/>
              <a:pPr/>
              <a:t>10</a:t>
            </a:fld>
            <a:endParaRPr lang="en-US" smtClean="0"/>
          </a:p>
        </p:txBody>
      </p:sp>
      <p:sp>
        <p:nvSpPr>
          <p:cNvPr id="307203" name="Rectangle 2"/>
          <p:cNvSpPr>
            <a:spLocks noGrp="1" noRot="1" noChangeAspect="1" noChangeArrowheads="1" noTextEdit="1"/>
          </p:cNvSpPr>
          <p:nvPr>
            <p:ph type="sldImg"/>
          </p:nvPr>
        </p:nvSpPr>
        <p:spPr>
          <a:xfrm>
            <a:off x="1120775" y="696913"/>
            <a:ext cx="4643438" cy="3484562"/>
          </a:xfrm>
          <a:solidFill>
            <a:srgbClr val="FFFFFF"/>
          </a:solidFill>
          <a:ln/>
        </p:spPr>
      </p:sp>
      <p:sp>
        <p:nvSpPr>
          <p:cNvPr id="30720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i="1" dirty="0" smtClean="0"/>
          </a:p>
        </p:txBody>
      </p:sp>
    </p:spTree>
    <p:extLst>
      <p:ext uri="{BB962C8B-B14F-4D97-AF65-F5344CB8AC3E}">
        <p14:creationId xmlns:p14="http://schemas.microsoft.com/office/powerpoint/2010/main" val="25992554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7"/>
          <p:cNvSpPr>
            <a:spLocks noGrp="1" noChangeArrowheads="1"/>
          </p:cNvSpPr>
          <p:nvPr>
            <p:ph type="sldNum" sz="quarter" idx="5"/>
          </p:nvPr>
        </p:nvSpPr>
        <p:spPr>
          <a:noFill/>
        </p:spPr>
        <p:txBody>
          <a:bodyPr/>
          <a:lstStyle/>
          <a:p>
            <a:fld id="{FB1AC137-3F05-47CE-8728-7CAA28D7D475}" type="slidenum">
              <a:rPr lang="en-US" smtClean="0"/>
              <a:pPr/>
              <a:t>11</a:t>
            </a:fld>
            <a:endParaRPr lang="en-US" smtClean="0"/>
          </a:p>
        </p:txBody>
      </p:sp>
      <p:sp>
        <p:nvSpPr>
          <p:cNvPr id="309251" name="Rectangle 2"/>
          <p:cNvSpPr>
            <a:spLocks noGrp="1" noRot="1" noChangeAspect="1" noChangeArrowheads="1" noTextEdit="1"/>
          </p:cNvSpPr>
          <p:nvPr>
            <p:ph type="sldImg"/>
          </p:nvPr>
        </p:nvSpPr>
        <p:spPr>
          <a:xfrm>
            <a:off x="1120775" y="696913"/>
            <a:ext cx="4643438" cy="3484562"/>
          </a:xfrm>
          <a:solidFill>
            <a:srgbClr val="FFFFFF"/>
          </a:solidFill>
          <a:ln/>
        </p:spPr>
      </p:sp>
      <p:sp>
        <p:nvSpPr>
          <p:cNvPr id="3092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i="1" smtClean="0"/>
          </a:p>
        </p:txBody>
      </p:sp>
    </p:spTree>
    <p:extLst>
      <p:ext uri="{BB962C8B-B14F-4D97-AF65-F5344CB8AC3E}">
        <p14:creationId xmlns:p14="http://schemas.microsoft.com/office/powerpoint/2010/main" val="2927235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7"/>
          <p:cNvSpPr>
            <a:spLocks noGrp="1" noChangeArrowheads="1"/>
          </p:cNvSpPr>
          <p:nvPr>
            <p:ph type="sldNum" sz="quarter" idx="5"/>
          </p:nvPr>
        </p:nvSpPr>
        <p:spPr>
          <a:noFill/>
        </p:spPr>
        <p:txBody>
          <a:bodyPr/>
          <a:lstStyle/>
          <a:p>
            <a:fld id="{FB1AC137-3F05-47CE-8728-7CAA28D7D475}" type="slidenum">
              <a:rPr lang="en-US" smtClean="0"/>
              <a:pPr/>
              <a:t>12</a:t>
            </a:fld>
            <a:endParaRPr lang="en-US" smtClean="0"/>
          </a:p>
        </p:txBody>
      </p:sp>
      <p:sp>
        <p:nvSpPr>
          <p:cNvPr id="309251" name="Rectangle 2"/>
          <p:cNvSpPr>
            <a:spLocks noGrp="1" noRot="1" noChangeAspect="1" noChangeArrowheads="1" noTextEdit="1"/>
          </p:cNvSpPr>
          <p:nvPr>
            <p:ph type="sldImg"/>
          </p:nvPr>
        </p:nvSpPr>
        <p:spPr>
          <a:xfrm>
            <a:off x="1120775" y="696913"/>
            <a:ext cx="4643438" cy="3484562"/>
          </a:xfrm>
          <a:solidFill>
            <a:srgbClr val="FFFFFF"/>
          </a:solidFill>
          <a:ln/>
        </p:spPr>
      </p:sp>
      <p:sp>
        <p:nvSpPr>
          <p:cNvPr id="3092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i="1" smtClean="0"/>
          </a:p>
        </p:txBody>
      </p:sp>
    </p:spTree>
    <p:extLst>
      <p:ext uri="{BB962C8B-B14F-4D97-AF65-F5344CB8AC3E}">
        <p14:creationId xmlns:p14="http://schemas.microsoft.com/office/powerpoint/2010/main" val="37316640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7"/>
          <p:cNvSpPr>
            <a:spLocks noGrp="1" noChangeArrowheads="1"/>
          </p:cNvSpPr>
          <p:nvPr>
            <p:ph type="sldNum" sz="quarter" idx="5"/>
          </p:nvPr>
        </p:nvSpPr>
        <p:spPr>
          <a:noFill/>
        </p:spPr>
        <p:txBody>
          <a:bodyPr/>
          <a:lstStyle/>
          <a:p>
            <a:fld id="{A1B32EA0-AC7F-4FA6-AA6D-762B5E0A5966}" type="slidenum">
              <a:rPr lang="en-US" smtClean="0"/>
              <a:pPr/>
              <a:t>13</a:t>
            </a:fld>
            <a:endParaRPr lang="en-US" smtClean="0"/>
          </a:p>
        </p:txBody>
      </p:sp>
      <p:sp>
        <p:nvSpPr>
          <p:cNvPr id="307203" name="Rectangle 2"/>
          <p:cNvSpPr>
            <a:spLocks noGrp="1" noRot="1" noChangeAspect="1" noChangeArrowheads="1" noTextEdit="1"/>
          </p:cNvSpPr>
          <p:nvPr>
            <p:ph type="sldImg"/>
          </p:nvPr>
        </p:nvSpPr>
        <p:spPr>
          <a:xfrm>
            <a:off x="1120775" y="696913"/>
            <a:ext cx="4643438" cy="3484562"/>
          </a:xfrm>
          <a:solidFill>
            <a:srgbClr val="FFFFFF"/>
          </a:solidFill>
          <a:ln/>
        </p:spPr>
      </p:sp>
      <p:sp>
        <p:nvSpPr>
          <p:cNvPr id="30720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i="1" dirty="0" smtClean="0"/>
          </a:p>
        </p:txBody>
      </p:sp>
    </p:spTree>
    <p:extLst>
      <p:ext uri="{BB962C8B-B14F-4D97-AF65-F5344CB8AC3E}">
        <p14:creationId xmlns:p14="http://schemas.microsoft.com/office/powerpoint/2010/main" val="14880110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7"/>
          <p:cNvSpPr>
            <a:spLocks noGrp="1" noChangeArrowheads="1"/>
          </p:cNvSpPr>
          <p:nvPr>
            <p:ph type="sldNum" sz="quarter" idx="5"/>
          </p:nvPr>
        </p:nvSpPr>
        <p:spPr>
          <a:noFill/>
        </p:spPr>
        <p:txBody>
          <a:bodyPr/>
          <a:lstStyle/>
          <a:p>
            <a:fld id="{87F95BBB-CD22-434D-8301-15AC2276BC94}" type="slidenum">
              <a:rPr lang="en-US" smtClean="0"/>
              <a:pPr/>
              <a:t>14</a:t>
            </a:fld>
            <a:endParaRPr lang="en-US" smtClean="0"/>
          </a:p>
        </p:txBody>
      </p:sp>
      <p:sp>
        <p:nvSpPr>
          <p:cNvPr id="306179" name="Rectangle 2"/>
          <p:cNvSpPr>
            <a:spLocks noGrp="1" noRot="1" noChangeAspect="1" noChangeArrowheads="1" noTextEdit="1"/>
          </p:cNvSpPr>
          <p:nvPr>
            <p:ph type="sldImg"/>
          </p:nvPr>
        </p:nvSpPr>
        <p:spPr>
          <a:xfrm>
            <a:off x="1120775" y="696913"/>
            <a:ext cx="4643438" cy="3484562"/>
          </a:xfrm>
          <a:solidFill>
            <a:srgbClr val="FFFFFF"/>
          </a:solidFill>
          <a:ln/>
        </p:spPr>
      </p:sp>
      <p:sp>
        <p:nvSpPr>
          <p:cNvPr id="30618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i="1" dirty="0" smtClean="0"/>
          </a:p>
        </p:txBody>
      </p:sp>
    </p:spTree>
    <p:extLst>
      <p:ext uri="{BB962C8B-B14F-4D97-AF65-F5344CB8AC3E}">
        <p14:creationId xmlns:p14="http://schemas.microsoft.com/office/powerpoint/2010/main" val="876840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0B6BA94-479C-4EC0-ADCE-E397FAE466F6}" type="datetimeFigureOut">
              <a:rPr lang="en-US" smtClean="0"/>
              <a:pPr/>
              <a:t>3/5/2020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DEA225-494C-47B2-98EF-2C120956FF8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B6BA94-479C-4EC0-ADCE-E397FAE466F6}" type="datetimeFigureOut">
              <a:rPr lang="en-US" smtClean="0"/>
              <a:pPr/>
              <a:t>3/5/2020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DEA225-494C-47B2-98EF-2C120956FF8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B6BA94-479C-4EC0-ADCE-E397FAE466F6}" type="datetimeFigureOut">
              <a:rPr lang="en-US" smtClean="0"/>
              <a:pPr/>
              <a:t>3/5/2020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DEA225-494C-47B2-98EF-2C120956FF80}"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Footer Placeholder 10"/>
          <p:cNvSpPr>
            <a:spLocks noGrp="1"/>
          </p:cNvSpPr>
          <p:nvPr>
            <p:ph type="ftr" sz="quarter" idx="4294967295"/>
          </p:nvPr>
        </p:nvSpPr>
        <p:spPr>
          <a:xfrm>
            <a:off x="3124200" y="6492875"/>
            <a:ext cx="2895600" cy="365125"/>
          </a:xfrm>
        </p:spPr>
        <p:txBody>
          <a:bodyPr/>
          <a:lstStyle/>
          <a:p>
            <a:r>
              <a:rPr lang="en-US" dirty="0" smtClean="0">
                <a:solidFill>
                  <a:prstClr val="black">
                    <a:tint val="75000"/>
                  </a:prstClr>
                </a:solidFill>
              </a:rPr>
              <a:t>UNCLASSIFIED</a:t>
            </a:r>
            <a:endParaRPr lang="en-US" dirty="0">
              <a:solidFill>
                <a:prstClr val="black">
                  <a:tint val="75000"/>
                </a:prstClr>
              </a:solidFill>
            </a:endParaRPr>
          </a:p>
        </p:txBody>
      </p:sp>
    </p:spTree>
    <p:extLst>
      <p:ext uri="{BB962C8B-B14F-4D97-AF65-F5344CB8AC3E}">
        <p14:creationId xmlns:p14="http://schemas.microsoft.com/office/powerpoint/2010/main" val="23829212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Footer Placeholder 10"/>
          <p:cNvSpPr>
            <a:spLocks noGrp="1"/>
          </p:cNvSpPr>
          <p:nvPr>
            <p:ph type="ftr" sz="quarter" idx="4294967295"/>
          </p:nvPr>
        </p:nvSpPr>
        <p:spPr>
          <a:xfrm>
            <a:off x="3124200" y="6492875"/>
            <a:ext cx="2895600" cy="365125"/>
          </a:xfrm>
        </p:spPr>
        <p:txBody>
          <a:bodyPr/>
          <a:lstStyle/>
          <a:p>
            <a:r>
              <a:rPr lang="en-US" dirty="0" smtClean="0">
                <a:solidFill>
                  <a:prstClr val="black">
                    <a:tint val="75000"/>
                  </a:prstClr>
                </a:solidFill>
              </a:rPr>
              <a:t>UNCLASSIFIED</a:t>
            </a:r>
            <a:endParaRPr lang="en-US" dirty="0">
              <a:solidFill>
                <a:prstClr val="black">
                  <a:tint val="75000"/>
                </a:prstClr>
              </a:solidFill>
            </a:endParaRPr>
          </a:p>
        </p:txBody>
      </p:sp>
      <p:sp>
        <p:nvSpPr>
          <p:cNvPr id="3" name="Slide Number Placeholder 5"/>
          <p:cNvSpPr>
            <a:spLocks noGrp="1"/>
          </p:cNvSpPr>
          <p:nvPr>
            <p:ph type="sldNum" sz="quarter" idx="12"/>
          </p:nvPr>
        </p:nvSpPr>
        <p:spPr>
          <a:xfrm>
            <a:off x="8382000" y="6477001"/>
            <a:ext cx="685800" cy="381000"/>
          </a:xfrm>
        </p:spPr>
        <p:txBody>
          <a:bodyPr/>
          <a:lstStyle/>
          <a:p>
            <a:fld id="{41195142-2FA3-44F0-AF1B-0A68291429A1}" type="slidenum">
              <a:rPr lang="en-US" smtClean="0">
                <a:solidFill>
                  <a:prstClr val="black"/>
                </a:solidFill>
              </a:rPr>
              <a:pPr/>
              <a:t>‹#›</a:t>
            </a:fld>
            <a:endParaRPr lang="en-US" dirty="0">
              <a:solidFill>
                <a:prstClr val="black"/>
              </a:solidFill>
            </a:endParaRPr>
          </a:p>
        </p:txBody>
      </p:sp>
      <p:sp>
        <p:nvSpPr>
          <p:cNvPr id="4" name="Title 1"/>
          <p:cNvSpPr>
            <a:spLocks noGrp="1"/>
          </p:cNvSpPr>
          <p:nvPr>
            <p:ph type="title"/>
          </p:nvPr>
        </p:nvSpPr>
        <p:spPr>
          <a:xfrm>
            <a:off x="628650" y="365126"/>
            <a:ext cx="7886700" cy="1325563"/>
          </a:xfrm>
          <a:prstGeom prst="rect">
            <a:avLst/>
          </a:prstGeom>
        </p:spPr>
        <p:txBody>
          <a:bodyPr/>
          <a:lstStyle/>
          <a:p>
            <a:r>
              <a:rPr lang="en-US" dirty="0" smtClean="0"/>
              <a:t>Click to edit Master title style</a:t>
            </a:r>
            <a:endParaRPr lang="en-US" dirty="0"/>
          </a:p>
        </p:txBody>
      </p:sp>
      <p:sp>
        <p:nvSpPr>
          <p:cNvPr id="5" name="Content Placeholder 2"/>
          <p:cNvSpPr>
            <a:spLocks noGrp="1"/>
          </p:cNvSpPr>
          <p:nvPr>
            <p:ph idx="1"/>
          </p:nvPr>
        </p:nvSpPr>
        <p:spPr>
          <a:xfrm>
            <a:off x="628650" y="1825625"/>
            <a:ext cx="7886700" cy="4351338"/>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29916998"/>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Footer Placeholder 10"/>
          <p:cNvSpPr>
            <a:spLocks noGrp="1"/>
          </p:cNvSpPr>
          <p:nvPr>
            <p:ph type="ftr" sz="quarter" idx="4294967295"/>
          </p:nvPr>
        </p:nvSpPr>
        <p:spPr>
          <a:xfrm>
            <a:off x="3124200" y="6492875"/>
            <a:ext cx="2895600" cy="365125"/>
          </a:xfrm>
        </p:spPr>
        <p:txBody>
          <a:bodyPr/>
          <a:lstStyle/>
          <a:p>
            <a:r>
              <a:rPr lang="en-US" dirty="0" smtClean="0">
                <a:solidFill>
                  <a:prstClr val="black">
                    <a:tint val="75000"/>
                  </a:prstClr>
                </a:solidFill>
              </a:rPr>
              <a:t>UNCLASSIFIED</a:t>
            </a:r>
            <a:endParaRPr lang="en-US" dirty="0">
              <a:solidFill>
                <a:prstClr val="black">
                  <a:tint val="75000"/>
                </a:prstClr>
              </a:solidFill>
            </a:endParaRPr>
          </a:p>
        </p:txBody>
      </p:sp>
    </p:spTree>
    <p:extLst>
      <p:ext uri="{BB962C8B-B14F-4D97-AF65-F5344CB8AC3E}">
        <p14:creationId xmlns:p14="http://schemas.microsoft.com/office/powerpoint/2010/main" val="36222138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Footer Placeholder 10"/>
          <p:cNvSpPr>
            <a:spLocks noGrp="1"/>
          </p:cNvSpPr>
          <p:nvPr>
            <p:ph type="ftr" sz="quarter" idx="4294967295"/>
          </p:nvPr>
        </p:nvSpPr>
        <p:spPr>
          <a:xfrm>
            <a:off x="3124200" y="6492875"/>
            <a:ext cx="2895600" cy="365125"/>
          </a:xfrm>
        </p:spPr>
        <p:txBody>
          <a:bodyPr/>
          <a:lstStyle/>
          <a:p>
            <a:r>
              <a:rPr lang="en-US" dirty="0" smtClean="0">
                <a:solidFill>
                  <a:prstClr val="black">
                    <a:tint val="75000"/>
                  </a:prstClr>
                </a:solidFill>
              </a:rPr>
              <a:t>UNCLASSIFIED</a:t>
            </a:r>
            <a:endParaRPr lang="en-US" dirty="0">
              <a:solidFill>
                <a:prstClr val="black">
                  <a:tint val="75000"/>
                </a:prstClr>
              </a:solidFill>
            </a:endParaRPr>
          </a:p>
        </p:txBody>
      </p:sp>
      <p:sp>
        <p:nvSpPr>
          <p:cNvPr id="3" name="Slide Number Placeholder 5"/>
          <p:cNvSpPr>
            <a:spLocks noGrp="1"/>
          </p:cNvSpPr>
          <p:nvPr>
            <p:ph type="sldNum" sz="quarter" idx="12"/>
          </p:nvPr>
        </p:nvSpPr>
        <p:spPr>
          <a:xfrm>
            <a:off x="8382000" y="6477001"/>
            <a:ext cx="685800" cy="381000"/>
          </a:xfrm>
        </p:spPr>
        <p:txBody>
          <a:bodyPr/>
          <a:lstStyle/>
          <a:p>
            <a:fld id="{41195142-2FA3-44F0-AF1B-0A68291429A1}" type="slidenum">
              <a:rPr lang="en-US" smtClean="0">
                <a:solidFill>
                  <a:prstClr val="black"/>
                </a:solidFill>
              </a:rPr>
              <a:pPr/>
              <a:t>‹#›</a:t>
            </a:fld>
            <a:endParaRPr lang="en-US" dirty="0">
              <a:solidFill>
                <a:prstClr val="black"/>
              </a:solidFill>
            </a:endParaRPr>
          </a:p>
        </p:txBody>
      </p:sp>
      <p:sp>
        <p:nvSpPr>
          <p:cNvPr id="4" name="Title 1"/>
          <p:cNvSpPr>
            <a:spLocks noGrp="1"/>
          </p:cNvSpPr>
          <p:nvPr>
            <p:ph type="title"/>
          </p:nvPr>
        </p:nvSpPr>
        <p:spPr>
          <a:xfrm>
            <a:off x="628650" y="365126"/>
            <a:ext cx="7886700" cy="1325563"/>
          </a:xfrm>
          <a:prstGeom prst="rect">
            <a:avLst/>
          </a:prstGeom>
        </p:spPr>
        <p:txBody>
          <a:bodyPr/>
          <a:lstStyle/>
          <a:p>
            <a:r>
              <a:rPr lang="en-US" dirty="0" smtClean="0"/>
              <a:t>Click to edit Master title style</a:t>
            </a:r>
            <a:endParaRPr lang="en-US" dirty="0"/>
          </a:p>
        </p:txBody>
      </p:sp>
      <p:sp>
        <p:nvSpPr>
          <p:cNvPr id="5" name="Content Placeholder 2"/>
          <p:cNvSpPr>
            <a:spLocks noGrp="1"/>
          </p:cNvSpPr>
          <p:nvPr>
            <p:ph idx="1"/>
          </p:nvPr>
        </p:nvSpPr>
        <p:spPr>
          <a:xfrm>
            <a:off x="628650" y="1825625"/>
            <a:ext cx="7886700" cy="4351338"/>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71447328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B6BA94-479C-4EC0-ADCE-E397FAE466F6}" type="datetimeFigureOut">
              <a:rPr lang="en-US" smtClean="0"/>
              <a:pPr/>
              <a:t>3/5/2020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DEA225-494C-47B2-98EF-2C120956FF8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0B6BA94-479C-4EC0-ADCE-E397FAE466F6}" type="datetimeFigureOut">
              <a:rPr lang="en-US" smtClean="0"/>
              <a:pPr/>
              <a:t>3/5/2020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DEA225-494C-47B2-98EF-2C120956FF8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0B6BA94-479C-4EC0-ADCE-E397FAE466F6}" type="datetimeFigureOut">
              <a:rPr lang="en-US" smtClean="0"/>
              <a:pPr/>
              <a:t>3/5/2020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DEA225-494C-47B2-98EF-2C120956FF8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0B6BA94-479C-4EC0-ADCE-E397FAE466F6}" type="datetimeFigureOut">
              <a:rPr lang="en-US" smtClean="0"/>
              <a:pPr/>
              <a:t>3/5/2020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DEA225-494C-47B2-98EF-2C120956FF8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0B6BA94-479C-4EC0-ADCE-E397FAE466F6}" type="datetimeFigureOut">
              <a:rPr lang="en-US" smtClean="0"/>
              <a:pPr/>
              <a:t>3/5/2020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DEA225-494C-47B2-98EF-2C120956FF8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B6BA94-479C-4EC0-ADCE-E397FAE466F6}" type="datetimeFigureOut">
              <a:rPr lang="en-US" smtClean="0"/>
              <a:pPr/>
              <a:t>3/5/2020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DEA225-494C-47B2-98EF-2C120956FF8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B6BA94-479C-4EC0-ADCE-E397FAE466F6}" type="datetimeFigureOut">
              <a:rPr lang="en-US" smtClean="0"/>
              <a:pPr/>
              <a:t>3/5/2020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DEA225-494C-47B2-98EF-2C120956FF8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B6BA94-479C-4EC0-ADCE-E397FAE466F6}" type="datetimeFigureOut">
              <a:rPr lang="en-US" smtClean="0"/>
              <a:pPr/>
              <a:t>3/5/2020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DEA225-494C-47B2-98EF-2C120956FF8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B6BA94-479C-4EC0-ADCE-E397FAE466F6}" type="datetimeFigureOut">
              <a:rPr lang="en-US" smtClean="0"/>
              <a:pPr/>
              <a:t>3/5/2020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DEA225-494C-47B2-98EF-2C120956FF8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 id="2147483673" r:id="rId13"/>
    <p:sldLayoutId id="2147483686" r:id="rId14"/>
    <p:sldLayoutId id="2147483687" r:id="rId1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46.jpeg"/></Relationships>
</file>

<file path=ppt/slides/_rels/slide4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48.jpeg"/></Relationships>
</file>

<file path=ppt/slides/_rels/slide4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1.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1.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57200"/>
            <a:ext cx="7772400" cy="3657600"/>
          </a:xfrm>
        </p:spPr>
        <p:txBody>
          <a:bodyPr>
            <a:noAutofit/>
          </a:bodyPr>
          <a:lstStyle/>
          <a:p>
            <a:r>
              <a:rPr lang="en-US" sz="6600" b="1" i="1" dirty="0" smtClean="0">
                <a:effectLst>
                  <a:outerShdw blurRad="38100" dist="38100" dir="2700000" algn="tl">
                    <a:srgbClr val="000000">
                      <a:alpha val="43137"/>
                    </a:srgbClr>
                  </a:outerShdw>
                </a:effectLst>
              </a:rPr>
              <a:t>MNDNR</a:t>
            </a:r>
            <a:br>
              <a:rPr lang="en-US" sz="6600" b="1" i="1" dirty="0" smtClean="0">
                <a:effectLst>
                  <a:outerShdw blurRad="38100" dist="38100" dir="2700000" algn="tl">
                    <a:srgbClr val="000000">
                      <a:alpha val="43137"/>
                    </a:srgbClr>
                  </a:outerShdw>
                </a:effectLst>
              </a:rPr>
            </a:br>
            <a:r>
              <a:rPr lang="en-US" sz="6600" b="1" i="1" dirty="0" smtClean="0">
                <a:effectLst>
                  <a:outerShdw blurRad="38100" dist="38100" dir="2700000" algn="tl">
                    <a:srgbClr val="000000">
                      <a:alpha val="43137"/>
                    </a:srgbClr>
                  </a:outerShdw>
                </a:effectLst>
              </a:rPr>
              <a:t>FIXED WING TANKER  INBRIEF</a:t>
            </a:r>
            <a:endParaRPr lang="en-US" sz="6600" b="1" i="1" dirty="0">
              <a:effectLst>
                <a:outerShdw blurRad="38100" dist="38100" dir="2700000" algn="tl">
                  <a:srgbClr val="000000">
                    <a:alpha val="43137"/>
                  </a:srgbClr>
                </a:outerShdw>
              </a:effectLst>
            </a:endParaRPr>
          </a:p>
        </p:txBody>
      </p:sp>
      <p:pic>
        <p:nvPicPr>
          <p:cNvPr id="4" name="Picture 4" descr="P:\Shared\FORESTRY\KJ\Pics\DNR logo psd and bmp\dnr_color-logo blue-pantunct 2728.GIF"/>
          <p:cNvPicPr>
            <a:picLocks noChangeAspect="1" noChangeArrowheads="1"/>
          </p:cNvPicPr>
          <p:nvPr/>
        </p:nvPicPr>
        <p:blipFill>
          <a:blip r:embed="rId2" cstate="print"/>
          <a:srcRect/>
          <a:stretch>
            <a:fillRect/>
          </a:stretch>
        </p:blipFill>
        <p:spPr bwMode="auto">
          <a:xfrm>
            <a:off x="8153400" y="152400"/>
            <a:ext cx="838200" cy="1114425"/>
          </a:xfrm>
          <a:prstGeom prst="rect">
            <a:avLst/>
          </a:prstGeom>
          <a:ln>
            <a:noFill/>
          </a:ln>
          <a:effectLst>
            <a:outerShdw blurRad="292100" dist="139700" dir="2700000" algn="tl" rotWithShape="0">
              <a:srgbClr val="333333">
                <a:alpha val="65000"/>
              </a:srgbClr>
            </a:outerShdw>
          </a:effectLst>
        </p:spPr>
      </p:pic>
      <p:pic>
        <p:nvPicPr>
          <p:cNvPr id="9" name="Picture 8" descr="SEAT001.JPG"/>
          <p:cNvPicPr>
            <a:picLocks noChangeAspect="1"/>
          </p:cNvPicPr>
          <p:nvPr/>
        </p:nvPicPr>
        <p:blipFill>
          <a:blip r:embed="rId3" cstate="print"/>
          <a:srcRect l="11719" r="13281" b="13529"/>
          <a:stretch>
            <a:fillRect/>
          </a:stretch>
        </p:blipFill>
        <p:spPr>
          <a:xfrm>
            <a:off x="6172200" y="4191000"/>
            <a:ext cx="2971800" cy="2286000"/>
          </a:xfrm>
          <a:prstGeom prst="rect">
            <a:avLst/>
          </a:prstGeom>
        </p:spPr>
      </p:pic>
      <p:sp>
        <p:nvSpPr>
          <p:cNvPr id="7" name="TextBox 6"/>
          <p:cNvSpPr txBox="1"/>
          <p:nvPr/>
        </p:nvSpPr>
        <p:spPr>
          <a:xfrm>
            <a:off x="8364619" y="6550222"/>
            <a:ext cx="688009" cy="307777"/>
          </a:xfrm>
          <a:prstGeom prst="rect">
            <a:avLst/>
          </a:prstGeom>
          <a:noFill/>
        </p:spPr>
        <p:txBody>
          <a:bodyPr wrap="none" rtlCol="0">
            <a:spAutoFit/>
          </a:bodyPr>
          <a:lstStyle/>
          <a:p>
            <a:r>
              <a:rPr lang="en-US" sz="1400" i="1" dirty="0"/>
              <a:t>3</a:t>
            </a:r>
            <a:r>
              <a:rPr lang="en-US" sz="1400" i="1" dirty="0" smtClean="0"/>
              <a:t>/1/17</a:t>
            </a:r>
            <a:endParaRPr lang="en-US" sz="1400" i="1"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4191000"/>
            <a:ext cx="4749309" cy="2286000"/>
          </a:xfrm>
          <a:prstGeom prst="rect">
            <a:avLst/>
          </a:prstGeom>
        </p:spPr>
      </p:pic>
      <p:pic>
        <p:nvPicPr>
          <p:cNvPr id="10" name="Picture 1" descr="SunnyDrop1"/>
          <p:cNvPicPr>
            <a:picLocks noChangeAspect="1" noChangeArrowheads="1"/>
          </p:cNvPicPr>
          <p:nvPr/>
        </p:nvPicPr>
        <p:blipFill>
          <a:blip r:embed="rId5" cstate="print"/>
          <a:srcRect l="40286" t="17570" r="13999" b="29720"/>
          <a:stretch>
            <a:fillRect/>
          </a:stretch>
        </p:blipFill>
        <p:spPr bwMode="auto">
          <a:xfrm>
            <a:off x="3048000" y="4191000"/>
            <a:ext cx="3124200" cy="2286000"/>
          </a:xfrm>
          <a:prstGeom prst="rect">
            <a:avLst/>
          </a:prstGeom>
          <a:noFill/>
          <a:ln w="9525">
            <a:noFill/>
            <a:miter lim="800000"/>
            <a:headEnd/>
            <a:tailEnd/>
          </a:ln>
        </p:spPr>
      </p:pic>
    </p:spTree>
    <p:extLst>
      <p:ext uri="{BB962C8B-B14F-4D97-AF65-F5344CB8AC3E}">
        <p14:creationId xmlns:p14="http://schemas.microsoft.com/office/powerpoint/2010/main" val="1661164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normAutofit/>
          </a:bodyPr>
          <a:lstStyle/>
          <a:p>
            <a:pPr eaLnBrk="1" hangingPunct="1">
              <a:defRPr/>
            </a:pPr>
            <a:r>
              <a:rPr lang="en-US" sz="4000" b="1" dirty="0" smtClean="0">
                <a:effectLst>
                  <a:outerShdw blurRad="38100" dist="38100" dir="2700000" algn="tl">
                    <a:srgbClr val="FFFFFF"/>
                  </a:outerShdw>
                </a:effectLst>
              </a:rPr>
              <a:t>Briefings</a:t>
            </a:r>
            <a:endParaRPr lang="en-US" sz="3200" b="1" i="1" dirty="0" smtClean="0">
              <a:effectLst>
                <a:outerShdw blurRad="38100" dist="38100" dir="2700000" algn="tl">
                  <a:srgbClr val="FFFFFF"/>
                </a:outerShdw>
              </a:effectLst>
            </a:endParaRPr>
          </a:p>
        </p:txBody>
      </p:sp>
      <p:sp>
        <p:nvSpPr>
          <p:cNvPr id="9" name="TextBox 6"/>
          <p:cNvSpPr txBox="1">
            <a:spLocks noChangeArrowheads="1"/>
          </p:cNvSpPr>
          <p:nvPr/>
        </p:nvSpPr>
        <p:spPr bwMode="auto">
          <a:xfrm>
            <a:off x="533400" y="1524000"/>
            <a:ext cx="8229600" cy="892552"/>
          </a:xfrm>
          <a:prstGeom prst="rect">
            <a:avLst/>
          </a:prstGeom>
          <a:noFill/>
          <a:ln w="9525">
            <a:noFill/>
            <a:miter lim="800000"/>
            <a:headEnd/>
            <a:tailEnd/>
          </a:ln>
        </p:spPr>
        <p:txBody>
          <a:bodyPr wrap="square">
            <a:spAutoFit/>
          </a:bodyPr>
          <a:lstStyle/>
          <a:p>
            <a:pPr>
              <a:defRPr/>
            </a:pPr>
            <a:r>
              <a:rPr lang="en-US" sz="2600" dirty="0" smtClean="0">
                <a:latin typeface="+mn-lt"/>
              </a:rPr>
              <a:t>Daily morning briefing: Normally at 10:00 am-State bases</a:t>
            </a:r>
          </a:p>
          <a:p>
            <a:pPr>
              <a:defRPr/>
            </a:pPr>
            <a:r>
              <a:rPr lang="en-US" sz="2600" dirty="0"/>
              <a:t>	</a:t>
            </a:r>
            <a:r>
              <a:rPr lang="en-US" sz="2600" dirty="0" smtClean="0"/>
              <a:t>		     Normally at 10:30 am-Bemidji T.B. </a:t>
            </a:r>
            <a:r>
              <a:rPr lang="en-US" sz="2600" dirty="0" smtClean="0">
                <a:latin typeface="+mn-lt"/>
              </a:rPr>
              <a:t>  </a:t>
            </a:r>
          </a:p>
        </p:txBody>
      </p:sp>
      <p:sp>
        <p:nvSpPr>
          <p:cNvPr id="6" name="TextBox 6"/>
          <p:cNvSpPr txBox="1">
            <a:spLocks noChangeArrowheads="1"/>
          </p:cNvSpPr>
          <p:nvPr/>
        </p:nvSpPr>
        <p:spPr bwMode="auto">
          <a:xfrm>
            <a:off x="5638800" y="4022630"/>
            <a:ext cx="3276600" cy="892552"/>
          </a:xfrm>
          <a:prstGeom prst="rect">
            <a:avLst/>
          </a:prstGeom>
          <a:noFill/>
          <a:ln w="9525">
            <a:noFill/>
            <a:miter lim="800000"/>
            <a:headEnd/>
            <a:tailEnd/>
          </a:ln>
        </p:spPr>
        <p:txBody>
          <a:bodyPr wrap="square">
            <a:spAutoFit/>
          </a:bodyPr>
          <a:lstStyle/>
          <a:p>
            <a:pPr>
              <a:defRPr/>
            </a:pPr>
            <a:r>
              <a:rPr lang="en-US" sz="2600" dirty="0" smtClean="0">
                <a:latin typeface="+mn-lt"/>
              </a:rPr>
              <a:t>Expected to attend</a:t>
            </a:r>
          </a:p>
          <a:p>
            <a:pPr>
              <a:defRPr/>
            </a:pPr>
            <a:r>
              <a:rPr lang="en-US" sz="2600" dirty="0" smtClean="0"/>
              <a:t>Encourage pilot inputs</a:t>
            </a:r>
            <a:endParaRPr lang="en-US" sz="2600" dirty="0" smtClean="0">
              <a:latin typeface="+mn-lt"/>
            </a:endParaRPr>
          </a:p>
        </p:txBody>
      </p:sp>
      <p:pic>
        <p:nvPicPr>
          <p:cNvPr id="8" name="Picture 7" descr="DSC00191.JPG"/>
          <p:cNvPicPr>
            <a:picLocks noChangeAspect="1"/>
          </p:cNvPicPr>
          <p:nvPr/>
        </p:nvPicPr>
        <p:blipFill>
          <a:blip r:embed="rId3" cstate="print">
            <a:lum bright="10000"/>
          </a:blip>
          <a:srcRect l="10526" t="5263" r="5423" b="17544"/>
          <a:stretch>
            <a:fillRect/>
          </a:stretch>
        </p:blipFill>
        <p:spPr>
          <a:xfrm>
            <a:off x="533400" y="2841812"/>
            <a:ext cx="4724400" cy="3254188"/>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228600" y="381000"/>
            <a:ext cx="8534400" cy="1066800"/>
          </a:xfrm>
        </p:spPr>
        <p:txBody>
          <a:bodyPr>
            <a:normAutofit fontScale="90000"/>
          </a:bodyPr>
          <a:lstStyle/>
          <a:p>
            <a:pPr eaLnBrk="1" hangingPunct="1">
              <a:defRPr/>
            </a:pPr>
            <a:r>
              <a:rPr lang="en-US" sz="4000" b="1" dirty="0" smtClean="0">
                <a:effectLst>
                  <a:outerShdw blurRad="38100" dist="38100" dir="2700000" algn="tl">
                    <a:srgbClr val="FFFFFF"/>
                  </a:outerShdw>
                </a:effectLst>
              </a:rPr>
              <a:t>State Contract Duty Day</a:t>
            </a:r>
            <a:r>
              <a:rPr lang="en-US" b="1" dirty="0" smtClean="0">
                <a:effectLst>
                  <a:outerShdw blurRad="38100" dist="38100" dir="2700000" algn="tl">
                    <a:srgbClr val="FFFFFF"/>
                  </a:outerShdw>
                </a:effectLst>
              </a:rPr>
              <a:t/>
            </a:r>
            <a:br>
              <a:rPr lang="en-US" b="1" dirty="0" smtClean="0">
                <a:effectLst>
                  <a:outerShdw blurRad="38100" dist="38100" dir="2700000" algn="tl">
                    <a:srgbClr val="FFFFFF"/>
                  </a:outerShdw>
                </a:effectLst>
              </a:rPr>
            </a:br>
            <a:endParaRPr lang="en-US" b="1" i="1" dirty="0" smtClean="0">
              <a:effectLst>
                <a:outerShdw blurRad="38100" dist="38100" dir="2700000" algn="tl">
                  <a:srgbClr val="FFFFFF"/>
                </a:outerShdw>
              </a:effectLst>
            </a:endParaRPr>
          </a:p>
        </p:txBody>
      </p:sp>
      <p:sp>
        <p:nvSpPr>
          <p:cNvPr id="54275" name="Text Box 3"/>
          <p:cNvSpPr txBox="1">
            <a:spLocks noChangeArrowheads="1"/>
          </p:cNvSpPr>
          <p:nvPr/>
        </p:nvSpPr>
        <p:spPr bwMode="auto">
          <a:xfrm>
            <a:off x="1676400" y="5203825"/>
            <a:ext cx="184150" cy="274638"/>
          </a:xfrm>
          <a:prstGeom prst="rect">
            <a:avLst/>
          </a:prstGeom>
          <a:noFill/>
          <a:ln w="9525">
            <a:noFill/>
            <a:miter lim="800000"/>
            <a:headEnd/>
            <a:tailEnd/>
          </a:ln>
        </p:spPr>
        <p:txBody>
          <a:bodyPr wrap="none">
            <a:spAutoFit/>
          </a:bodyPr>
          <a:lstStyle/>
          <a:p>
            <a:pPr eaLnBrk="0" hangingPunct="0"/>
            <a:endParaRPr lang="en-US" sz="1200">
              <a:latin typeface="Arial" charset="0"/>
            </a:endParaRPr>
          </a:p>
        </p:txBody>
      </p:sp>
      <p:sp>
        <p:nvSpPr>
          <p:cNvPr id="48132" name="Rectangle 8"/>
          <p:cNvSpPr>
            <a:spLocks noChangeArrowheads="1"/>
          </p:cNvSpPr>
          <p:nvPr/>
        </p:nvSpPr>
        <p:spPr bwMode="auto">
          <a:xfrm>
            <a:off x="1143000" y="3569508"/>
            <a:ext cx="4419600" cy="2677656"/>
          </a:xfrm>
          <a:prstGeom prst="rect">
            <a:avLst/>
          </a:prstGeom>
          <a:noFill/>
          <a:ln w="9525">
            <a:noFill/>
            <a:miter lim="800000"/>
            <a:headEnd/>
            <a:tailEnd/>
          </a:ln>
        </p:spPr>
        <p:txBody>
          <a:bodyPr wrap="square">
            <a:spAutoFit/>
          </a:bodyPr>
          <a:lstStyle/>
          <a:p>
            <a:pPr eaLnBrk="0" hangingPunct="0">
              <a:tabLst>
                <a:tab pos="457200" algn="l"/>
              </a:tabLst>
              <a:defRPr/>
            </a:pPr>
            <a:endParaRPr lang="en-US" sz="2800" dirty="0">
              <a:cs typeface="Times New Roman" pitchFamily="18" charset="0"/>
            </a:endParaRPr>
          </a:p>
          <a:p>
            <a:pPr eaLnBrk="0" hangingPunct="0">
              <a:tabLst>
                <a:tab pos="457200" algn="l"/>
              </a:tabLst>
              <a:defRPr/>
            </a:pPr>
            <a:r>
              <a:rPr lang="en-US" sz="2800" dirty="0" smtClean="0">
                <a:latin typeface="+mn-lt"/>
                <a:cs typeface="Times New Roman" pitchFamily="18" charset="0"/>
              </a:rPr>
              <a:t>Pre-flight (duty day starts) normally at 09:30, flight ready at 10:00 am.</a:t>
            </a:r>
          </a:p>
          <a:p>
            <a:pPr eaLnBrk="0" hangingPunct="0">
              <a:buFont typeface="Arial" pitchFamily="34" charset="0"/>
              <a:buChar char="•"/>
              <a:tabLst>
                <a:tab pos="457200" algn="l"/>
              </a:tabLst>
              <a:defRPr/>
            </a:pPr>
            <a:endParaRPr lang="en-US" sz="2800" dirty="0" smtClean="0">
              <a:latin typeface="+mn-lt"/>
              <a:cs typeface="Times New Roman" pitchFamily="18" charset="0"/>
            </a:endParaRPr>
          </a:p>
          <a:p>
            <a:pPr eaLnBrk="0" hangingPunct="0">
              <a:buFont typeface="Arial" pitchFamily="34" charset="0"/>
              <a:buChar char="•"/>
              <a:tabLst>
                <a:tab pos="457200" algn="l"/>
              </a:tabLst>
              <a:defRPr/>
            </a:pPr>
            <a:endParaRPr lang="en-US" sz="2800" dirty="0" smtClean="0">
              <a:latin typeface="+mn-lt"/>
              <a:cs typeface="Times New Roman" pitchFamily="18" charset="0"/>
            </a:endParaRPr>
          </a:p>
        </p:txBody>
      </p:sp>
      <p:sp>
        <p:nvSpPr>
          <p:cNvPr id="8" name="Rectangle 8"/>
          <p:cNvSpPr>
            <a:spLocks noChangeArrowheads="1"/>
          </p:cNvSpPr>
          <p:nvPr/>
        </p:nvSpPr>
        <p:spPr bwMode="auto">
          <a:xfrm>
            <a:off x="685800" y="1524000"/>
            <a:ext cx="7162800" cy="954107"/>
          </a:xfrm>
          <a:prstGeom prst="rect">
            <a:avLst/>
          </a:prstGeom>
          <a:noFill/>
          <a:ln w="9525">
            <a:noFill/>
            <a:miter lim="800000"/>
            <a:headEnd/>
            <a:tailEnd/>
          </a:ln>
        </p:spPr>
        <p:txBody>
          <a:bodyPr wrap="square">
            <a:spAutoFit/>
          </a:bodyPr>
          <a:lstStyle/>
          <a:p>
            <a:pPr eaLnBrk="0" hangingPunct="0">
              <a:tabLst>
                <a:tab pos="457200" algn="l"/>
              </a:tabLst>
              <a:defRPr/>
            </a:pPr>
            <a:r>
              <a:rPr lang="en-US" sz="2800" dirty="0" smtClean="0">
                <a:latin typeface="+mn-lt"/>
                <a:cs typeface="Times New Roman" pitchFamily="18" charset="0"/>
              </a:rPr>
              <a:t>Could be anytime from ½ hour prior to sunrise to ½ hour after sunset-14 hour maximum.  </a:t>
            </a:r>
            <a:endParaRPr lang="en-US" sz="2800" dirty="0">
              <a:latin typeface="+mn-lt"/>
              <a:cs typeface="Times New Roman" pitchFamily="18" charset="0"/>
            </a:endParaRPr>
          </a:p>
        </p:txBody>
      </p:sp>
      <p:sp>
        <p:nvSpPr>
          <p:cNvPr id="9" name="Rectangle 8"/>
          <p:cNvSpPr>
            <a:spLocks noChangeArrowheads="1"/>
          </p:cNvSpPr>
          <p:nvPr/>
        </p:nvSpPr>
        <p:spPr bwMode="auto">
          <a:xfrm>
            <a:off x="685800" y="2819400"/>
            <a:ext cx="7696200" cy="954107"/>
          </a:xfrm>
          <a:prstGeom prst="rect">
            <a:avLst/>
          </a:prstGeom>
          <a:noFill/>
          <a:ln w="9525">
            <a:noFill/>
            <a:miter lim="800000"/>
            <a:headEnd/>
            <a:tailEnd/>
          </a:ln>
        </p:spPr>
        <p:txBody>
          <a:bodyPr>
            <a:spAutoFit/>
          </a:bodyPr>
          <a:lstStyle/>
          <a:p>
            <a:pPr eaLnBrk="0" hangingPunct="0">
              <a:tabLst>
                <a:tab pos="457200" algn="l"/>
              </a:tabLst>
              <a:defRPr/>
            </a:pPr>
            <a:r>
              <a:rPr lang="en-US" sz="2800" dirty="0" smtClean="0">
                <a:latin typeface="+mn-lt"/>
                <a:cs typeface="Times New Roman" pitchFamily="18" charset="0"/>
              </a:rPr>
              <a:t>Determined by Fire Center according to staffing guidelines.</a:t>
            </a:r>
            <a:endParaRPr lang="en-US" sz="2800" dirty="0">
              <a:latin typeface="+mn-lt"/>
              <a:cs typeface="Times New Roman" pitchFamily="18" charset="0"/>
            </a:endParaRPr>
          </a:p>
        </p:txBody>
      </p:sp>
      <p:sp>
        <p:nvSpPr>
          <p:cNvPr id="14" name="TextBox 13"/>
          <p:cNvSpPr txBox="1"/>
          <p:nvPr/>
        </p:nvSpPr>
        <p:spPr>
          <a:xfrm>
            <a:off x="685800" y="5105400"/>
            <a:ext cx="4876800" cy="1384995"/>
          </a:xfrm>
          <a:prstGeom prst="rect">
            <a:avLst/>
          </a:prstGeom>
          <a:noFill/>
        </p:spPr>
        <p:txBody>
          <a:bodyPr wrap="square" rtlCol="0">
            <a:spAutoFit/>
          </a:bodyPr>
          <a:lstStyle/>
          <a:p>
            <a:r>
              <a:rPr lang="en-US" sz="2800" dirty="0" smtClean="0"/>
              <a:t> </a:t>
            </a:r>
          </a:p>
          <a:p>
            <a:r>
              <a:rPr lang="en-US" sz="2800" dirty="0" smtClean="0"/>
              <a:t>-No Extended Standby in MN.</a:t>
            </a:r>
          </a:p>
          <a:p>
            <a:r>
              <a:rPr lang="en-US" sz="2800" dirty="0" smtClean="0"/>
              <a:t> </a:t>
            </a:r>
            <a:endParaRPr lang="en-US" sz="2800" dirty="0"/>
          </a:p>
        </p:txBody>
      </p:sp>
      <p:pic>
        <p:nvPicPr>
          <p:cNvPr id="11" name="Picture 10" descr="DSC03365.JPG"/>
          <p:cNvPicPr>
            <a:picLocks noChangeAspect="1"/>
          </p:cNvPicPr>
          <p:nvPr/>
        </p:nvPicPr>
        <p:blipFill>
          <a:blip r:embed="rId3" cstate="print"/>
          <a:srcRect l="2206"/>
          <a:stretch>
            <a:fillRect/>
          </a:stretch>
        </p:blipFill>
        <p:spPr>
          <a:xfrm>
            <a:off x="5638800" y="3581400"/>
            <a:ext cx="3378200" cy="25908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normAutofit/>
          </a:bodyPr>
          <a:lstStyle/>
          <a:p>
            <a:pPr eaLnBrk="1" hangingPunct="1">
              <a:defRPr/>
            </a:pPr>
            <a:r>
              <a:rPr lang="en-US" sz="3600" b="1" dirty="0" smtClean="0">
                <a:effectLst>
                  <a:outerShdw blurRad="38100" dist="38100" dir="2700000" algn="tl">
                    <a:srgbClr val="FFFFFF"/>
                  </a:outerShdw>
                </a:effectLst>
              </a:rPr>
              <a:t>BIA-Bemidji Contract Duty Day</a:t>
            </a:r>
            <a:r>
              <a:rPr lang="en-US" b="1" dirty="0" smtClean="0">
                <a:effectLst>
                  <a:outerShdw blurRad="38100" dist="38100" dir="2700000" algn="tl">
                    <a:srgbClr val="FFFFFF"/>
                  </a:outerShdw>
                </a:effectLst>
              </a:rPr>
              <a:t/>
            </a:r>
            <a:br>
              <a:rPr lang="en-US" b="1" dirty="0" smtClean="0">
                <a:effectLst>
                  <a:outerShdw blurRad="38100" dist="38100" dir="2700000" algn="tl">
                    <a:srgbClr val="FFFFFF"/>
                  </a:outerShdw>
                </a:effectLst>
              </a:rPr>
            </a:br>
            <a:r>
              <a:rPr lang="en-US" sz="1800" b="1" dirty="0" smtClean="0">
                <a:effectLst>
                  <a:outerShdw blurRad="38100" dist="38100" dir="2700000" algn="tl">
                    <a:srgbClr val="FFFFFF"/>
                  </a:outerShdw>
                </a:effectLst>
              </a:rPr>
              <a:t>**does not apply to State contracted aircraft based at BJI</a:t>
            </a:r>
            <a:endParaRPr lang="en-US" sz="1800" b="1" i="1" dirty="0" smtClean="0">
              <a:effectLst>
                <a:outerShdw blurRad="38100" dist="38100" dir="2700000" algn="tl">
                  <a:srgbClr val="FFFFFF"/>
                </a:outerShdw>
              </a:effectLst>
            </a:endParaRPr>
          </a:p>
        </p:txBody>
      </p:sp>
      <p:sp>
        <p:nvSpPr>
          <p:cNvPr id="2" name="Content Placeholder 1"/>
          <p:cNvSpPr>
            <a:spLocks noGrp="1"/>
          </p:cNvSpPr>
          <p:nvPr>
            <p:ph idx="1"/>
          </p:nvPr>
        </p:nvSpPr>
        <p:spPr/>
        <p:txBody>
          <a:bodyPr/>
          <a:lstStyle/>
          <a:p>
            <a:r>
              <a:rPr lang="en-US" dirty="0" smtClean="0"/>
              <a:t>BIA will set the duty day for BIA aircraft</a:t>
            </a:r>
            <a:endParaRPr lang="en-US" dirty="0"/>
          </a:p>
        </p:txBody>
      </p:sp>
      <p:sp>
        <p:nvSpPr>
          <p:cNvPr id="54275" name="Text Box 3"/>
          <p:cNvSpPr txBox="1">
            <a:spLocks noChangeArrowheads="1"/>
          </p:cNvSpPr>
          <p:nvPr/>
        </p:nvSpPr>
        <p:spPr bwMode="auto">
          <a:xfrm>
            <a:off x="1676400" y="5203825"/>
            <a:ext cx="184150" cy="274638"/>
          </a:xfrm>
          <a:prstGeom prst="rect">
            <a:avLst/>
          </a:prstGeom>
          <a:noFill/>
          <a:ln w="9525">
            <a:noFill/>
            <a:miter lim="800000"/>
            <a:headEnd/>
            <a:tailEnd/>
          </a:ln>
        </p:spPr>
        <p:txBody>
          <a:bodyPr wrap="none">
            <a:spAutoFit/>
          </a:bodyPr>
          <a:lstStyle/>
          <a:p>
            <a:pPr eaLnBrk="0" hangingPunct="0"/>
            <a:endParaRPr lang="en-US" sz="1200">
              <a:latin typeface="Arial" charset="0"/>
            </a:endParaRPr>
          </a:p>
        </p:txBody>
      </p:sp>
      <p:sp>
        <p:nvSpPr>
          <p:cNvPr id="48132" name="Rectangle 8"/>
          <p:cNvSpPr>
            <a:spLocks noChangeArrowheads="1"/>
          </p:cNvSpPr>
          <p:nvPr/>
        </p:nvSpPr>
        <p:spPr bwMode="auto">
          <a:xfrm>
            <a:off x="152399" y="2286000"/>
            <a:ext cx="8873319" cy="3908762"/>
          </a:xfrm>
          <a:prstGeom prst="rect">
            <a:avLst/>
          </a:prstGeom>
          <a:noFill/>
          <a:ln w="9525">
            <a:noFill/>
            <a:miter lim="800000"/>
            <a:headEnd/>
            <a:tailEnd/>
          </a:ln>
        </p:spPr>
        <p:txBody>
          <a:bodyPr wrap="square">
            <a:spAutoFit/>
          </a:bodyPr>
          <a:lstStyle/>
          <a:p>
            <a:pPr eaLnBrk="0" hangingPunct="0">
              <a:tabLst>
                <a:tab pos="457200" algn="l"/>
              </a:tabLst>
              <a:defRPr/>
            </a:pPr>
            <a:r>
              <a:rPr lang="en-US" sz="2800" dirty="0" smtClean="0">
                <a:cs typeface="Times New Roman" pitchFamily="18" charset="0"/>
              </a:rPr>
              <a:t>-Pre-flight inspection will be done at start of duty day (normally 10:00am).</a:t>
            </a:r>
          </a:p>
          <a:p>
            <a:pPr eaLnBrk="0" hangingPunct="0">
              <a:tabLst>
                <a:tab pos="457200" algn="l"/>
              </a:tabLst>
              <a:defRPr/>
            </a:pPr>
            <a:r>
              <a:rPr lang="en-US" sz="2800" dirty="0" smtClean="0">
                <a:cs typeface="Times New Roman" pitchFamily="18" charset="0"/>
              </a:rPr>
              <a:t>-Morning briefing starts after pre-flight approximately half hour into the duty day-normally 10:30am</a:t>
            </a:r>
            <a:endParaRPr lang="en-US" sz="2800" dirty="0">
              <a:cs typeface="Times New Roman" pitchFamily="18" charset="0"/>
            </a:endParaRPr>
          </a:p>
          <a:p>
            <a:pPr eaLnBrk="0" hangingPunct="0">
              <a:tabLst>
                <a:tab pos="457200" algn="l"/>
              </a:tabLst>
              <a:defRPr/>
            </a:pPr>
            <a:endParaRPr lang="en-US" sz="2800" dirty="0" smtClean="0">
              <a:cs typeface="Times New Roman" pitchFamily="18" charset="0"/>
            </a:endParaRPr>
          </a:p>
          <a:p>
            <a:pPr eaLnBrk="0" hangingPunct="0">
              <a:tabLst>
                <a:tab pos="457200" algn="l"/>
              </a:tabLst>
              <a:defRPr/>
            </a:pPr>
            <a:r>
              <a:rPr lang="en-US" sz="2800" dirty="0" smtClean="0">
                <a:cs typeface="Times New Roman" pitchFamily="18" charset="0"/>
              </a:rPr>
              <a:t>-Extended standby after 9 hours</a:t>
            </a:r>
          </a:p>
          <a:p>
            <a:pPr eaLnBrk="0" hangingPunct="0">
              <a:tabLst>
                <a:tab pos="457200" algn="l"/>
              </a:tabLst>
              <a:defRPr/>
            </a:pPr>
            <a:r>
              <a:rPr lang="en-US" sz="2800" dirty="0" smtClean="0">
                <a:cs typeface="Times New Roman" pitchFamily="18" charset="0"/>
              </a:rPr>
              <a:t>-Off base lunch determined by BIA</a:t>
            </a:r>
          </a:p>
          <a:p>
            <a:pPr eaLnBrk="0" hangingPunct="0">
              <a:tabLst>
                <a:tab pos="457200" algn="l"/>
              </a:tabLst>
              <a:defRPr/>
            </a:pPr>
            <a:r>
              <a:rPr lang="en-US" sz="2800" dirty="0" smtClean="0">
                <a:cs typeface="Times New Roman" pitchFamily="18" charset="0"/>
              </a:rPr>
              <a:t>staff according to contract</a:t>
            </a:r>
          </a:p>
          <a:p>
            <a:pPr eaLnBrk="0" hangingPunct="0">
              <a:tabLst>
                <a:tab pos="457200" algn="l"/>
              </a:tabLst>
              <a:defRPr/>
            </a:pPr>
            <a:endParaRPr lang="en-US" sz="2400" dirty="0">
              <a:cs typeface="Times New Roman" pitchFamily="18" charset="0"/>
            </a:endParaRPr>
          </a:p>
        </p:txBody>
      </p:sp>
      <p:pic>
        <p:nvPicPr>
          <p:cNvPr id="9" name="Picture 8" descr="Sunset copy2.jpg"/>
          <p:cNvPicPr>
            <a:picLocks noChangeAspect="1"/>
          </p:cNvPicPr>
          <p:nvPr/>
        </p:nvPicPr>
        <p:blipFill>
          <a:blip r:embed="rId3" cstate="print"/>
          <a:srcRect l="8696"/>
          <a:stretch>
            <a:fillRect/>
          </a:stretch>
        </p:blipFill>
        <p:spPr bwMode="auto">
          <a:xfrm>
            <a:off x="5825319" y="4277837"/>
            <a:ext cx="3200400" cy="2401252"/>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228600" y="0"/>
            <a:ext cx="8686800" cy="1219200"/>
          </a:xfrm>
        </p:spPr>
        <p:txBody>
          <a:bodyPr>
            <a:normAutofit/>
          </a:bodyPr>
          <a:lstStyle/>
          <a:p>
            <a:pPr eaLnBrk="1" hangingPunct="1">
              <a:defRPr/>
            </a:pPr>
            <a:r>
              <a:rPr lang="en-US" sz="3600" b="1" dirty="0" smtClean="0">
                <a:effectLst>
                  <a:outerShdw blurRad="38100" dist="38100" dir="2700000" algn="tl">
                    <a:srgbClr val="FFFFFF"/>
                  </a:outerShdw>
                </a:effectLst>
              </a:rPr>
              <a:t>Alert Status</a:t>
            </a:r>
            <a:endParaRPr lang="en-US" sz="2800" b="1" i="1" dirty="0" smtClean="0">
              <a:effectLst>
                <a:outerShdw blurRad="38100" dist="38100" dir="2700000" algn="tl">
                  <a:srgbClr val="FFFFFF"/>
                </a:outerShdw>
              </a:effectLst>
            </a:endParaRPr>
          </a:p>
        </p:txBody>
      </p:sp>
      <p:sp>
        <p:nvSpPr>
          <p:cNvPr id="111617" name="Rectangle 1"/>
          <p:cNvSpPr>
            <a:spLocks noChangeArrowheads="1"/>
          </p:cNvSpPr>
          <p:nvPr/>
        </p:nvSpPr>
        <p:spPr bwMode="auto">
          <a:xfrm>
            <a:off x="914400" y="1167670"/>
            <a:ext cx="32004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smtClean="0">
                <a:ln>
                  <a:noFill/>
                </a:ln>
                <a:solidFill>
                  <a:schemeClr val="tx1"/>
                </a:solidFill>
                <a:effectLst/>
                <a:ea typeface="Times New Roman" pitchFamily="18" charset="0"/>
              </a:rPr>
              <a:t>Off base lunch: </a:t>
            </a:r>
          </a:p>
        </p:txBody>
      </p:sp>
      <p:sp>
        <p:nvSpPr>
          <p:cNvPr id="5" name="TextBox 4"/>
          <p:cNvSpPr txBox="1"/>
          <p:nvPr/>
        </p:nvSpPr>
        <p:spPr>
          <a:xfrm>
            <a:off x="609600" y="1690890"/>
            <a:ext cx="7924800" cy="4770537"/>
          </a:xfrm>
          <a:prstGeom prst="rect">
            <a:avLst/>
          </a:prstGeom>
          <a:noFill/>
        </p:spPr>
        <p:txBody>
          <a:bodyPr wrap="square" rtlCol="0">
            <a:spAutoFit/>
          </a:bodyPr>
          <a:lstStyle/>
          <a:p>
            <a:pPr lvl="0" eaLnBrk="0" fontAlgn="base" hangingPunct="0">
              <a:spcBef>
                <a:spcPct val="0"/>
              </a:spcBef>
              <a:spcAft>
                <a:spcPct val="0"/>
              </a:spcAft>
            </a:pPr>
            <a:r>
              <a:rPr lang="en-US" sz="2800" b="1" dirty="0" smtClean="0">
                <a:ea typeface="Times New Roman" pitchFamily="18" charset="0"/>
              </a:rPr>
              <a:t>State contract -</a:t>
            </a:r>
            <a:r>
              <a:rPr lang="en-US" sz="2800" dirty="0" smtClean="0">
                <a:ea typeface="Times New Roman" pitchFamily="18" charset="0"/>
              </a:rPr>
              <a:t>  To be assessed and approved at the discretion of the ATBM or SEMG and the ATGS.  Inform the ATBM/SEMG and ATGS when leaving.</a:t>
            </a:r>
          </a:p>
          <a:p>
            <a:pPr lvl="0" eaLnBrk="0" fontAlgn="base" hangingPunct="0">
              <a:spcBef>
                <a:spcPct val="0"/>
              </a:spcBef>
              <a:spcAft>
                <a:spcPct val="0"/>
              </a:spcAft>
            </a:pPr>
            <a:endParaRPr lang="en-US" sz="1400" dirty="0">
              <a:ea typeface="Times New Roman" pitchFamily="18" charset="0"/>
            </a:endParaRPr>
          </a:p>
          <a:p>
            <a:pPr lvl="0" eaLnBrk="0" fontAlgn="base" hangingPunct="0">
              <a:spcBef>
                <a:spcPct val="0"/>
              </a:spcBef>
              <a:spcAft>
                <a:spcPct val="0"/>
              </a:spcAft>
            </a:pPr>
            <a:r>
              <a:rPr lang="en-US" sz="2800" b="1" dirty="0" smtClean="0">
                <a:ea typeface="Times New Roman" pitchFamily="18" charset="0"/>
              </a:rPr>
              <a:t>BIA aircraft </a:t>
            </a:r>
            <a:r>
              <a:rPr lang="en-US" sz="2800" dirty="0" smtClean="0">
                <a:ea typeface="Times New Roman" pitchFamily="18" charset="0"/>
              </a:rPr>
              <a:t>- per contract and determined by BIA staff.</a:t>
            </a:r>
          </a:p>
          <a:p>
            <a:pPr lvl="0" eaLnBrk="0" fontAlgn="base" hangingPunct="0">
              <a:spcBef>
                <a:spcPct val="0"/>
              </a:spcBef>
              <a:spcAft>
                <a:spcPct val="0"/>
              </a:spcAft>
            </a:pPr>
            <a:endParaRPr lang="en-US" sz="1400" dirty="0">
              <a:ea typeface="Times New Roman" pitchFamily="18" charset="0"/>
            </a:endParaRPr>
          </a:p>
          <a:p>
            <a:pPr lvl="0" eaLnBrk="0" fontAlgn="base" hangingPunct="0">
              <a:spcBef>
                <a:spcPct val="0"/>
              </a:spcBef>
              <a:spcAft>
                <a:spcPct val="0"/>
              </a:spcAft>
            </a:pPr>
            <a:r>
              <a:rPr lang="en-US" sz="2800" dirty="0" smtClean="0">
                <a:ea typeface="Times New Roman" pitchFamily="18" charset="0"/>
              </a:rPr>
              <a:t>Off base lunch on the State contract </a:t>
            </a:r>
            <a:r>
              <a:rPr lang="en-US" sz="2800" b="1" u="sng" dirty="0" smtClean="0">
                <a:ea typeface="Times New Roman" pitchFamily="18" charset="0"/>
              </a:rPr>
              <a:t>will not be common</a:t>
            </a:r>
            <a:r>
              <a:rPr lang="en-US" sz="2800" b="1" dirty="0" smtClean="0">
                <a:ea typeface="Times New Roman" pitchFamily="18" charset="0"/>
              </a:rPr>
              <a:t> </a:t>
            </a:r>
            <a:r>
              <a:rPr lang="en-US" sz="2800" dirty="0" smtClean="0">
                <a:ea typeface="Times New Roman" pitchFamily="18" charset="0"/>
              </a:rPr>
              <a:t>during spring fire season when one hour fuels are cured. </a:t>
            </a:r>
            <a:r>
              <a:rPr lang="en-US" sz="2800" b="1" dirty="0" smtClean="0">
                <a:solidFill>
                  <a:srgbClr val="FF0000"/>
                </a:solidFill>
                <a:ea typeface="Times New Roman" pitchFamily="18" charset="0"/>
              </a:rPr>
              <a:t>Plan to have lunch on base most days.</a:t>
            </a:r>
          </a:p>
          <a:p>
            <a:pPr lvl="0" eaLnBrk="0" fontAlgn="base" hangingPunct="0">
              <a:spcBef>
                <a:spcPct val="0"/>
              </a:spcBef>
              <a:spcAft>
                <a:spcPct val="0"/>
              </a:spcAft>
            </a:pPr>
            <a:r>
              <a:rPr lang="en-US" sz="2400" dirty="0" smtClean="0">
                <a:ea typeface="Times New Roman" pitchFamily="18" charset="0"/>
              </a:rPr>
              <a:t>          </a:t>
            </a: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228600" y="0"/>
            <a:ext cx="8686800" cy="1066800"/>
          </a:xfrm>
        </p:spPr>
        <p:txBody>
          <a:bodyPr>
            <a:normAutofit/>
          </a:bodyPr>
          <a:lstStyle/>
          <a:p>
            <a:pPr eaLnBrk="1" hangingPunct="1">
              <a:defRPr/>
            </a:pPr>
            <a:r>
              <a:rPr lang="en-US" sz="3600" b="1" dirty="0" smtClean="0">
                <a:effectLst>
                  <a:outerShdw blurRad="38100" dist="38100" dir="2700000" algn="tl">
                    <a:srgbClr val="FFFFFF"/>
                  </a:outerShdw>
                </a:effectLst>
              </a:rPr>
              <a:t>Flight and Duty Limitations</a:t>
            </a:r>
            <a:endParaRPr lang="en-US" sz="3600" b="1" i="1" dirty="0" smtClean="0">
              <a:effectLst>
                <a:outerShdw blurRad="38100" dist="38100" dir="2700000" algn="tl">
                  <a:srgbClr val="FFFFFF"/>
                </a:outerShdw>
              </a:effectLst>
            </a:endParaRPr>
          </a:p>
        </p:txBody>
      </p:sp>
      <p:sp>
        <p:nvSpPr>
          <p:cNvPr id="51203" name="Text Box 3"/>
          <p:cNvSpPr txBox="1">
            <a:spLocks noChangeArrowheads="1"/>
          </p:cNvSpPr>
          <p:nvPr/>
        </p:nvSpPr>
        <p:spPr bwMode="auto">
          <a:xfrm>
            <a:off x="1676400" y="5203825"/>
            <a:ext cx="184150" cy="274638"/>
          </a:xfrm>
          <a:prstGeom prst="rect">
            <a:avLst/>
          </a:prstGeom>
          <a:noFill/>
          <a:ln w="9525">
            <a:noFill/>
            <a:miter lim="800000"/>
            <a:headEnd/>
            <a:tailEnd/>
          </a:ln>
        </p:spPr>
        <p:txBody>
          <a:bodyPr wrap="none">
            <a:spAutoFit/>
          </a:bodyPr>
          <a:lstStyle/>
          <a:p>
            <a:pPr eaLnBrk="0" hangingPunct="0"/>
            <a:endParaRPr lang="en-US" sz="1200">
              <a:latin typeface="Arial" charset="0"/>
            </a:endParaRPr>
          </a:p>
        </p:txBody>
      </p:sp>
      <p:sp>
        <p:nvSpPr>
          <p:cNvPr id="31749" name="TextBox 6"/>
          <p:cNvSpPr txBox="1">
            <a:spLocks noChangeArrowheads="1"/>
          </p:cNvSpPr>
          <p:nvPr/>
        </p:nvSpPr>
        <p:spPr bwMode="auto">
          <a:xfrm>
            <a:off x="609600" y="1676400"/>
            <a:ext cx="7772400" cy="523220"/>
          </a:xfrm>
          <a:prstGeom prst="rect">
            <a:avLst/>
          </a:prstGeom>
          <a:noFill/>
          <a:ln w="9525">
            <a:noFill/>
            <a:miter lim="800000"/>
            <a:headEnd/>
            <a:tailEnd/>
          </a:ln>
        </p:spPr>
        <p:txBody>
          <a:bodyPr>
            <a:spAutoFit/>
          </a:bodyPr>
          <a:lstStyle/>
          <a:p>
            <a:pPr>
              <a:defRPr/>
            </a:pPr>
            <a:r>
              <a:rPr lang="en-US" sz="2800" dirty="0" smtClean="0">
                <a:latin typeface="+mn-lt"/>
              </a:rPr>
              <a:t> 14 hour duty day / 10 hours rest</a:t>
            </a:r>
            <a:endParaRPr lang="en-US" sz="2800" dirty="0">
              <a:latin typeface="+mn-lt"/>
            </a:endParaRPr>
          </a:p>
        </p:txBody>
      </p:sp>
      <p:sp>
        <p:nvSpPr>
          <p:cNvPr id="12" name="TextBox 6"/>
          <p:cNvSpPr txBox="1">
            <a:spLocks noChangeArrowheads="1"/>
          </p:cNvSpPr>
          <p:nvPr/>
        </p:nvSpPr>
        <p:spPr bwMode="auto">
          <a:xfrm>
            <a:off x="609600" y="2627293"/>
            <a:ext cx="5715000" cy="954107"/>
          </a:xfrm>
          <a:prstGeom prst="rect">
            <a:avLst/>
          </a:prstGeom>
          <a:noFill/>
          <a:ln w="9525">
            <a:noFill/>
            <a:miter lim="800000"/>
            <a:headEnd/>
            <a:tailEnd/>
          </a:ln>
        </p:spPr>
        <p:txBody>
          <a:bodyPr wrap="square">
            <a:spAutoFit/>
          </a:bodyPr>
          <a:lstStyle/>
          <a:p>
            <a:pPr>
              <a:defRPr/>
            </a:pPr>
            <a:r>
              <a:rPr lang="en-US" sz="2800" dirty="0" smtClean="0">
                <a:latin typeface="+mn-lt"/>
              </a:rPr>
              <a:t> 8 hours max daily flight time </a:t>
            </a:r>
          </a:p>
          <a:p>
            <a:pPr>
              <a:defRPr/>
            </a:pPr>
            <a:r>
              <a:rPr lang="en-US" sz="2600" b="1" dirty="0" smtClean="0">
                <a:latin typeface="+mn-lt"/>
              </a:rPr>
              <a:t>  (track individual fire times separate)</a:t>
            </a:r>
            <a:endParaRPr lang="en-US" sz="2600" b="1" dirty="0">
              <a:latin typeface="+mn-lt"/>
            </a:endParaRPr>
          </a:p>
        </p:txBody>
      </p:sp>
      <p:sp>
        <p:nvSpPr>
          <p:cNvPr id="13" name="TextBox 6"/>
          <p:cNvSpPr txBox="1">
            <a:spLocks noChangeArrowheads="1"/>
          </p:cNvSpPr>
          <p:nvPr/>
        </p:nvSpPr>
        <p:spPr bwMode="auto">
          <a:xfrm>
            <a:off x="609600" y="4124980"/>
            <a:ext cx="7162800" cy="523220"/>
          </a:xfrm>
          <a:prstGeom prst="rect">
            <a:avLst/>
          </a:prstGeom>
          <a:noFill/>
          <a:ln w="9525">
            <a:noFill/>
            <a:miter lim="800000"/>
            <a:headEnd/>
            <a:tailEnd/>
          </a:ln>
        </p:spPr>
        <p:txBody>
          <a:bodyPr wrap="square">
            <a:spAutoFit/>
          </a:bodyPr>
          <a:lstStyle/>
          <a:p>
            <a:pPr>
              <a:defRPr/>
            </a:pPr>
            <a:r>
              <a:rPr lang="en-US" sz="2800" dirty="0" smtClean="0">
                <a:latin typeface="+mn-lt"/>
              </a:rPr>
              <a:t> 42 hours max on 6 day period – day off (36/6)</a:t>
            </a:r>
            <a:endParaRPr lang="en-US" sz="2800" dirty="0">
              <a:latin typeface="+mn-lt"/>
            </a:endParaRPr>
          </a:p>
        </p:txBody>
      </p:sp>
      <p:sp>
        <p:nvSpPr>
          <p:cNvPr id="9" name="TextBox 6"/>
          <p:cNvSpPr txBox="1">
            <a:spLocks noChangeArrowheads="1"/>
          </p:cNvSpPr>
          <p:nvPr/>
        </p:nvSpPr>
        <p:spPr bwMode="auto">
          <a:xfrm>
            <a:off x="609600" y="5181600"/>
            <a:ext cx="5181600" cy="523220"/>
          </a:xfrm>
          <a:prstGeom prst="rect">
            <a:avLst/>
          </a:prstGeom>
          <a:noFill/>
          <a:ln w="9525">
            <a:noFill/>
            <a:miter lim="800000"/>
            <a:headEnd/>
            <a:tailEnd/>
          </a:ln>
        </p:spPr>
        <p:txBody>
          <a:bodyPr>
            <a:spAutoFit/>
          </a:bodyPr>
          <a:lstStyle/>
          <a:p>
            <a:pPr>
              <a:defRPr/>
            </a:pPr>
            <a:r>
              <a:rPr lang="en-US" sz="2800" dirty="0" smtClean="0">
                <a:latin typeface="+mn-lt"/>
              </a:rPr>
              <a:t> 2 days off in every 14 (minimum)</a:t>
            </a:r>
            <a:endParaRPr lang="en-US" sz="2800" dirty="0">
              <a:latin typeface="+mn-lt"/>
            </a:endParaRPr>
          </a:p>
        </p:txBody>
      </p:sp>
      <p:pic>
        <p:nvPicPr>
          <p:cNvPr id="11" name="Picture 10" descr="020.JPG"/>
          <p:cNvPicPr>
            <a:picLocks noChangeAspect="1"/>
          </p:cNvPicPr>
          <p:nvPr/>
        </p:nvPicPr>
        <p:blipFill>
          <a:blip r:embed="rId3" cstate="print"/>
          <a:srcRect l="11628" b="21705"/>
          <a:stretch>
            <a:fillRect/>
          </a:stretch>
        </p:blipFill>
        <p:spPr>
          <a:xfrm>
            <a:off x="6019800" y="1828800"/>
            <a:ext cx="2895600" cy="192405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685800" y="0"/>
            <a:ext cx="7924800" cy="1143000"/>
          </a:xfrm>
        </p:spPr>
        <p:txBody>
          <a:bodyPr>
            <a:normAutofit/>
          </a:bodyPr>
          <a:lstStyle/>
          <a:p>
            <a:pPr>
              <a:defRPr/>
            </a:pPr>
            <a:r>
              <a:rPr lang="en-US" sz="3600" b="1" dirty="0" smtClean="0">
                <a:effectLst>
                  <a:outerShdw blurRad="38100" dist="38100" dir="2700000" algn="tl">
                    <a:srgbClr val="FFFFFF"/>
                  </a:outerShdw>
                </a:effectLst>
              </a:rPr>
              <a:t>Dispatch Procedures</a:t>
            </a:r>
          </a:p>
        </p:txBody>
      </p:sp>
      <p:sp>
        <p:nvSpPr>
          <p:cNvPr id="6" name="TextBox 6"/>
          <p:cNvSpPr txBox="1">
            <a:spLocks noChangeArrowheads="1"/>
          </p:cNvSpPr>
          <p:nvPr/>
        </p:nvSpPr>
        <p:spPr bwMode="auto">
          <a:xfrm>
            <a:off x="609600" y="2514600"/>
            <a:ext cx="4729389" cy="3877985"/>
          </a:xfrm>
          <a:prstGeom prst="rect">
            <a:avLst/>
          </a:prstGeom>
          <a:noFill/>
          <a:ln w="9525">
            <a:noFill/>
            <a:miter lim="800000"/>
            <a:headEnd/>
            <a:tailEnd/>
          </a:ln>
        </p:spPr>
        <p:txBody>
          <a:bodyPr wrap="square">
            <a:spAutoFit/>
          </a:bodyPr>
          <a:lstStyle/>
          <a:p>
            <a:pPr>
              <a:buFont typeface="Arial" pitchFamily="34" charset="0"/>
              <a:buChar char="•"/>
              <a:defRPr/>
            </a:pPr>
            <a:r>
              <a:rPr lang="en-US" sz="2600" dirty="0" smtClean="0"/>
              <a:t>  Tactical Aircraft Request form printed and distributed by Tanker Base Dispatch</a:t>
            </a:r>
          </a:p>
          <a:p>
            <a:pPr>
              <a:buFont typeface="Arial" pitchFamily="34" charset="0"/>
              <a:buChar char="•"/>
              <a:defRPr/>
            </a:pPr>
            <a:endParaRPr lang="en-US" sz="2600" dirty="0" smtClean="0"/>
          </a:p>
          <a:p>
            <a:pPr>
              <a:buFont typeface="Arial" pitchFamily="34" charset="0"/>
              <a:buChar char="•"/>
              <a:defRPr/>
            </a:pPr>
            <a:r>
              <a:rPr lang="en-US" sz="2600" dirty="0" smtClean="0"/>
              <a:t> Option to forward via email instead of paper</a:t>
            </a:r>
          </a:p>
          <a:p>
            <a:pPr>
              <a:buFont typeface="Arial" pitchFamily="34" charset="0"/>
              <a:buChar char="•"/>
              <a:defRPr/>
            </a:pPr>
            <a:endParaRPr lang="en-US" sz="1200" dirty="0" smtClean="0"/>
          </a:p>
          <a:p>
            <a:pPr>
              <a:buFont typeface="Arial" pitchFamily="34" charset="0"/>
              <a:buChar char="•"/>
              <a:defRPr/>
            </a:pPr>
            <a:r>
              <a:rPr lang="en-US" sz="2600" dirty="0" smtClean="0"/>
              <a:t>  Expected to be launched no more than 15 min. after receipt of dispatch</a:t>
            </a:r>
            <a:endParaRPr lang="en-US" sz="2800" i="1" dirty="0" smtClean="0">
              <a:latin typeface="+mn-lt"/>
            </a:endParaRPr>
          </a:p>
        </p:txBody>
      </p:sp>
      <p:sp>
        <p:nvSpPr>
          <p:cNvPr id="8" name="Rectangle 7"/>
          <p:cNvSpPr/>
          <p:nvPr/>
        </p:nvSpPr>
        <p:spPr>
          <a:xfrm>
            <a:off x="609600" y="1002080"/>
            <a:ext cx="8153400" cy="1015663"/>
          </a:xfrm>
          <a:prstGeom prst="rect">
            <a:avLst/>
          </a:prstGeom>
        </p:spPr>
        <p:txBody>
          <a:bodyPr wrap="square">
            <a:spAutoFit/>
          </a:bodyPr>
          <a:lstStyle/>
          <a:p>
            <a:pPr>
              <a:defRPr/>
            </a:pPr>
            <a:r>
              <a:rPr lang="en-US" sz="3000" b="1" dirty="0" smtClean="0"/>
              <a:t>All dispatch requests will be forwarded to the Tanker </a:t>
            </a:r>
            <a:r>
              <a:rPr lang="en-US" sz="3000" b="1" dirty="0"/>
              <a:t>B</a:t>
            </a:r>
            <a:r>
              <a:rPr lang="en-US" sz="3000" b="1" dirty="0" smtClean="0"/>
              <a:t>ases by email from the Fire Center. </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8989" y="2514600"/>
            <a:ext cx="3648872" cy="273665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 y="0"/>
            <a:ext cx="9144000" cy="369332"/>
          </a:xfrm>
          <a:prstGeom prst="rect">
            <a:avLst/>
          </a:prstGeom>
          <a:noFill/>
        </p:spPr>
        <p:txBody>
          <a:bodyPr wrap="square" rtlCol="0">
            <a:spAutoFit/>
          </a:bodyPr>
          <a:lstStyle/>
          <a:p>
            <a:pPr algn="ctr"/>
            <a:r>
              <a:rPr lang="en-US" b="1" dirty="0" smtClean="0"/>
              <a:t>DISPATCH FORM</a:t>
            </a:r>
            <a:endParaRPr lang="en-US" b="1"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9298" y="304800"/>
            <a:ext cx="7265406" cy="6858000"/>
          </a:xfrm>
          <a:prstGeom prst="rect">
            <a:avLst/>
          </a:prstGeom>
        </p:spPr>
      </p:pic>
    </p:spTree>
    <p:extLst>
      <p:ext uri="{BB962C8B-B14F-4D97-AF65-F5344CB8AC3E}">
        <p14:creationId xmlns:p14="http://schemas.microsoft.com/office/powerpoint/2010/main" val="2477060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228600" y="0"/>
            <a:ext cx="8686800" cy="1219200"/>
          </a:xfrm>
        </p:spPr>
        <p:txBody>
          <a:bodyPr>
            <a:normAutofit/>
          </a:bodyPr>
          <a:lstStyle/>
          <a:p>
            <a:pPr eaLnBrk="1" hangingPunct="1">
              <a:defRPr/>
            </a:pPr>
            <a:r>
              <a:rPr lang="en-US" sz="3600" b="1" dirty="0" smtClean="0">
                <a:effectLst>
                  <a:outerShdw blurRad="38100" dist="38100" dir="2700000" algn="tl">
                    <a:srgbClr val="FFFFFF"/>
                  </a:outerShdw>
                </a:effectLst>
              </a:rPr>
              <a:t>Call Signs</a:t>
            </a:r>
            <a:endParaRPr lang="en-US" sz="2800" b="1" i="1" dirty="0" smtClean="0">
              <a:effectLst>
                <a:outerShdw blurRad="38100" dist="38100" dir="2700000" algn="tl">
                  <a:srgbClr val="FFFFFF"/>
                </a:outerShdw>
              </a:effectLst>
            </a:endParaRPr>
          </a:p>
        </p:txBody>
      </p:sp>
      <p:sp>
        <p:nvSpPr>
          <p:cNvPr id="9" name="TextBox 6"/>
          <p:cNvSpPr txBox="1">
            <a:spLocks noChangeArrowheads="1"/>
          </p:cNvSpPr>
          <p:nvPr/>
        </p:nvSpPr>
        <p:spPr bwMode="auto">
          <a:xfrm>
            <a:off x="762000" y="1600200"/>
            <a:ext cx="7239000" cy="492443"/>
          </a:xfrm>
          <a:prstGeom prst="rect">
            <a:avLst/>
          </a:prstGeom>
          <a:noFill/>
          <a:ln w="9525">
            <a:noFill/>
            <a:miter lim="800000"/>
            <a:headEnd/>
            <a:tailEnd/>
          </a:ln>
        </p:spPr>
        <p:txBody>
          <a:bodyPr wrap="square">
            <a:spAutoFit/>
          </a:bodyPr>
          <a:lstStyle/>
          <a:p>
            <a:pPr>
              <a:buFont typeface="Arial" pitchFamily="34" charset="0"/>
              <a:buChar char="•"/>
              <a:defRPr/>
            </a:pPr>
            <a:r>
              <a:rPr lang="en-US" sz="2600" b="1" dirty="0" smtClean="0">
                <a:latin typeface="+mn-lt"/>
              </a:rPr>
              <a:t>  Fire Center   </a:t>
            </a:r>
            <a:r>
              <a:rPr lang="en-US" sz="2400" dirty="0" smtClean="0">
                <a:latin typeface="+mn-lt"/>
              </a:rPr>
              <a:t>(MNCC Air Desk)</a:t>
            </a:r>
            <a:endParaRPr lang="en-US" sz="2400" dirty="0">
              <a:latin typeface="+mn-lt"/>
            </a:endParaRPr>
          </a:p>
        </p:txBody>
      </p:sp>
      <p:sp>
        <p:nvSpPr>
          <p:cNvPr id="6" name="TextBox 6"/>
          <p:cNvSpPr txBox="1">
            <a:spLocks noChangeArrowheads="1"/>
          </p:cNvSpPr>
          <p:nvPr/>
        </p:nvSpPr>
        <p:spPr bwMode="auto">
          <a:xfrm>
            <a:off x="762000" y="2331720"/>
            <a:ext cx="5334000" cy="492443"/>
          </a:xfrm>
          <a:prstGeom prst="rect">
            <a:avLst/>
          </a:prstGeom>
          <a:noFill/>
          <a:ln w="9525">
            <a:noFill/>
            <a:miter lim="800000"/>
            <a:headEnd/>
            <a:tailEnd/>
          </a:ln>
        </p:spPr>
        <p:txBody>
          <a:bodyPr wrap="square">
            <a:spAutoFit/>
          </a:bodyPr>
          <a:lstStyle/>
          <a:p>
            <a:pPr>
              <a:buFont typeface="Arial" pitchFamily="34" charset="0"/>
              <a:buChar char="•"/>
              <a:defRPr/>
            </a:pPr>
            <a:r>
              <a:rPr lang="en-US" sz="2600" b="1" dirty="0" smtClean="0">
                <a:latin typeface="+mn-lt"/>
              </a:rPr>
              <a:t>  Tanker Base </a:t>
            </a:r>
            <a:r>
              <a:rPr lang="en-US" sz="2400" dirty="0" smtClean="0">
                <a:latin typeface="+mn-lt"/>
              </a:rPr>
              <a:t>(BRD, BJI, HIB, ELO)</a:t>
            </a:r>
            <a:endParaRPr lang="en-US" sz="2400" dirty="0">
              <a:latin typeface="+mn-lt"/>
            </a:endParaRPr>
          </a:p>
        </p:txBody>
      </p:sp>
      <p:sp>
        <p:nvSpPr>
          <p:cNvPr id="7" name="TextBox 6"/>
          <p:cNvSpPr txBox="1">
            <a:spLocks noChangeArrowheads="1"/>
          </p:cNvSpPr>
          <p:nvPr/>
        </p:nvSpPr>
        <p:spPr bwMode="auto">
          <a:xfrm>
            <a:off x="762000" y="3063240"/>
            <a:ext cx="8153400" cy="492443"/>
          </a:xfrm>
          <a:prstGeom prst="rect">
            <a:avLst/>
          </a:prstGeom>
          <a:noFill/>
          <a:ln w="9525">
            <a:noFill/>
            <a:miter lim="800000"/>
            <a:headEnd/>
            <a:tailEnd/>
          </a:ln>
        </p:spPr>
        <p:txBody>
          <a:bodyPr wrap="square">
            <a:spAutoFit/>
          </a:bodyPr>
          <a:lstStyle/>
          <a:p>
            <a:pPr>
              <a:buFont typeface="Arial" pitchFamily="34" charset="0"/>
              <a:buChar char="•"/>
              <a:defRPr/>
            </a:pPr>
            <a:r>
              <a:rPr lang="en-US" sz="2600" b="1" dirty="0" smtClean="0"/>
              <a:t>  SEAT Base </a:t>
            </a:r>
            <a:r>
              <a:rPr lang="en-US" sz="2600" dirty="0" smtClean="0"/>
              <a:t>(PNM, RRT)</a:t>
            </a:r>
            <a:endParaRPr lang="en-US" sz="2400" dirty="0"/>
          </a:p>
        </p:txBody>
      </p:sp>
      <p:sp>
        <p:nvSpPr>
          <p:cNvPr id="8" name="TextBox 7"/>
          <p:cNvSpPr txBox="1">
            <a:spLocks noChangeArrowheads="1"/>
          </p:cNvSpPr>
          <p:nvPr/>
        </p:nvSpPr>
        <p:spPr bwMode="auto">
          <a:xfrm>
            <a:off x="762000" y="3794760"/>
            <a:ext cx="7772400" cy="492443"/>
          </a:xfrm>
          <a:prstGeom prst="rect">
            <a:avLst/>
          </a:prstGeom>
          <a:noFill/>
          <a:ln w="9525">
            <a:noFill/>
            <a:miter lim="800000"/>
            <a:headEnd/>
            <a:tailEnd/>
          </a:ln>
        </p:spPr>
        <p:txBody>
          <a:bodyPr wrap="square">
            <a:spAutoFit/>
          </a:bodyPr>
          <a:lstStyle/>
          <a:p>
            <a:pPr>
              <a:buFont typeface="Arial" pitchFamily="34" charset="0"/>
              <a:buChar char="•"/>
              <a:defRPr/>
            </a:pPr>
            <a:r>
              <a:rPr lang="en-US" sz="2600" b="1" dirty="0" smtClean="0"/>
              <a:t>  Red Lake 50   </a:t>
            </a:r>
            <a:r>
              <a:rPr lang="en-US" sz="2400" dirty="0" smtClean="0"/>
              <a:t>(five-oh)</a:t>
            </a:r>
            <a:endParaRPr lang="en-US" sz="2400" dirty="0">
              <a:latin typeface="+mn-lt"/>
            </a:endParaRPr>
          </a:p>
        </p:txBody>
      </p:sp>
      <p:sp>
        <p:nvSpPr>
          <p:cNvPr id="10" name="TextBox 9"/>
          <p:cNvSpPr txBox="1">
            <a:spLocks noChangeArrowheads="1"/>
          </p:cNvSpPr>
          <p:nvPr/>
        </p:nvSpPr>
        <p:spPr bwMode="auto">
          <a:xfrm>
            <a:off x="762000" y="4526280"/>
            <a:ext cx="7772400" cy="492443"/>
          </a:xfrm>
          <a:prstGeom prst="rect">
            <a:avLst/>
          </a:prstGeom>
          <a:noFill/>
          <a:ln w="9525">
            <a:noFill/>
            <a:miter lim="800000"/>
            <a:headEnd/>
            <a:tailEnd/>
          </a:ln>
        </p:spPr>
        <p:txBody>
          <a:bodyPr wrap="square">
            <a:spAutoFit/>
          </a:bodyPr>
          <a:lstStyle/>
          <a:p>
            <a:pPr>
              <a:buFont typeface="Arial" pitchFamily="34" charset="0"/>
              <a:buChar char="•"/>
              <a:defRPr/>
            </a:pPr>
            <a:r>
              <a:rPr lang="en-US" sz="2600" b="1" dirty="0" smtClean="0"/>
              <a:t>  Air Attack 1   </a:t>
            </a:r>
            <a:r>
              <a:rPr lang="en-US" sz="2400" dirty="0" smtClean="0"/>
              <a:t>(2,5,6,7,9)</a:t>
            </a:r>
            <a:endParaRPr lang="en-US" sz="2400" dirty="0">
              <a:latin typeface="+mn-lt"/>
            </a:endParaRPr>
          </a:p>
        </p:txBody>
      </p:sp>
      <p:sp>
        <p:nvSpPr>
          <p:cNvPr id="11" name="TextBox 10"/>
          <p:cNvSpPr txBox="1">
            <a:spLocks noChangeArrowheads="1"/>
          </p:cNvSpPr>
          <p:nvPr/>
        </p:nvSpPr>
        <p:spPr bwMode="auto">
          <a:xfrm>
            <a:off x="762000" y="5257800"/>
            <a:ext cx="7772400" cy="492443"/>
          </a:xfrm>
          <a:prstGeom prst="rect">
            <a:avLst/>
          </a:prstGeom>
          <a:noFill/>
          <a:ln w="9525">
            <a:noFill/>
            <a:miter lim="800000"/>
            <a:headEnd/>
            <a:tailEnd/>
          </a:ln>
        </p:spPr>
        <p:txBody>
          <a:bodyPr wrap="square">
            <a:spAutoFit/>
          </a:bodyPr>
          <a:lstStyle/>
          <a:p>
            <a:pPr>
              <a:buFont typeface="Arial" pitchFamily="34" charset="0"/>
              <a:buChar char="•"/>
              <a:defRPr/>
            </a:pPr>
            <a:r>
              <a:rPr lang="en-US" sz="2600" b="1" dirty="0" smtClean="0"/>
              <a:t>  MNDNR Administrative Areas   </a:t>
            </a:r>
            <a:r>
              <a:rPr lang="en-US" sz="2400" dirty="0" smtClean="0"/>
              <a:t>(by name- </a:t>
            </a:r>
            <a:r>
              <a:rPr lang="en-US" sz="2400" i="1" dirty="0" smtClean="0"/>
              <a:t>Bemidji Area</a:t>
            </a:r>
            <a:r>
              <a:rPr lang="en-US" sz="2400" dirty="0" smtClean="0"/>
              <a:t>)</a:t>
            </a:r>
            <a:endParaRPr lang="en-US" sz="2400" dirty="0">
              <a:latin typeface="+mn-lt"/>
            </a:endParaRP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556" y="147003"/>
            <a:ext cx="8116756" cy="6573769"/>
          </a:xfrm>
          <a:prstGeom prst="rect">
            <a:avLst/>
          </a:prstGeom>
        </p:spPr>
      </p:pic>
      <p:sp>
        <p:nvSpPr>
          <p:cNvPr id="14340" name="Text Box 4"/>
          <p:cNvSpPr txBox="1">
            <a:spLocks noChangeArrowheads="1"/>
          </p:cNvSpPr>
          <p:nvPr/>
        </p:nvSpPr>
        <p:spPr bwMode="auto">
          <a:xfrm>
            <a:off x="2400301" y="4760119"/>
            <a:ext cx="184731" cy="230832"/>
          </a:xfrm>
          <a:prstGeom prst="rect">
            <a:avLst/>
          </a:prstGeom>
          <a:noFill/>
          <a:ln w="9525">
            <a:noFill/>
            <a:miter lim="800000"/>
            <a:headEnd/>
            <a:tailEnd/>
          </a:ln>
        </p:spPr>
        <p:txBody>
          <a:bodyPr wrap="none">
            <a:spAutoFit/>
          </a:bodyPr>
          <a:lstStyle/>
          <a:p>
            <a:pPr eaLnBrk="0" hangingPunct="0"/>
            <a:endParaRPr lang="en-US" sz="900" dirty="0">
              <a:solidFill>
                <a:prstClr val="black"/>
              </a:solidFill>
              <a:latin typeface="Arial" charset="0"/>
            </a:endParaRPr>
          </a:p>
        </p:txBody>
      </p:sp>
      <p:sp>
        <p:nvSpPr>
          <p:cNvPr id="14341" name="Text Box 5"/>
          <p:cNvSpPr txBox="1">
            <a:spLocks noChangeArrowheads="1"/>
          </p:cNvSpPr>
          <p:nvPr/>
        </p:nvSpPr>
        <p:spPr bwMode="auto">
          <a:xfrm>
            <a:off x="4046728" y="2183650"/>
            <a:ext cx="545342" cy="207749"/>
          </a:xfrm>
          <a:prstGeom prst="rect">
            <a:avLst/>
          </a:prstGeom>
          <a:noFill/>
          <a:ln w="9525">
            <a:noFill/>
            <a:miter lim="800000"/>
            <a:headEnd/>
            <a:tailEnd/>
          </a:ln>
        </p:spPr>
        <p:txBody>
          <a:bodyPr wrap="none">
            <a:spAutoFit/>
          </a:bodyPr>
          <a:lstStyle/>
          <a:p>
            <a:pPr eaLnBrk="0" hangingPunct="0"/>
            <a:r>
              <a:rPr lang="en-US" sz="750" b="1" dirty="0">
                <a:solidFill>
                  <a:prstClr val="black"/>
                </a:solidFill>
                <a:latin typeface="Arial" charset="0"/>
              </a:rPr>
              <a:t>Hibbing</a:t>
            </a:r>
          </a:p>
        </p:txBody>
      </p:sp>
      <p:sp>
        <p:nvSpPr>
          <p:cNvPr id="14342" name="Text Box 6"/>
          <p:cNvSpPr txBox="1">
            <a:spLocks noChangeArrowheads="1"/>
          </p:cNvSpPr>
          <p:nvPr/>
        </p:nvSpPr>
        <p:spPr bwMode="auto">
          <a:xfrm>
            <a:off x="1975838" y="2967480"/>
            <a:ext cx="505267" cy="323165"/>
          </a:xfrm>
          <a:prstGeom prst="rect">
            <a:avLst/>
          </a:prstGeom>
          <a:noFill/>
          <a:ln w="9525">
            <a:noFill/>
            <a:miter lim="800000"/>
            <a:headEnd/>
            <a:tailEnd/>
          </a:ln>
        </p:spPr>
        <p:txBody>
          <a:bodyPr wrap="none">
            <a:spAutoFit/>
          </a:bodyPr>
          <a:lstStyle/>
          <a:p>
            <a:pPr algn="ctr" eaLnBrk="0" hangingPunct="0"/>
            <a:r>
              <a:rPr lang="en-US" sz="750" b="1" dirty="0">
                <a:solidFill>
                  <a:prstClr val="black"/>
                </a:solidFill>
                <a:latin typeface="Arial" charset="0"/>
              </a:rPr>
              <a:t>Park</a:t>
            </a:r>
          </a:p>
          <a:p>
            <a:pPr algn="ctr" eaLnBrk="0" hangingPunct="0"/>
            <a:r>
              <a:rPr lang="en-US" sz="750" b="1" dirty="0">
                <a:solidFill>
                  <a:prstClr val="black"/>
                </a:solidFill>
                <a:latin typeface="Arial" charset="0"/>
              </a:rPr>
              <a:t>Rapids</a:t>
            </a:r>
            <a:endParaRPr lang="en-US" sz="900" dirty="0">
              <a:solidFill>
                <a:prstClr val="black"/>
              </a:solidFill>
              <a:latin typeface="Arial" charset="0"/>
            </a:endParaRPr>
          </a:p>
        </p:txBody>
      </p:sp>
      <p:sp>
        <p:nvSpPr>
          <p:cNvPr id="14343" name="Text Box 7"/>
          <p:cNvSpPr txBox="1">
            <a:spLocks noChangeArrowheads="1"/>
          </p:cNvSpPr>
          <p:nvPr/>
        </p:nvSpPr>
        <p:spPr bwMode="auto">
          <a:xfrm>
            <a:off x="4124848" y="2861707"/>
            <a:ext cx="543739" cy="207749"/>
          </a:xfrm>
          <a:prstGeom prst="rect">
            <a:avLst/>
          </a:prstGeom>
          <a:noFill/>
          <a:ln w="9525">
            <a:noFill/>
            <a:miter lim="800000"/>
            <a:headEnd/>
            <a:tailEnd/>
          </a:ln>
        </p:spPr>
        <p:txBody>
          <a:bodyPr wrap="none">
            <a:spAutoFit/>
          </a:bodyPr>
          <a:lstStyle/>
          <a:p>
            <a:pPr eaLnBrk="0" hangingPunct="0"/>
            <a:r>
              <a:rPr lang="en-US" sz="750" b="1" dirty="0">
                <a:solidFill>
                  <a:prstClr val="black"/>
                </a:solidFill>
                <a:latin typeface="Arial" charset="0"/>
              </a:rPr>
              <a:t>Cloquet</a:t>
            </a:r>
          </a:p>
        </p:txBody>
      </p:sp>
      <p:sp>
        <p:nvSpPr>
          <p:cNvPr id="14344" name="Text Box 8"/>
          <p:cNvSpPr txBox="1">
            <a:spLocks noChangeArrowheads="1"/>
          </p:cNvSpPr>
          <p:nvPr/>
        </p:nvSpPr>
        <p:spPr bwMode="auto">
          <a:xfrm>
            <a:off x="1895161" y="959204"/>
            <a:ext cx="574196" cy="207749"/>
          </a:xfrm>
          <a:prstGeom prst="rect">
            <a:avLst/>
          </a:prstGeom>
          <a:noFill/>
          <a:ln w="9525">
            <a:noFill/>
            <a:miter lim="800000"/>
            <a:headEnd/>
            <a:tailEnd/>
          </a:ln>
        </p:spPr>
        <p:txBody>
          <a:bodyPr wrap="none">
            <a:spAutoFit/>
          </a:bodyPr>
          <a:lstStyle/>
          <a:p>
            <a:pPr eaLnBrk="0" hangingPunct="0"/>
            <a:r>
              <a:rPr lang="en-US" sz="750" b="1" dirty="0">
                <a:solidFill>
                  <a:prstClr val="black"/>
                </a:solidFill>
                <a:latin typeface="Arial" charset="0"/>
              </a:rPr>
              <a:t>Warroad</a:t>
            </a:r>
          </a:p>
        </p:txBody>
      </p:sp>
      <p:sp>
        <p:nvSpPr>
          <p:cNvPr id="14345" name="Text Box 9"/>
          <p:cNvSpPr txBox="1">
            <a:spLocks noChangeArrowheads="1"/>
          </p:cNvSpPr>
          <p:nvPr/>
        </p:nvSpPr>
        <p:spPr bwMode="auto">
          <a:xfrm>
            <a:off x="4849806" y="2153193"/>
            <a:ext cx="633369" cy="323165"/>
          </a:xfrm>
          <a:prstGeom prst="rect">
            <a:avLst/>
          </a:prstGeom>
          <a:noFill/>
          <a:ln w="9525">
            <a:noFill/>
            <a:miter lim="800000"/>
            <a:headEnd/>
            <a:tailEnd/>
          </a:ln>
        </p:spPr>
        <p:txBody>
          <a:bodyPr wrap="square">
            <a:spAutoFit/>
          </a:bodyPr>
          <a:lstStyle/>
          <a:p>
            <a:pPr algn="ctr" eaLnBrk="0" hangingPunct="0">
              <a:tabLst>
                <a:tab pos="471488" algn="l"/>
              </a:tabLst>
            </a:pPr>
            <a:r>
              <a:rPr lang="en-US" sz="750" b="1" dirty="0">
                <a:solidFill>
                  <a:srgbClr val="4F81BD"/>
                </a:solidFill>
                <a:latin typeface="Arial" charset="0"/>
              </a:rPr>
              <a:t>    </a:t>
            </a:r>
            <a:r>
              <a:rPr lang="en-US" sz="750" b="1" dirty="0">
                <a:solidFill>
                  <a:prstClr val="black"/>
                </a:solidFill>
                <a:latin typeface="Arial" charset="0"/>
              </a:rPr>
              <a:t>Two</a:t>
            </a:r>
          </a:p>
          <a:p>
            <a:pPr algn="ctr" eaLnBrk="0" hangingPunct="0">
              <a:tabLst>
                <a:tab pos="471488" algn="l"/>
              </a:tabLst>
            </a:pPr>
            <a:r>
              <a:rPr lang="en-US" sz="750" b="1" dirty="0">
                <a:solidFill>
                  <a:prstClr val="black"/>
                </a:solidFill>
                <a:latin typeface="Arial" charset="0"/>
              </a:rPr>
              <a:t> Harbors              </a:t>
            </a:r>
          </a:p>
        </p:txBody>
      </p:sp>
      <p:sp>
        <p:nvSpPr>
          <p:cNvPr id="14346" name="Text Box 10"/>
          <p:cNvSpPr txBox="1">
            <a:spLocks noChangeArrowheads="1"/>
          </p:cNvSpPr>
          <p:nvPr/>
        </p:nvSpPr>
        <p:spPr bwMode="auto">
          <a:xfrm>
            <a:off x="4370115" y="1708621"/>
            <a:ext cx="468398" cy="207749"/>
          </a:xfrm>
          <a:prstGeom prst="rect">
            <a:avLst/>
          </a:prstGeom>
          <a:noFill/>
          <a:ln w="9525">
            <a:noFill/>
            <a:miter lim="800000"/>
            <a:headEnd/>
            <a:tailEnd/>
          </a:ln>
        </p:spPr>
        <p:txBody>
          <a:bodyPr wrap="none">
            <a:spAutoFit/>
          </a:bodyPr>
          <a:lstStyle/>
          <a:p>
            <a:pPr eaLnBrk="0" hangingPunct="0"/>
            <a:r>
              <a:rPr lang="en-US" sz="750" b="1" dirty="0">
                <a:solidFill>
                  <a:prstClr val="black"/>
                </a:solidFill>
                <a:latin typeface="Arial" charset="0"/>
              </a:rPr>
              <a:t>Tower</a:t>
            </a:r>
          </a:p>
        </p:txBody>
      </p:sp>
      <p:sp>
        <p:nvSpPr>
          <p:cNvPr id="14349" name="Text Box 13"/>
          <p:cNvSpPr txBox="1">
            <a:spLocks noChangeArrowheads="1"/>
          </p:cNvSpPr>
          <p:nvPr/>
        </p:nvSpPr>
        <p:spPr bwMode="auto">
          <a:xfrm>
            <a:off x="2646339" y="1076073"/>
            <a:ext cx="595035" cy="207749"/>
          </a:xfrm>
          <a:prstGeom prst="rect">
            <a:avLst/>
          </a:prstGeom>
          <a:noFill/>
          <a:ln w="9525">
            <a:noFill/>
            <a:miter lim="800000"/>
            <a:headEnd/>
            <a:tailEnd/>
          </a:ln>
        </p:spPr>
        <p:txBody>
          <a:bodyPr wrap="none">
            <a:spAutoFit/>
          </a:bodyPr>
          <a:lstStyle/>
          <a:p>
            <a:pPr eaLnBrk="0" hangingPunct="0"/>
            <a:r>
              <a:rPr lang="en-US" sz="750" b="1" dirty="0">
                <a:solidFill>
                  <a:prstClr val="black"/>
                </a:solidFill>
                <a:latin typeface="Arial" charset="0"/>
              </a:rPr>
              <a:t>Baudette</a:t>
            </a:r>
          </a:p>
        </p:txBody>
      </p:sp>
      <p:sp>
        <p:nvSpPr>
          <p:cNvPr id="14350" name="Text Box 14"/>
          <p:cNvSpPr txBox="1">
            <a:spLocks noChangeArrowheads="1"/>
          </p:cNvSpPr>
          <p:nvPr/>
        </p:nvSpPr>
        <p:spPr bwMode="auto">
          <a:xfrm>
            <a:off x="2276889" y="2210900"/>
            <a:ext cx="532518" cy="207749"/>
          </a:xfrm>
          <a:prstGeom prst="rect">
            <a:avLst/>
          </a:prstGeom>
          <a:noFill/>
          <a:ln w="9525">
            <a:noFill/>
            <a:miter lim="800000"/>
            <a:headEnd/>
            <a:tailEnd/>
          </a:ln>
        </p:spPr>
        <p:txBody>
          <a:bodyPr wrap="none">
            <a:spAutoFit/>
          </a:bodyPr>
          <a:lstStyle/>
          <a:p>
            <a:pPr eaLnBrk="0" hangingPunct="0"/>
            <a:r>
              <a:rPr lang="en-US" sz="750" b="1" dirty="0">
                <a:solidFill>
                  <a:prstClr val="black"/>
                </a:solidFill>
                <a:latin typeface="Arial" charset="0"/>
              </a:rPr>
              <a:t>Bemidji</a:t>
            </a:r>
          </a:p>
        </p:txBody>
      </p:sp>
      <p:sp>
        <p:nvSpPr>
          <p:cNvPr id="14351" name="Text Box 15"/>
          <p:cNvSpPr txBox="1">
            <a:spLocks noChangeArrowheads="1"/>
          </p:cNvSpPr>
          <p:nvPr/>
        </p:nvSpPr>
        <p:spPr bwMode="auto">
          <a:xfrm rot="17607368">
            <a:off x="3550301" y="4336017"/>
            <a:ext cx="755127" cy="207749"/>
          </a:xfrm>
          <a:prstGeom prst="rect">
            <a:avLst/>
          </a:prstGeom>
          <a:noFill/>
          <a:ln w="9525">
            <a:noFill/>
            <a:miter lim="800000"/>
            <a:headEnd/>
            <a:tailEnd/>
          </a:ln>
        </p:spPr>
        <p:txBody>
          <a:bodyPr wrap="square">
            <a:spAutoFit/>
          </a:bodyPr>
          <a:lstStyle/>
          <a:p>
            <a:pPr eaLnBrk="0" hangingPunct="0"/>
            <a:r>
              <a:rPr lang="en-US" sz="750" b="1" dirty="0">
                <a:solidFill>
                  <a:prstClr val="black"/>
                </a:solidFill>
                <a:latin typeface="Arial" charset="0"/>
              </a:rPr>
              <a:t>Sandstone</a:t>
            </a:r>
          </a:p>
        </p:txBody>
      </p:sp>
      <p:sp>
        <p:nvSpPr>
          <p:cNvPr id="14352" name="Text Box 16"/>
          <p:cNvSpPr txBox="1">
            <a:spLocks noChangeArrowheads="1"/>
          </p:cNvSpPr>
          <p:nvPr/>
        </p:nvSpPr>
        <p:spPr bwMode="auto">
          <a:xfrm>
            <a:off x="3594360" y="3263382"/>
            <a:ext cx="452368" cy="207749"/>
          </a:xfrm>
          <a:prstGeom prst="rect">
            <a:avLst/>
          </a:prstGeom>
          <a:noFill/>
          <a:ln w="9525">
            <a:noFill/>
            <a:miter lim="800000"/>
            <a:headEnd/>
            <a:tailEnd/>
          </a:ln>
        </p:spPr>
        <p:txBody>
          <a:bodyPr wrap="none">
            <a:spAutoFit/>
          </a:bodyPr>
          <a:lstStyle/>
          <a:p>
            <a:pPr eaLnBrk="0" hangingPunct="0"/>
            <a:r>
              <a:rPr lang="en-US" sz="750" b="1" dirty="0">
                <a:solidFill>
                  <a:prstClr val="black"/>
                </a:solidFill>
                <a:latin typeface="Arial" charset="0"/>
              </a:rPr>
              <a:t>Aitkin</a:t>
            </a:r>
          </a:p>
        </p:txBody>
      </p:sp>
      <p:sp>
        <p:nvSpPr>
          <p:cNvPr id="14353" name="Text Box 17"/>
          <p:cNvSpPr txBox="1">
            <a:spLocks noChangeArrowheads="1"/>
          </p:cNvSpPr>
          <p:nvPr/>
        </p:nvSpPr>
        <p:spPr bwMode="auto">
          <a:xfrm>
            <a:off x="3295037" y="1979736"/>
            <a:ext cx="423514" cy="323165"/>
          </a:xfrm>
          <a:prstGeom prst="rect">
            <a:avLst/>
          </a:prstGeom>
          <a:noFill/>
          <a:ln w="9525">
            <a:noFill/>
            <a:miter lim="800000"/>
            <a:headEnd/>
            <a:tailEnd/>
          </a:ln>
        </p:spPr>
        <p:txBody>
          <a:bodyPr wrap="none">
            <a:spAutoFit/>
          </a:bodyPr>
          <a:lstStyle/>
          <a:p>
            <a:pPr algn="ctr" eaLnBrk="0" hangingPunct="0"/>
            <a:r>
              <a:rPr lang="en-US" sz="750" b="1" dirty="0">
                <a:solidFill>
                  <a:prstClr val="black"/>
                </a:solidFill>
                <a:latin typeface="Arial" charset="0"/>
              </a:rPr>
              <a:t>Deer</a:t>
            </a:r>
          </a:p>
          <a:p>
            <a:pPr algn="ctr" eaLnBrk="0" hangingPunct="0"/>
            <a:r>
              <a:rPr lang="en-US" sz="750" b="1" dirty="0">
                <a:solidFill>
                  <a:prstClr val="black"/>
                </a:solidFill>
                <a:latin typeface="Arial" charset="0"/>
              </a:rPr>
              <a:t>River</a:t>
            </a:r>
          </a:p>
        </p:txBody>
      </p:sp>
      <p:sp>
        <p:nvSpPr>
          <p:cNvPr id="14356" name="Text Box 20"/>
          <p:cNvSpPr txBox="1">
            <a:spLocks noChangeArrowheads="1"/>
          </p:cNvSpPr>
          <p:nvPr/>
        </p:nvSpPr>
        <p:spPr bwMode="auto">
          <a:xfrm>
            <a:off x="2841288" y="3069456"/>
            <a:ext cx="524503" cy="207749"/>
          </a:xfrm>
          <a:prstGeom prst="rect">
            <a:avLst/>
          </a:prstGeom>
          <a:noFill/>
          <a:ln w="9525">
            <a:noFill/>
            <a:miter lim="800000"/>
            <a:headEnd/>
            <a:tailEnd/>
          </a:ln>
        </p:spPr>
        <p:txBody>
          <a:bodyPr wrap="none">
            <a:spAutoFit/>
          </a:bodyPr>
          <a:lstStyle/>
          <a:p>
            <a:pPr eaLnBrk="0" hangingPunct="0"/>
            <a:r>
              <a:rPr lang="en-US" sz="750" b="1" dirty="0">
                <a:solidFill>
                  <a:prstClr val="black"/>
                </a:solidFill>
                <a:latin typeface="Arial" charset="0"/>
              </a:rPr>
              <a:t>Backus</a:t>
            </a:r>
          </a:p>
        </p:txBody>
      </p:sp>
      <p:sp>
        <p:nvSpPr>
          <p:cNvPr id="14357" name="Text Box 21"/>
          <p:cNvSpPr txBox="1">
            <a:spLocks noChangeArrowheads="1"/>
          </p:cNvSpPr>
          <p:nvPr/>
        </p:nvSpPr>
        <p:spPr bwMode="auto">
          <a:xfrm>
            <a:off x="2728823" y="4022118"/>
            <a:ext cx="662361" cy="207749"/>
          </a:xfrm>
          <a:prstGeom prst="rect">
            <a:avLst/>
          </a:prstGeom>
          <a:noFill/>
          <a:ln w="9525">
            <a:noFill/>
            <a:miter lim="800000"/>
            <a:headEnd/>
            <a:tailEnd/>
          </a:ln>
        </p:spPr>
        <p:txBody>
          <a:bodyPr wrap="none">
            <a:spAutoFit/>
          </a:bodyPr>
          <a:lstStyle/>
          <a:p>
            <a:pPr eaLnBrk="0" hangingPunct="0"/>
            <a:r>
              <a:rPr lang="en-US" sz="750" b="1" dirty="0">
                <a:solidFill>
                  <a:prstClr val="black"/>
                </a:solidFill>
                <a:latin typeface="Arial" charset="0"/>
              </a:rPr>
              <a:t>Little Falls</a:t>
            </a:r>
          </a:p>
        </p:txBody>
      </p:sp>
      <p:sp>
        <p:nvSpPr>
          <p:cNvPr id="14360" name="Text Box 24"/>
          <p:cNvSpPr txBox="1">
            <a:spLocks noChangeArrowheads="1"/>
          </p:cNvSpPr>
          <p:nvPr/>
        </p:nvSpPr>
        <p:spPr bwMode="auto">
          <a:xfrm>
            <a:off x="4393967" y="5797889"/>
            <a:ext cx="603050" cy="207749"/>
          </a:xfrm>
          <a:prstGeom prst="rect">
            <a:avLst/>
          </a:prstGeom>
          <a:noFill/>
          <a:ln w="9525">
            <a:noFill/>
            <a:miter lim="800000"/>
            <a:headEnd/>
            <a:tailEnd/>
          </a:ln>
        </p:spPr>
        <p:txBody>
          <a:bodyPr wrap="none">
            <a:spAutoFit/>
          </a:bodyPr>
          <a:lstStyle/>
          <a:p>
            <a:pPr eaLnBrk="0" hangingPunct="0"/>
            <a:r>
              <a:rPr lang="en-US" sz="750" b="1" dirty="0">
                <a:solidFill>
                  <a:prstClr val="black"/>
                </a:solidFill>
                <a:latin typeface="Arial" charset="0"/>
              </a:rPr>
              <a:t>Lewiston</a:t>
            </a:r>
          </a:p>
        </p:txBody>
      </p:sp>
      <p:sp>
        <p:nvSpPr>
          <p:cNvPr id="14348" name="Text Box 12"/>
          <p:cNvSpPr txBox="1">
            <a:spLocks noChangeArrowheads="1"/>
          </p:cNvSpPr>
          <p:nvPr/>
        </p:nvSpPr>
        <p:spPr bwMode="auto">
          <a:xfrm>
            <a:off x="3103540" y="1305516"/>
            <a:ext cx="628698" cy="230832"/>
          </a:xfrm>
          <a:prstGeom prst="rect">
            <a:avLst/>
          </a:prstGeom>
          <a:noFill/>
          <a:ln w="9525">
            <a:noFill/>
            <a:miter lim="800000"/>
            <a:headEnd/>
            <a:tailEnd/>
          </a:ln>
        </p:spPr>
        <p:txBody>
          <a:bodyPr wrap="none">
            <a:spAutoFit/>
          </a:bodyPr>
          <a:lstStyle/>
          <a:p>
            <a:pPr eaLnBrk="0" hangingPunct="0"/>
            <a:r>
              <a:rPr lang="en-US" sz="900" b="1" dirty="0">
                <a:solidFill>
                  <a:srgbClr val="4F81BD"/>
                </a:solidFill>
                <a:latin typeface="Arial" charset="0"/>
              </a:rPr>
              <a:t> </a:t>
            </a:r>
            <a:r>
              <a:rPr lang="en-US" sz="750" b="1" dirty="0" err="1">
                <a:solidFill>
                  <a:prstClr val="black"/>
                </a:solidFill>
                <a:latin typeface="Arial" charset="0"/>
              </a:rPr>
              <a:t>Littlefork</a:t>
            </a:r>
            <a:endParaRPr lang="en-US" sz="750" b="1" dirty="0">
              <a:solidFill>
                <a:prstClr val="black"/>
              </a:solidFill>
              <a:latin typeface="Arial" charset="0"/>
            </a:endParaRPr>
          </a:p>
        </p:txBody>
      </p:sp>
      <p:sp>
        <p:nvSpPr>
          <p:cNvPr id="11267" name="Rectangle 3"/>
          <p:cNvSpPr>
            <a:spLocks noGrp="1" noChangeArrowheads="1"/>
          </p:cNvSpPr>
          <p:nvPr>
            <p:ph type="title"/>
          </p:nvPr>
        </p:nvSpPr>
        <p:spPr>
          <a:xfrm>
            <a:off x="6051339" y="2395282"/>
            <a:ext cx="2682147" cy="1943947"/>
          </a:xfrm>
        </p:spPr>
        <p:txBody>
          <a:bodyPr>
            <a:normAutofit fontScale="90000"/>
          </a:bodyPr>
          <a:lstStyle/>
          <a:p>
            <a:pPr eaLnBrk="1" hangingPunct="1">
              <a:defRPr/>
            </a:pPr>
            <a:r>
              <a:rPr lang="en-US" b="1" dirty="0" smtClean="0">
                <a:effectLst>
                  <a:outerShdw blurRad="38100" dist="38100" dir="2700000" algn="tl">
                    <a:srgbClr val="FFFFFF"/>
                  </a:outerShdw>
                </a:effectLst>
              </a:rPr>
              <a:t>MN DNR Forestry</a:t>
            </a:r>
            <a:br>
              <a:rPr lang="en-US" b="1" dirty="0" smtClean="0">
                <a:effectLst>
                  <a:outerShdw blurRad="38100" dist="38100" dir="2700000" algn="tl">
                    <a:srgbClr val="FFFFFF"/>
                  </a:outerShdw>
                </a:effectLst>
              </a:rPr>
            </a:br>
            <a:r>
              <a:rPr lang="en-US" b="1" dirty="0" smtClean="0">
                <a:effectLst>
                  <a:outerShdw blurRad="38100" dist="38100" dir="2700000" algn="tl">
                    <a:srgbClr val="FFFFFF"/>
                  </a:outerShdw>
                </a:effectLst>
              </a:rPr>
              <a:t>Areas</a:t>
            </a:r>
          </a:p>
        </p:txBody>
      </p:sp>
    </p:spTree>
    <p:extLst>
      <p:ext uri="{BB962C8B-B14F-4D97-AF65-F5344CB8AC3E}">
        <p14:creationId xmlns:p14="http://schemas.microsoft.com/office/powerpoint/2010/main" val="3411721971"/>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0" y="152400"/>
            <a:ext cx="9144000" cy="1066800"/>
          </a:xfrm>
        </p:spPr>
        <p:txBody>
          <a:bodyPr>
            <a:normAutofit/>
          </a:bodyPr>
          <a:lstStyle/>
          <a:p>
            <a:pPr eaLnBrk="1" hangingPunct="1">
              <a:defRPr/>
            </a:pPr>
            <a:r>
              <a:rPr lang="en-US" sz="3600" b="1" dirty="0" smtClean="0">
                <a:effectLst>
                  <a:outerShdw blurRad="38100" dist="38100" dir="2700000" algn="tl">
                    <a:srgbClr val="FFFFFF"/>
                  </a:outerShdw>
                </a:effectLst>
              </a:rPr>
              <a:t>Ramp Procedures</a:t>
            </a:r>
            <a:endParaRPr lang="en-US" sz="3600" b="1" i="1" dirty="0" smtClean="0">
              <a:effectLst>
                <a:outerShdw blurRad="38100" dist="38100" dir="2700000" algn="tl">
                  <a:srgbClr val="FFFFFF"/>
                </a:outerShdw>
              </a:effectLst>
            </a:endParaRPr>
          </a:p>
        </p:txBody>
      </p:sp>
      <p:sp>
        <p:nvSpPr>
          <p:cNvPr id="16" name="Text Box 5"/>
          <p:cNvSpPr txBox="1">
            <a:spLocks noChangeArrowheads="1"/>
          </p:cNvSpPr>
          <p:nvPr/>
        </p:nvSpPr>
        <p:spPr bwMode="auto">
          <a:xfrm>
            <a:off x="685800" y="1828800"/>
            <a:ext cx="3916362" cy="2246769"/>
          </a:xfrm>
          <a:prstGeom prst="rect">
            <a:avLst/>
          </a:prstGeom>
          <a:noFill/>
          <a:ln w="9525">
            <a:noFill/>
            <a:miter lim="800000"/>
            <a:headEnd/>
            <a:tailEnd/>
          </a:ln>
        </p:spPr>
        <p:txBody>
          <a:bodyPr>
            <a:spAutoFit/>
          </a:bodyPr>
          <a:lstStyle/>
          <a:p>
            <a:pPr>
              <a:defRPr/>
            </a:pPr>
            <a:r>
              <a:rPr lang="en-US" sz="2800" dirty="0" smtClean="0">
                <a:latin typeface="+mn-lt"/>
              </a:rPr>
              <a:t>All aircraft movement, operations, maintenance and parking on the ramp to be coordinated with the Ramp Manager.</a:t>
            </a:r>
            <a:endParaRPr lang="en-US" sz="2800" dirty="0">
              <a:latin typeface="+mn-lt"/>
            </a:endParaRPr>
          </a:p>
        </p:txBody>
      </p:sp>
      <p:sp>
        <p:nvSpPr>
          <p:cNvPr id="9" name="Text Box 5"/>
          <p:cNvSpPr txBox="1">
            <a:spLocks noChangeArrowheads="1"/>
          </p:cNvSpPr>
          <p:nvPr/>
        </p:nvSpPr>
        <p:spPr bwMode="auto">
          <a:xfrm>
            <a:off x="685800" y="4456331"/>
            <a:ext cx="8077200" cy="954107"/>
          </a:xfrm>
          <a:prstGeom prst="rect">
            <a:avLst/>
          </a:prstGeom>
          <a:noFill/>
          <a:ln w="9525">
            <a:noFill/>
            <a:miter lim="800000"/>
            <a:headEnd/>
            <a:tailEnd/>
          </a:ln>
        </p:spPr>
        <p:txBody>
          <a:bodyPr>
            <a:spAutoFit/>
          </a:bodyPr>
          <a:lstStyle/>
          <a:p>
            <a:pPr>
              <a:defRPr/>
            </a:pPr>
            <a:r>
              <a:rPr lang="en-US" sz="2800" dirty="0" smtClean="0">
                <a:latin typeface="+mn-lt"/>
              </a:rPr>
              <a:t>Vehicle  and foot traffic on the ramp to be approved and coordinated through the ramp or base manager. </a:t>
            </a:r>
            <a:endParaRPr lang="en-US" sz="2800" dirty="0">
              <a:latin typeface="+mn-lt"/>
            </a:endParaRPr>
          </a:p>
        </p:txBody>
      </p:sp>
      <p:sp>
        <p:nvSpPr>
          <p:cNvPr id="7" name="Text Box 5"/>
          <p:cNvSpPr txBox="1">
            <a:spLocks noChangeArrowheads="1"/>
          </p:cNvSpPr>
          <p:nvPr/>
        </p:nvSpPr>
        <p:spPr bwMode="auto">
          <a:xfrm>
            <a:off x="685800" y="5638800"/>
            <a:ext cx="5257800" cy="523220"/>
          </a:xfrm>
          <a:prstGeom prst="rect">
            <a:avLst/>
          </a:prstGeom>
          <a:noFill/>
          <a:ln w="9525">
            <a:noFill/>
            <a:miter lim="800000"/>
            <a:headEnd/>
            <a:tailEnd/>
          </a:ln>
        </p:spPr>
        <p:txBody>
          <a:bodyPr wrap="square">
            <a:spAutoFit/>
          </a:bodyPr>
          <a:lstStyle/>
          <a:p>
            <a:pPr>
              <a:defRPr/>
            </a:pPr>
            <a:r>
              <a:rPr lang="en-US" sz="2800" b="1" dirty="0" smtClean="0">
                <a:solidFill>
                  <a:srgbClr val="FF0000"/>
                </a:solidFill>
                <a:latin typeface="+mn-lt"/>
              </a:rPr>
              <a:t>Ramp frequency:  120.125</a:t>
            </a:r>
            <a:endParaRPr lang="en-US" sz="2800" b="1" dirty="0">
              <a:solidFill>
                <a:srgbClr val="FF0000"/>
              </a:solidFill>
              <a:latin typeface="+mn-lt"/>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00724" y="1600200"/>
            <a:ext cx="4389438" cy="2938384"/>
          </a:xfrm>
          <a:prstGeom prst="rect">
            <a:avLst/>
          </a:prstGeom>
        </p:spPr>
      </p:pic>
    </p:spTree>
    <p:extLst>
      <p:ext uri="{BB962C8B-B14F-4D97-AF65-F5344CB8AC3E}">
        <p14:creationId xmlns:p14="http://schemas.microsoft.com/office/powerpoint/2010/main" val="2737476972"/>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600" dirty="0" smtClean="0"/>
              <a:t>Of Interest</a:t>
            </a:r>
            <a:endParaRPr lang="en-US" sz="3600" dirty="0"/>
          </a:p>
        </p:txBody>
      </p:sp>
      <p:sp>
        <p:nvSpPr>
          <p:cNvPr id="3" name="Content Placeholder 2"/>
          <p:cNvSpPr>
            <a:spLocks noGrp="1"/>
          </p:cNvSpPr>
          <p:nvPr>
            <p:ph idx="1"/>
          </p:nvPr>
        </p:nvSpPr>
        <p:spPr>
          <a:xfrm>
            <a:off x="304800" y="990600"/>
            <a:ext cx="8610600" cy="5791200"/>
          </a:xfrm>
        </p:spPr>
        <p:txBody>
          <a:bodyPr>
            <a:normAutofit/>
          </a:bodyPr>
          <a:lstStyle/>
          <a:p>
            <a:r>
              <a:rPr lang="en-US" sz="2800" dirty="0" smtClean="0"/>
              <a:t>New DNR Pilot – Steve Day</a:t>
            </a:r>
          </a:p>
          <a:p>
            <a:r>
              <a:rPr lang="en-US" sz="2800" dirty="0" smtClean="0"/>
              <a:t>New Fixed Wing – Dan Olds</a:t>
            </a:r>
          </a:p>
          <a:p>
            <a:r>
              <a:rPr lang="en-US" sz="2800" dirty="0" smtClean="0"/>
              <a:t>New </a:t>
            </a:r>
            <a:r>
              <a:rPr lang="en-US" sz="2800" dirty="0" err="1" smtClean="0"/>
              <a:t>FireCenter</a:t>
            </a:r>
            <a:r>
              <a:rPr lang="en-US" sz="2800" dirty="0" smtClean="0"/>
              <a:t> Aviation Dispatcher – Anna Hines</a:t>
            </a:r>
          </a:p>
          <a:p>
            <a:r>
              <a:rPr lang="en-US" sz="2800" dirty="0" smtClean="0"/>
              <a:t>Two ATGS (t)</a:t>
            </a:r>
          </a:p>
          <a:p>
            <a:r>
              <a:rPr lang="en-US" sz="2800" dirty="0" smtClean="0"/>
              <a:t>Lee </a:t>
            </a:r>
            <a:r>
              <a:rPr lang="en-US" sz="2800" dirty="0" err="1" smtClean="0"/>
              <a:t>Schaar</a:t>
            </a:r>
            <a:r>
              <a:rPr lang="en-US" sz="2800" dirty="0"/>
              <a:t> </a:t>
            </a:r>
            <a:r>
              <a:rPr lang="en-US" sz="2800" dirty="0" smtClean="0"/>
              <a:t>is back</a:t>
            </a:r>
          </a:p>
          <a:p>
            <a:r>
              <a:rPr lang="en-US" sz="2800" dirty="0" smtClean="0"/>
              <a:t>Hibbing Ramp still bad</a:t>
            </a:r>
          </a:p>
          <a:p>
            <a:r>
              <a:rPr lang="en-US" sz="2800" dirty="0" smtClean="0"/>
              <a:t>Frequency card changes</a:t>
            </a:r>
          </a:p>
          <a:p>
            <a:r>
              <a:rPr lang="en-US" sz="2800" dirty="0" smtClean="0"/>
              <a:t>Area direct helicopter dispatch option</a:t>
            </a:r>
          </a:p>
          <a:p>
            <a:r>
              <a:rPr lang="en-US" sz="2800" dirty="0" smtClean="0"/>
              <a:t>Arctic oscillation is in a positive trend</a:t>
            </a:r>
          </a:p>
          <a:p>
            <a:r>
              <a:rPr lang="en-US" sz="2800" dirty="0" smtClean="0"/>
              <a:t>Its not 2019 anymore</a:t>
            </a:r>
          </a:p>
          <a:p>
            <a:endParaRPr lang="en-US" sz="3000" dirty="0"/>
          </a:p>
        </p:txBody>
      </p:sp>
    </p:spTree>
    <p:extLst>
      <p:ext uri="{BB962C8B-B14F-4D97-AF65-F5344CB8AC3E}">
        <p14:creationId xmlns:p14="http://schemas.microsoft.com/office/powerpoint/2010/main" val="5717019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0" y="96982"/>
            <a:ext cx="9144000" cy="1066800"/>
          </a:xfrm>
        </p:spPr>
        <p:txBody>
          <a:bodyPr>
            <a:normAutofit/>
          </a:bodyPr>
          <a:lstStyle/>
          <a:p>
            <a:pPr eaLnBrk="1" hangingPunct="1">
              <a:defRPr/>
            </a:pPr>
            <a:r>
              <a:rPr lang="en-US" sz="3600" b="1" dirty="0" smtClean="0">
                <a:effectLst>
                  <a:outerShdw blurRad="38100" dist="38100" dir="2700000" algn="tl">
                    <a:srgbClr val="FFFFFF"/>
                  </a:outerShdw>
                </a:effectLst>
              </a:rPr>
              <a:t>Fuel / Fueling</a:t>
            </a:r>
            <a:endParaRPr lang="en-US" sz="3200" b="1" i="1" dirty="0" smtClean="0">
              <a:effectLst>
                <a:outerShdw blurRad="38100" dist="38100" dir="2700000" algn="tl">
                  <a:srgbClr val="FFFFFF"/>
                </a:outerShdw>
              </a:effectLst>
            </a:endParaRPr>
          </a:p>
        </p:txBody>
      </p:sp>
      <p:sp>
        <p:nvSpPr>
          <p:cNvPr id="9" name="Text Box 5"/>
          <p:cNvSpPr txBox="1">
            <a:spLocks noChangeArrowheads="1"/>
          </p:cNvSpPr>
          <p:nvPr/>
        </p:nvSpPr>
        <p:spPr bwMode="auto">
          <a:xfrm>
            <a:off x="762000" y="1752600"/>
            <a:ext cx="7315200" cy="954107"/>
          </a:xfrm>
          <a:prstGeom prst="rect">
            <a:avLst/>
          </a:prstGeom>
          <a:noFill/>
          <a:ln w="9525">
            <a:noFill/>
            <a:miter lim="800000"/>
            <a:headEnd/>
            <a:tailEnd/>
          </a:ln>
        </p:spPr>
        <p:txBody>
          <a:bodyPr wrap="square">
            <a:spAutoFit/>
          </a:bodyPr>
          <a:lstStyle/>
          <a:p>
            <a:pPr>
              <a:defRPr/>
            </a:pPr>
            <a:r>
              <a:rPr lang="en-US" sz="2800" dirty="0" smtClean="0"/>
              <a:t>Contact the Tanker Base (BJI, BRD, HIB, ELO) to request fuel delivery if not self sufficient.</a:t>
            </a:r>
            <a:endParaRPr lang="en-US" sz="2800" dirty="0">
              <a:latin typeface="+mn-lt"/>
            </a:endParaRPr>
          </a:p>
        </p:txBody>
      </p:sp>
      <p:sp>
        <p:nvSpPr>
          <p:cNvPr id="8" name="Text Box 5"/>
          <p:cNvSpPr txBox="1">
            <a:spLocks noChangeArrowheads="1"/>
          </p:cNvSpPr>
          <p:nvPr/>
        </p:nvSpPr>
        <p:spPr bwMode="auto">
          <a:xfrm>
            <a:off x="762000" y="2984956"/>
            <a:ext cx="3962400" cy="1815882"/>
          </a:xfrm>
          <a:prstGeom prst="rect">
            <a:avLst/>
          </a:prstGeom>
          <a:noFill/>
          <a:ln w="9525">
            <a:noFill/>
            <a:miter lim="800000"/>
            <a:headEnd/>
            <a:tailEnd/>
          </a:ln>
        </p:spPr>
        <p:txBody>
          <a:bodyPr wrap="square">
            <a:spAutoFit/>
          </a:bodyPr>
          <a:lstStyle/>
          <a:p>
            <a:pPr>
              <a:defRPr/>
            </a:pPr>
            <a:r>
              <a:rPr lang="en-US" sz="2800" dirty="0" smtClean="0">
                <a:solidFill>
                  <a:srgbClr val="0070C0"/>
                </a:solidFill>
                <a:latin typeface="+mn-lt"/>
              </a:rPr>
              <a:t>PNM</a:t>
            </a:r>
            <a:r>
              <a:rPr lang="en-US" sz="2800" dirty="0" smtClean="0">
                <a:latin typeface="+mn-lt"/>
              </a:rPr>
              <a:t>-100LL self service only</a:t>
            </a:r>
          </a:p>
          <a:p>
            <a:pPr>
              <a:defRPr/>
            </a:pPr>
            <a:r>
              <a:rPr lang="en-US" sz="2800" dirty="0" smtClean="0">
                <a:solidFill>
                  <a:srgbClr val="0070C0"/>
                </a:solidFill>
              </a:rPr>
              <a:t>RRT</a:t>
            </a:r>
            <a:r>
              <a:rPr lang="en-US" sz="2800" dirty="0" smtClean="0"/>
              <a:t>-self serve 100LL and </a:t>
            </a:r>
            <a:r>
              <a:rPr lang="en-US" sz="2800" dirty="0" err="1" smtClean="0"/>
              <a:t>JetA</a:t>
            </a:r>
            <a:endParaRPr lang="en-US" sz="2800" dirty="0">
              <a:latin typeface="+mn-l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1999" y="2983706"/>
            <a:ext cx="4572001" cy="3049489"/>
          </a:xfrm>
          <a:prstGeom prst="rect">
            <a:avLst/>
          </a:prstGeom>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0" y="152400"/>
            <a:ext cx="9144000" cy="1066800"/>
          </a:xfrm>
        </p:spPr>
        <p:txBody>
          <a:bodyPr>
            <a:normAutofit/>
          </a:bodyPr>
          <a:lstStyle/>
          <a:p>
            <a:pPr eaLnBrk="1" hangingPunct="1">
              <a:defRPr/>
            </a:pPr>
            <a:r>
              <a:rPr lang="en-US" sz="4000" b="1" dirty="0" smtClean="0">
                <a:effectLst>
                  <a:outerShdw blurRad="38100" dist="38100" dir="2700000" algn="tl">
                    <a:srgbClr val="FFFFFF"/>
                  </a:outerShdw>
                </a:effectLst>
              </a:rPr>
              <a:t>Retardant</a:t>
            </a:r>
            <a:endParaRPr lang="en-US" sz="3600" b="1" i="1" dirty="0" smtClean="0">
              <a:effectLst>
                <a:outerShdw blurRad="38100" dist="38100" dir="2700000" algn="tl">
                  <a:srgbClr val="FFFFFF"/>
                </a:outerShdw>
              </a:effectLst>
            </a:endParaRPr>
          </a:p>
        </p:txBody>
      </p:sp>
      <p:sp>
        <p:nvSpPr>
          <p:cNvPr id="16" name="Text Box 5"/>
          <p:cNvSpPr txBox="1">
            <a:spLocks noChangeArrowheads="1"/>
          </p:cNvSpPr>
          <p:nvPr/>
        </p:nvSpPr>
        <p:spPr bwMode="auto">
          <a:xfrm>
            <a:off x="152400" y="2971800"/>
            <a:ext cx="3810000" cy="2308324"/>
          </a:xfrm>
          <a:prstGeom prst="rect">
            <a:avLst/>
          </a:prstGeom>
          <a:noFill/>
          <a:ln w="9525">
            <a:noFill/>
            <a:miter lim="800000"/>
            <a:headEnd/>
            <a:tailEnd/>
          </a:ln>
        </p:spPr>
        <p:txBody>
          <a:bodyPr wrap="square">
            <a:spAutoFit/>
          </a:bodyPr>
          <a:lstStyle/>
          <a:p>
            <a:pPr>
              <a:defRPr/>
            </a:pPr>
            <a:r>
              <a:rPr lang="en-US" sz="2400" dirty="0" smtClean="0"/>
              <a:t>A</a:t>
            </a:r>
            <a:r>
              <a:rPr lang="en-US" sz="2400" dirty="0" smtClean="0">
                <a:latin typeface="+mn-lt"/>
              </a:rPr>
              <a:t>s per standard SEAT ops . Hot loading permitted. Hot fueling permitted if properly equipped.</a:t>
            </a:r>
          </a:p>
          <a:p>
            <a:pPr>
              <a:defRPr/>
            </a:pPr>
            <a:r>
              <a:rPr lang="en-US" sz="2400" dirty="0"/>
              <a:t>Simultaneous  loading and fueling </a:t>
            </a:r>
            <a:r>
              <a:rPr lang="en-US" sz="2400" b="1" dirty="0">
                <a:solidFill>
                  <a:srgbClr val="FF0000"/>
                </a:solidFill>
              </a:rPr>
              <a:t>NOT </a:t>
            </a:r>
            <a:r>
              <a:rPr lang="en-US" sz="2400" b="1" dirty="0" smtClean="0">
                <a:solidFill>
                  <a:srgbClr val="FF0000"/>
                </a:solidFill>
              </a:rPr>
              <a:t>permitted.</a:t>
            </a:r>
            <a:endParaRPr lang="en-US" sz="2400" dirty="0"/>
          </a:p>
        </p:txBody>
      </p:sp>
      <p:sp>
        <p:nvSpPr>
          <p:cNvPr id="9" name="Text Box 5"/>
          <p:cNvSpPr txBox="1">
            <a:spLocks noChangeArrowheads="1"/>
          </p:cNvSpPr>
          <p:nvPr/>
        </p:nvSpPr>
        <p:spPr bwMode="auto">
          <a:xfrm>
            <a:off x="609600" y="1295400"/>
            <a:ext cx="1905000" cy="707886"/>
          </a:xfrm>
          <a:prstGeom prst="rect">
            <a:avLst/>
          </a:prstGeom>
          <a:noFill/>
          <a:ln w="9525">
            <a:noFill/>
            <a:miter lim="800000"/>
            <a:headEnd/>
            <a:tailEnd/>
          </a:ln>
        </p:spPr>
        <p:txBody>
          <a:bodyPr wrap="square">
            <a:spAutoFit/>
          </a:bodyPr>
          <a:lstStyle/>
          <a:p>
            <a:pPr>
              <a:defRPr/>
            </a:pPr>
            <a:r>
              <a:rPr lang="en-US" sz="4000" b="1" dirty="0" smtClean="0">
                <a:latin typeface="+mn-lt"/>
              </a:rPr>
              <a:t>Loading</a:t>
            </a:r>
            <a:endParaRPr lang="en-US" sz="4000" b="1" dirty="0">
              <a:latin typeface="+mn-lt"/>
            </a:endParaRPr>
          </a:p>
        </p:txBody>
      </p:sp>
      <p:pic>
        <p:nvPicPr>
          <p:cNvPr id="7" name="Picture 6" descr="seat.jpg"/>
          <p:cNvPicPr>
            <a:picLocks noChangeAspect="1"/>
          </p:cNvPicPr>
          <p:nvPr/>
        </p:nvPicPr>
        <p:blipFill>
          <a:blip r:embed="rId3" cstate="print"/>
          <a:stretch>
            <a:fillRect/>
          </a:stretch>
        </p:blipFill>
        <p:spPr>
          <a:xfrm>
            <a:off x="3962400" y="2057400"/>
            <a:ext cx="4855851" cy="3248025"/>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152400" y="2362200"/>
            <a:ext cx="3962400" cy="523220"/>
          </a:xfrm>
          <a:prstGeom prst="rect">
            <a:avLst/>
          </a:prstGeom>
          <a:noFill/>
        </p:spPr>
        <p:txBody>
          <a:bodyPr wrap="square" rtlCol="0">
            <a:spAutoFit/>
          </a:bodyPr>
          <a:lstStyle/>
          <a:p>
            <a:r>
              <a:rPr lang="en-US" sz="2800" b="1" dirty="0" smtClean="0"/>
              <a:t>SEATS/FIREBOSS</a:t>
            </a:r>
            <a:endParaRPr lang="en-US" sz="2800" b="1" dirty="0"/>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l"/>
            <a:r>
              <a:rPr lang="en-US" sz="3600" b="1" dirty="0" smtClean="0"/>
              <a:t>JETTISON AREAS</a:t>
            </a:r>
            <a:endParaRPr lang="en-US" sz="3600" b="1" dirty="0"/>
          </a:p>
        </p:txBody>
      </p:sp>
      <p:sp>
        <p:nvSpPr>
          <p:cNvPr id="4" name="Content Placeholder 3"/>
          <p:cNvSpPr>
            <a:spLocks noGrp="1"/>
          </p:cNvSpPr>
          <p:nvPr>
            <p:ph sz="half" idx="1"/>
          </p:nvPr>
        </p:nvSpPr>
        <p:spPr/>
        <p:txBody>
          <a:bodyPr>
            <a:normAutofit lnSpcReduction="10000"/>
          </a:bodyPr>
          <a:lstStyle/>
          <a:p>
            <a:r>
              <a:rPr lang="en-US" dirty="0" smtClean="0"/>
              <a:t>List of 10 approved jettison areas included in pilot briefing pkt.</a:t>
            </a:r>
          </a:p>
          <a:p>
            <a:r>
              <a:rPr lang="en-US" dirty="0" smtClean="0"/>
              <a:t>Each has a </a:t>
            </a:r>
            <a:r>
              <a:rPr lang="en-US" dirty="0" err="1" smtClean="0"/>
              <a:t>Lat</a:t>
            </a:r>
            <a:r>
              <a:rPr lang="en-US" dirty="0" smtClean="0"/>
              <a:t>/Long.</a:t>
            </a:r>
          </a:p>
          <a:p>
            <a:r>
              <a:rPr lang="en-US" dirty="0" smtClean="0"/>
              <a:t>Some have a descriptive advisory.</a:t>
            </a:r>
          </a:p>
          <a:p>
            <a:r>
              <a:rPr lang="en-US" dirty="0" smtClean="0"/>
              <a:t>Some have aerial photos</a:t>
            </a:r>
          </a:p>
          <a:p>
            <a:r>
              <a:rPr lang="en-US" dirty="0" smtClean="0"/>
              <a:t>Recommend entering as waypoints-GPS or iPad</a:t>
            </a:r>
          </a:p>
          <a:p>
            <a:endParaRPr lang="en-US" dirty="0"/>
          </a:p>
        </p:txBody>
      </p:sp>
      <p:graphicFrame>
        <p:nvGraphicFramePr>
          <p:cNvPr id="10" name="Content Placeholder 9"/>
          <p:cNvGraphicFramePr>
            <a:graphicFrameLocks noGrp="1"/>
          </p:cNvGraphicFramePr>
          <p:nvPr>
            <p:ph sz="half" idx="2"/>
            <p:extLst>
              <p:ext uri="{D42A27DB-BD31-4B8C-83A1-F6EECF244321}">
                <p14:modId xmlns:p14="http://schemas.microsoft.com/office/powerpoint/2010/main" val="666263302"/>
              </p:ext>
            </p:extLst>
          </p:nvPr>
        </p:nvGraphicFramePr>
        <p:xfrm>
          <a:off x="4876800" y="0"/>
          <a:ext cx="4267200" cy="6858012"/>
        </p:xfrm>
        <a:graphic>
          <a:graphicData uri="http://schemas.openxmlformats.org/drawingml/2006/table">
            <a:tbl>
              <a:tblPr firstRow="1" firstCol="1" lastRow="1" lastCol="1" bandRow="1" bandCol="1"/>
              <a:tblGrid>
                <a:gridCol w="4267200"/>
              </a:tblGrid>
              <a:tr h="153400">
                <a:tc>
                  <a:txBody>
                    <a:bodyPr/>
                    <a:lstStyle/>
                    <a:p>
                      <a:pPr marL="0" marR="0" algn="ctr">
                        <a:lnSpc>
                          <a:spcPct val="115000"/>
                        </a:lnSpc>
                        <a:spcBef>
                          <a:spcPts val="0"/>
                        </a:spcBef>
                        <a:spcAft>
                          <a:spcPts val="0"/>
                        </a:spcAft>
                      </a:pPr>
                      <a:r>
                        <a:rPr lang="en-US" sz="600" b="1" dirty="0">
                          <a:effectLst/>
                          <a:latin typeface="Times New Roman"/>
                          <a:ea typeface="Times New Roman"/>
                          <a:cs typeface="Times New Roman"/>
                        </a:rPr>
                        <a:t>WARROAD JETTISON AREA</a:t>
                      </a:r>
                      <a:endParaRPr lang="en-US" sz="500" dirty="0">
                        <a:effectLst/>
                        <a:latin typeface="Calibri"/>
                        <a:ea typeface="Calibri"/>
                        <a:cs typeface="Times New Roman"/>
                      </a:endParaRPr>
                    </a:p>
                  </a:txBody>
                  <a:tcPr marL="32760" marR="3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r>
              <a:tr h="255670">
                <a:tc>
                  <a:txBody>
                    <a:bodyPr/>
                    <a:lstStyle/>
                    <a:p>
                      <a:pPr marL="0" marR="0">
                        <a:lnSpc>
                          <a:spcPct val="115000"/>
                        </a:lnSpc>
                        <a:spcBef>
                          <a:spcPts val="0"/>
                        </a:spcBef>
                        <a:spcAft>
                          <a:spcPts val="0"/>
                        </a:spcAft>
                      </a:pPr>
                      <a:r>
                        <a:rPr lang="en-US" sz="500" b="1">
                          <a:effectLst/>
                          <a:latin typeface="Times New Roman"/>
                          <a:ea typeface="Times New Roman"/>
                          <a:cs typeface="Times New Roman"/>
                        </a:rPr>
                        <a:t>Describe the jettison area establish for the base:</a:t>
                      </a:r>
                      <a:endParaRPr lang="en-US" sz="500">
                        <a:effectLst/>
                        <a:latin typeface="Calibri"/>
                        <a:ea typeface="Calibri"/>
                        <a:cs typeface="Times New Roman"/>
                      </a:endParaRPr>
                    </a:p>
                    <a:p>
                      <a:pPr marL="0" marR="0">
                        <a:lnSpc>
                          <a:spcPct val="115000"/>
                        </a:lnSpc>
                        <a:spcBef>
                          <a:spcPts val="0"/>
                        </a:spcBef>
                        <a:spcAft>
                          <a:spcPts val="0"/>
                        </a:spcAft>
                      </a:pPr>
                      <a:r>
                        <a:rPr lang="en-US" sz="500" b="1">
                          <a:effectLst/>
                          <a:latin typeface="Times New Roman"/>
                          <a:ea typeface="Times New Roman"/>
                          <a:cs typeface="Times New Roman"/>
                        </a:rPr>
                        <a:t>Lat:   48:56.140                                    Long: 95: 20.716</a:t>
                      </a:r>
                      <a:endParaRPr lang="en-US" sz="500">
                        <a:effectLst/>
                        <a:latin typeface="Calibri"/>
                        <a:ea typeface="Calibri"/>
                        <a:cs typeface="Times New Roman"/>
                      </a:endParaRPr>
                    </a:p>
                  </a:txBody>
                  <a:tcPr marL="32760" marR="3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5670">
                <a:tc>
                  <a:txBody>
                    <a:bodyPr/>
                    <a:lstStyle/>
                    <a:p>
                      <a:pPr marL="0" marR="0">
                        <a:lnSpc>
                          <a:spcPct val="115000"/>
                        </a:lnSpc>
                        <a:spcBef>
                          <a:spcPts val="0"/>
                        </a:spcBef>
                        <a:spcAft>
                          <a:spcPts val="0"/>
                        </a:spcAft>
                      </a:pPr>
                      <a:r>
                        <a:rPr lang="en-US" sz="500" dirty="0">
                          <a:effectLst/>
                          <a:latin typeface="Times New Roman"/>
                          <a:ea typeface="Times New Roman"/>
                          <a:cs typeface="Times New Roman"/>
                        </a:rPr>
                        <a:t>Descriptive area:  </a:t>
                      </a:r>
                      <a:endParaRPr lang="en-US" sz="500" dirty="0">
                        <a:effectLst/>
                        <a:latin typeface="Calibri"/>
                        <a:ea typeface="Calibri"/>
                        <a:cs typeface="Times New Roman"/>
                      </a:endParaRPr>
                    </a:p>
                    <a:p>
                      <a:pPr marL="0" marR="0">
                        <a:lnSpc>
                          <a:spcPct val="115000"/>
                        </a:lnSpc>
                        <a:spcBef>
                          <a:spcPts val="0"/>
                        </a:spcBef>
                        <a:spcAft>
                          <a:spcPts val="0"/>
                        </a:spcAft>
                      </a:pPr>
                      <a:r>
                        <a:rPr lang="en-US" sz="500" b="1" dirty="0">
                          <a:effectLst/>
                          <a:latin typeface="Times New Roman"/>
                          <a:ea typeface="Times New Roman"/>
                          <a:cs typeface="Times New Roman"/>
                        </a:rPr>
                        <a:t>NE of Hangar’s along the tree line in the grass.</a:t>
                      </a:r>
                      <a:endParaRPr lang="en-US" sz="500" dirty="0">
                        <a:effectLst/>
                        <a:latin typeface="Calibri"/>
                        <a:ea typeface="Calibri"/>
                        <a:cs typeface="Times New Roman"/>
                      </a:endParaRPr>
                    </a:p>
                  </a:txBody>
                  <a:tcPr marL="32760" marR="3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3400">
                <a:tc>
                  <a:txBody>
                    <a:bodyPr/>
                    <a:lstStyle/>
                    <a:p>
                      <a:pPr marL="0" marR="0" algn="ctr">
                        <a:lnSpc>
                          <a:spcPct val="115000"/>
                        </a:lnSpc>
                        <a:spcBef>
                          <a:spcPts val="0"/>
                        </a:spcBef>
                        <a:spcAft>
                          <a:spcPts val="0"/>
                        </a:spcAft>
                      </a:pPr>
                      <a:r>
                        <a:rPr lang="en-US" sz="600" b="1" dirty="0">
                          <a:effectLst/>
                          <a:latin typeface="Times New Roman"/>
                          <a:ea typeface="Times New Roman"/>
                          <a:cs typeface="Times New Roman"/>
                        </a:rPr>
                        <a:t>THEIF RIVER FALLS JETTISON AREA</a:t>
                      </a:r>
                      <a:endParaRPr lang="en-US" sz="500" dirty="0">
                        <a:effectLst/>
                        <a:latin typeface="Calibri"/>
                        <a:ea typeface="Calibri"/>
                        <a:cs typeface="Times New Roman"/>
                      </a:endParaRPr>
                    </a:p>
                  </a:txBody>
                  <a:tcPr marL="32760" marR="3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r>
              <a:tr h="255670">
                <a:tc>
                  <a:txBody>
                    <a:bodyPr/>
                    <a:lstStyle/>
                    <a:p>
                      <a:pPr marL="0" marR="0">
                        <a:lnSpc>
                          <a:spcPct val="115000"/>
                        </a:lnSpc>
                        <a:spcBef>
                          <a:spcPts val="0"/>
                        </a:spcBef>
                        <a:spcAft>
                          <a:spcPts val="0"/>
                        </a:spcAft>
                      </a:pPr>
                      <a:r>
                        <a:rPr lang="en-US" sz="500" b="1">
                          <a:effectLst/>
                          <a:latin typeface="Times New Roman"/>
                          <a:ea typeface="Times New Roman"/>
                          <a:cs typeface="Times New Roman"/>
                        </a:rPr>
                        <a:t>Describe the jettison area establish for the base:</a:t>
                      </a:r>
                      <a:endParaRPr lang="en-US" sz="500">
                        <a:effectLst/>
                        <a:latin typeface="Calibri"/>
                        <a:ea typeface="Calibri"/>
                        <a:cs typeface="Times New Roman"/>
                      </a:endParaRPr>
                    </a:p>
                    <a:p>
                      <a:pPr marL="0" marR="0">
                        <a:lnSpc>
                          <a:spcPct val="115000"/>
                        </a:lnSpc>
                        <a:spcBef>
                          <a:spcPts val="0"/>
                        </a:spcBef>
                        <a:spcAft>
                          <a:spcPts val="0"/>
                        </a:spcAft>
                      </a:pPr>
                      <a:r>
                        <a:rPr lang="en-US" sz="500" b="1">
                          <a:effectLst/>
                          <a:latin typeface="Times New Roman"/>
                          <a:ea typeface="Times New Roman"/>
                          <a:cs typeface="Times New Roman"/>
                        </a:rPr>
                        <a:t>Lat: 48: 03.9’                                       Long: 96: 11.1</a:t>
                      </a:r>
                      <a:endParaRPr lang="en-US" sz="500">
                        <a:effectLst/>
                        <a:latin typeface="Calibri"/>
                        <a:ea typeface="Calibri"/>
                        <a:cs typeface="Times New Roman"/>
                      </a:endParaRPr>
                    </a:p>
                  </a:txBody>
                  <a:tcPr marL="32760" marR="3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3501">
                <a:tc>
                  <a:txBody>
                    <a:bodyPr/>
                    <a:lstStyle/>
                    <a:p>
                      <a:pPr marL="0" marR="0">
                        <a:lnSpc>
                          <a:spcPct val="115000"/>
                        </a:lnSpc>
                        <a:spcBef>
                          <a:spcPts val="0"/>
                        </a:spcBef>
                        <a:spcAft>
                          <a:spcPts val="0"/>
                        </a:spcAft>
                      </a:pPr>
                      <a:r>
                        <a:rPr lang="en-US" sz="500">
                          <a:effectLst/>
                          <a:latin typeface="Times New Roman"/>
                          <a:ea typeface="Times New Roman"/>
                          <a:cs typeface="Times New Roman"/>
                        </a:rPr>
                        <a:t>Descriptive area:  Jettison area is located west of the runways inside the perimeter of the fence.</a:t>
                      </a:r>
                      <a:endParaRPr lang="en-US" sz="500">
                        <a:effectLst/>
                        <a:latin typeface="Calibri"/>
                        <a:ea typeface="Calibri"/>
                        <a:cs typeface="Times New Roman"/>
                      </a:endParaRPr>
                    </a:p>
                    <a:p>
                      <a:pPr marL="0" marR="0">
                        <a:lnSpc>
                          <a:spcPct val="115000"/>
                        </a:lnSpc>
                        <a:spcBef>
                          <a:spcPts val="0"/>
                        </a:spcBef>
                        <a:spcAft>
                          <a:spcPts val="0"/>
                        </a:spcAft>
                      </a:pPr>
                      <a:r>
                        <a:rPr lang="en-US" sz="500" b="1">
                          <a:effectLst/>
                          <a:latin typeface="Times New Roman"/>
                          <a:ea typeface="Times New Roman"/>
                          <a:cs typeface="Times New Roman"/>
                        </a:rPr>
                        <a:t> </a:t>
                      </a:r>
                      <a:endParaRPr lang="en-US" sz="500">
                        <a:effectLst/>
                        <a:latin typeface="Calibri"/>
                        <a:ea typeface="Calibri"/>
                        <a:cs typeface="Times New Roman"/>
                      </a:endParaRPr>
                    </a:p>
                  </a:txBody>
                  <a:tcPr marL="32760" marR="3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3400">
                <a:tc>
                  <a:txBody>
                    <a:bodyPr/>
                    <a:lstStyle/>
                    <a:p>
                      <a:pPr marL="0" marR="0" algn="ctr">
                        <a:lnSpc>
                          <a:spcPct val="115000"/>
                        </a:lnSpc>
                        <a:spcBef>
                          <a:spcPts val="0"/>
                        </a:spcBef>
                        <a:spcAft>
                          <a:spcPts val="0"/>
                        </a:spcAft>
                      </a:pPr>
                      <a:r>
                        <a:rPr lang="en-US" sz="600" b="1" dirty="0">
                          <a:effectLst/>
                          <a:latin typeface="Times New Roman"/>
                          <a:ea typeface="Times New Roman"/>
                          <a:cs typeface="Times New Roman"/>
                        </a:rPr>
                        <a:t>PRINCETON JETTISON AREA</a:t>
                      </a:r>
                      <a:endParaRPr lang="en-US" sz="500" dirty="0">
                        <a:effectLst/>
                        <a:latin typeface="Calibri"/>
                        <a:ea typeface="Calibri"/>
                        <a:cs typeface="Times New Roman"/>
                      </a:endParaRPr>
                    </a:p>
                  </a:txBody>
                  <a:tcPr marL="32760" marR="3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r>
              <a:tr h="255670">
                <a:tc>
                  <a:txBody>
                    <a:bodyPr/>
                    <a:lstStyle/>
                    <a:p>
                      <a:pPr marL="0" marR="0">
                        <a:lnSpc>
                          <a:spcPct val="115000"/>
                        </a:lnSpc>
                        <a:spcBef>
                          <a:spcPts val="0"/>
                        </a:spcBef>
                        <a:spcAft>
                          <a:spcPts val="0"/>
                        </a:spcAft>
                      </a:pPr>
                      <a:r>
                        <a:rPr lang="en-US" sz="500" b="1">
                          <a:effectLst/>
                          <a:latin typeface="Times New Roman"/>
                          <a:ea typeface="Times New Roman"/>
                          <a:cs typeface="Times New Roman"/>
                        </a:rPr>
                        <a:t>Describe the jettison area establish for the base:</a:t>
                      </a:r>
                      <a:endParaRPr lang="en-US" sz="500">
                        <a:effectLst/>
                        <a:latin typeface="Calibri"/>
                        <a:ea typeface="Calibri"/>
                        <a:cs typeface="Times New Roman"/>
                      </a:endParaRPr>
                    </a:p>
                    <a:p>
                      <a:pPr marL="0" marR="0">
                        <a:lnSpc>
                          <a:spcPct val="115000"/>
                        </a:lnSpc>
                        <a:spcBef>
                          <a:spcPts val="0"/>
                        </a:spcBef>
                        <a:spcAft>
                          <a:spcPts val="0"/>
                        </a:spcAft>
                      </a:pPr>
                      <a:r>
                        <a:rPr lang="en-US" sz="500" b="1">
                          <a:effectLst/>
                          <a:latin typeface="Times New Roman"/>
                          <a:ea typeface="Times New Roman"/>
                          <a:cs typeface="Times New Roman"/>
                        </a:rPr>
                        <a:t>Lat:    45:25.980                                   Long: 93: 43.020</a:t>
                      </a:r>
                      <a:endParaRPr lang="en-US" sz="500">
                        <a:effectLst/>
                        <a:latin typeface="Calibri"/>
                        <a:ea typeface="Calibri"/>
                        <a:cs typeface="Times New Roman"/>
                      </a:endParaRPr>
                    </a:p>
                  </a:txBody>
                  <a:tcPr marL="32760" marR="3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5670">
                <a:tc>
                  <a:txBody>
                    <a:bodyPr/>
                    <a:lstStyle/>
                    <a:p>
                      <a:pPr marL="0" marR="0">
                        <a:lnSpc>
                          <a:spcPct val="115000"/>
                        </a:lnSpc>
                        <a:spcBef>
                          <a:spcPts val="0"/>
                        </a:spcBef>
                        <a:spcAft>
                          <a:spcPts val="0"/>
                        </a:spcAft>
                      </a:pPr>
                      <a:r>
                        <a:rPr lang="en-US" sz="500">
                          <a:effectLst/>
                          <a:latin typeface="Times New Roman"/>
                          <a:ea typeface="Times New Roman"/>
                          <a:cs typeface="Times New Roman"/>
                        </a:rPr>
                        <a:t>Descriptive area:  Off airport on state land.</a:t>
                      </a:r>
                      <a:endParaRPr lang="en-US" sz="500">
                        <a:effectLst/>
                        <a:latin typeface="Calibri"/>
                        <a:ea typeface="Calibri"/>
                        <a:cs typeface="Times New Roman"/>
                      </a:endParaRPr>
                    </a:p>
                    <a:p>
                      <a:pPr marL="0" marR="0">
                        <a:lnSpc>
                          <a:spcPct val="115000"/>
                        </a:lnSpc>
                        <a:spcBef>
                          <a:spcPts val="0"/>
                        </a:spcBef>
                        <a:spcAft>
                          <a:spcPts val="0"/>
                        </a:spcAft>
                      </a:pPr>
                      <a:r>
                        <a:rPr lang="en-US" sz="500" b="1">
                          <a:effectLst/>
                          <a:latin typeface="Times New Roman"/>
                          <a:ea typeface="Times New Roman"/>
                          <a:cs typeface="Times New Roman"/>
                        </a:rPr>
                        <a:t> </a:t>
                      </a:r>
                      <a:endParaRPr lang="en-US" sz="500">
                        <a:effectLst/>
                        <a:latin typeface="Calibri"/>
                        <a:ea typeface="Calibri"/>
                        <a:cs typeface="Times New Roman"/>
                      </a:endParaRPr>
                    </a:p>
                  </a:txBody>
                  <a:tcPr marL="32760" marR="3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3400">
                <a:tc>
                  <a:txBody>
                    <a:bodyPr/>
                    <a:lstStyle/>
                    <a:p>
                      <a:pPr marL="0" marR="0" algn="ctr">
                        <a:lnSpc>
                          <a:spcPct val="115000"/>
                        </a:lnSpc>
                        <a:spcBef>
                          <a:spcPts val="0"/>
                        </a:spcBef>
                        <a:spcAft>
                          <a:spcPts val="0"/>
                        </a:spcAft>
                      </a:pPr>
                      <a:r>
                        <a:rPr lang="en-US" sz="600" b="1">
                          <a:effectLst/>
                          <a:latin typeface="Times New Roman"/>
                          <a:ea typeface="Times New Roman"/>
                          <a:cs typeface="Times New Roman"/>
                        </a:rPr>
                        <a:t>MORA JETTISON AREA</a:t>
                      </a:r>
                      <a:endParaRPr lang="en-US" sz="500">
                        <a:effectLst/>
                        <a:latin typeface="Calibri"/>
                        <a:ea typeface="Calibri"/>
                        <a:cs typeface="Times New Roman"/>
                      </a:endParaRPr>
                    </a:p>
                  </a:txBody>
                  <a:tcPr marL="32760" marR="3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r>
              <a:tr h="255670">
                <a:tc>
                  <a:txBody>
                    <a:bodyPr/>
                    <a:lstStyle/>
                    <a:p>
                      <a:pPr marL="0" marR="0">
                        <a:lnSpc>
                          <a:spcPct val="115000"/>
                        </a:lnSpc>
                        <a:spcBef>
                          <a:spcPts val="0"/>
                        </a:spcBef>
                        <a:spcAft>
                          <a:spcPts val="0"/>
                        </a:spcAft>
                      </a:pPr>
                      <a:r>
                        <a:rPr lang="en-US" sz="500" b="1">
                          <a:effectLst/>
                          <a:latin typeface="Times New Roman"/>
                          <a:ea typeface="Times New Roman"/>
                          <a:cs typeface="Times New Roman"/>
                        </a:rPr>
                        <a:t>Describe the jettison area establish for the base:</a:t>
                      </a:r>
                      <a:endParaRPr lang="en-US" sz="500">
                        <a:effectLst/>
                        <a:latin typeface="Calibri"/>
                        <a:ea typeface="Calibri"/>
                        <a:cs typeface="Times New Roman"/>
                      </a:endParaRPr>
                    </a:p>
                    <a:p>
                      <a:pPr marL="0" marR="0">
                        <a:lnSpc>
                          <a:spcPct val="115000"/>
                        </a:lnSpc>
                        <a:spcBef>
                          <a:spcPts val="0"/>
                        </a:spcBef>
                        <a:spcAft>
                          <a:spcPts val="0"/>
                        </a:spcAft>
                      </a:pPr>
                      <a:r>
                        <a:rPr lang="en-US" sz="500" b="1">
                          <a:effectLst/>
                          <a:latin typeface="Times New Roman"/>
                          <a:ea typeface="Times New Roman"/>
                          <a:cs typeface="Times New Roman"/>
                        </a:rPr>
                        <a:t>Lat:    46: 09.886                              Long: 93: 11.862</a:t>
                      </a:r>
                      <a:endParaRPr lang="en-US" sz="500">
                        <a:effectLst/>
                        <a:latin typeface="Calibri"/>
                        <a:ea typeface="Calibri"/>
                        <a:cs typeface="Times New Roman"/>
                      </a:endParaRPr>
                    </a:p>
                  </a:txBody>
                  <a:tcPr marL="32760" marR="3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5670">
                <a:tc>
                  <a:txBody>
                    <a:bodyPr/>
                    <a:lstStyle/>
                    <a:p>
                      <a:pPr marL="0" marR="0">
                        <a:lnSpc>
                          <a:spcPct val="115000"/>
                        </a:lnSpc>
                        <a:spcBef>
                          <a:spcPts val="0"/>
                        </a:spcBef>
                        <a:spcAft>
                          <a:spcPts val="0"/>
                        </a:spcAft>
                      </a:pPr>
                      <a:r>
                        <a:rPr lang="en-US" sz="500">
                          <a:effectLst/>
                          <a:latin typeface="Times New Roman"/>
                          <a:ea typeface="Times New Roman"/>
                          <a:cs typeface="Times New Roman"/>
                        </a:rPr>
                        <a:t>Descriptive area:  Off airport on state land.</a:t>
                      </a:r>
                      <a:endParaRPr lang="en-US" sz="500">
                        <a:effectLst/>
                        <a:latin typeface="Calibri"/>
                        <a:ea typeface="Calibri"/>
                        <a:cs typeface="Times New Roman"/>
                      </a:endParaRPr>
                    </a:p>
                    <a:p>
                      <a:pPr marL="0" marR="0">
                        <a:lnSpc>
                          <a:spcPct val="115000"/>
                        </a:lnSpc>
                        <a:spcBef>
                          <a:spcPts val="0"/>
                        </a:spcBef>
                        <a:spcAft>
                          <a:spcPts val="0"/>
                        </a:spcAft>
                      </a:pPr>
                      <a:r>
                        <a:rPr lang="en-US" sz="500" b="1">
                          <a:effectLst/>
                          <a:latin typeface="Times New Roman"/>
                          <a:ea typeface="Times New Roman"/>
                          <a:cs typeface="Times New Roman"/>
                        </a:rPr>
                        <a:t> </a:t>
                      </a:r>
                      <a:endParaRPr lang="en-US" sz="500">
                        <a:effectLst/>
                        <a:latin typeface="Calibri"/>
                        <a:ea typeface="Calibri"/>
                        <a:cs typeface="Times New Roman"/>
                      </a:endParaRPr>
                    </a:p>
                  </a:txBody>
                  <a:tcPr marL="32760" marR="3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3400">
                <a:tc>
                  <a:txBody>
                    <a:bodyPr/>
                    <a:lstStyle/>
                    <a:p>
                      <a:pPr marL="0" marR="0" algn="ctr">
                        <a:lnSpc>
                          <a:spcPct val="115000"/>
                        </a:lnSpc>
                        <a:spcBef>
                          <a:spcPts val="0"/>
                        </a:spcBef>
                        <a:spcAft>
                          <a:spcPts val="0"/>
                        </a:spcAft>
                      </a:pPr>
                      <a:r>
                        <a:rPr lang="en-US" sz="600" b="1">
                          <a:effectLst/>
                          <a:latin typeface="Times New Roman"/>
                          <a:ea typeface="Times New Roman"/>
                          <a:cs typeface="Times New Roman"/>
                        </a:rPr>
                        <a:t>HINKLEY JETTISON AREA</a:t>
                      </a:r>
                      <a:endParaRPr lang="en-US" sz="500">
                        <a:effectLst/>
                        <a:latin typeface="Calibri"/>
                        <a:ea typeface="Calibri"/>
                        <a:cs typeface="Times New Roman"/>
                      </a:endParaRPr>
                    </a:p>
                  </a:txBody>
                  <a:tcPr marL="32760" marR="3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r>
              <a:tr h="255670">
                <a:tc>
                  <a:txBody>
                    <a:bodyPr/>
                    <a:lstStyle/>
                    <a:p>
                      <a:pPr marL="0" marR="0">
                        <a:lnSpc>
                          <a:spcPct val="115000"/>
                        </a:lnSpc>
                        <a:spcBef>
                          <a:spcPts val="0"/>
                        </a:spcBef>
                        <a:spcAft>
                          <a:spcPts val="0"/>
                        </a:spcAft>
                      </a:pPr>
                      <a:r>
                        <a:rPr lang="en-US" sz="500" b="1">
                          <a:effectLst/>
                          <a:latin typeface="Times New Roman"/>
                          <a:ea typeface="Times New Roman"/>
                          <a:cs typeface="Times New Roman"/>
                        </a:rPr>
                        <a:t>Describe the jettison area establish for the base:</a:t>
                      </a:r>
                      <a:endParaRPr lang="en-US" sz="500">
                        <a:effectLst/>
                        <a:latin typeface="Calibri"/>
                        <a:ea typeface="Calibri"/>
                        <a:cs typeface="Times New Roman"/>
                      </a:endParaRPr>
                    </a:p>
                    <a:p>
                      <a:pPr marL="0" marR="0">
                        <a:lnSpc>
                          <a:spcPct val="115000"/>
                        </a:lnSpc>
                        <a:spcBef>
                          <a:spcPts val="0"/>
                        </a:spcBef>
                        <a:spcAft>
                          <a:spcPts val="0"/>
                        </a:spcAft>
                      </a:pPr>
                      <a:r>
                        <a:rPr lang="en-US" sz="500" b="1">
                          <a:effectLst/>
                          <a:latin typeface="Times New Roman"/>
                          <a:ea typeface="Times New Roman"/>
                          <a:cs typeface="Times New Roman"/>
                        </a:rPr>
                        <a:t>Lat:    45:56.259                                   Long: 92: 48.121</a:t>
                      </a:r>
                      <a:endParaRPr lang="en-US" sz="500">
                        <a:effectLst/>
                        <a:latin typeface="Calibri"/>
                        <a:ea typeface="Calibri"/>
                        <a:cs typeface="Times New Roman"/>
                      </a:endParaRPr>
                    </a:p>
                  </a:txBody>
                  <a:tcPr marL="32760" marR="3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5670">
                <a:tc>
                  <a:txBody>
                    <a:bodyPr/>
                    <a:lstStyle/>
                    <a:p>
                      <a:pPr marL="0" marR="0">
                        <a:lnSpc>
                          <a:spcPct val="115000"/>
                        </a:lnSpc>
                        <a:spcBef>
                          <a:spcPts val="0"/>
                        </a:spcBef>
                        <a:spcAft>
                          <a:spcPts val="0"/>
                        </a:spcAft>
                      </a:pPr>
                      <a:r>
                        <a:rPr lang="en-US" sz="500" dirty="0">
                          <a:effectLst/>
                          <a:latin typeface="Times New Roman"/>
                          <a:ea typeface="Times New Roman"/>
                          <a:cs typeface="Times New Roman"/>
                        </a:rPr>
                        <a:t>Descriptive area:  Off airport on state land.</a:t>
                      </a:r>
                      <a:endParaRPr lang="en-US" sz="500" dirty="0">
                        <a:effectLst/>
                        <a:latin typeface="Calibri"/>
                        <a:ea typeface="Calibri"/>
                        <a:cs typeface="Times New Roman"/>
                      </a:endParaRPr>
                    </a:p>
                    <a:p>
                      <a:pPr marL="0" marR="0">
                        <a:lnSpc>
                          <a:spcPct val="115000"/>
                        </a:lnSpc>
                        <a:spcBef>
                          <a:spcPts val="0"/>
                        </a:spcBef>
                        <a:spcAft>
                          <a:spcPts val="0"/>
                        </a:spcAft>
                      </a:pPr>
                      <a:r>
                        <a:rPr lang="en-US" sz="500" b="1" dirty="0">
                          <a:effectLst/>
                          <a:latin typeface="Times New Roman"/>
                          <a:ea typeface="Times New Roman"/>
                          <a:cs typeface="Times New Roman"/>
                        </a:rPr>
                        <a:t> </a:t>
                      </a:r>
                      <a:endParaRPr lang="en-US" sz="500" dirty="0">
                        <a:effectLst/>
                        <a:latin typeface="Calibri"/>
                        <a:ea typeface="Calibri"/>
                        <a:cs typeface="Times New Roman"/>
                      </a:endParaRPr>
                    </a:p>
                  </a:txBody>
                  <a:tcPr marL="32760" marR="3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3400">
                <a:tc>
                  <a:txBody>
                    <a:bodyPr/>
                    <a:lstStyle/>
                    <a:p>
                      <a:pPr marL="0" marR="0" algn="ctr" fontAlgn="base">
                        <a:lnSpc>
                          <a:spcPct val="115000"/>
                        </a:lnSpc>
                        <a:spcBef>
                          <a:spcPts val="0"/>
                        </a:spcBef>
                        <a:spcAft>
                          <a:spcPts val="0"/>
                        </a:spcAft>
                      </a:pPr>
                      <a:r>
                        <a:rPr lang="en-US" sz="600" b="1" kern="150">
                          <a:effectLst/>
                          <a:latin typeface="Times New Roman"/>
                          <a:ea typeface="Times New Roman"/>
                          <a:cs typeface="Times New Roman"/>
                        </a:rPr>
                        <a:t>DETROIT LAKES JETTISON AREA</a:t>
                      </a:r>
                      <a:endParaRPr lang="en-US" sz="500">
                        <a:effectLst/>
                        <a:latin typeface="Calibri"/>
                        <a:ea typeface="Calibri"/>
                        <a:cs typeface="Times New Roman"/>
                      </a:endParaRPr>
                    </a:p>
                  </a:txBody>
                  <a:tcPr marL="32760" marR="3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r>
              <a:tr h="255670">
                <a:tc>
                  <a:txBody>
                    <a:bodyPr/>
                    <a:lstStyle/>
                    <a:p>
                      <a:pPr marL="0" marR="0" fontAlgn="base">
                        <a:lnSpc>
                          <a:spcPct val="115000"/>
                        </a:lnSpc>
                        <a:spcBef>
                          <a:spcPts val="0"/>
                        </a:spcBef>
                        <a:spcAft>
                          <a:spcPts val="0"/>
                        </a:spcAft>
                      </a:pPr>
                      <a:r>
                        <a:rPr lang="en-US" sz="500" b="1" kern="150">
                          <a:effectLst/>
                          <a:latin typeface="Times New Roman"/>
                          <a:ea typeface="Times New Roman"/>
                          <a:cs typeface="Times New Roman"/>
                        </a:rPr>
                        <a:t>Describe the jettison area establish for the base:</a:t>
                      </a:r>
                      <a:endParaRPr lang="en-US" sz="500">
                        <a:effectLst/>
                        <a:latin typeface="Calibri"/>
                        <a:ea typeface="Calibri"/>
                        <a:cs typeface="Times New Roman"/>
                      </a:endParaRPr>
                    </a:p>
                    <a:p>
                      <a:pPr marL="0" marR="0" fontAlgn="base">
                        <a:lnSpc>
                          <a:spcPct val="115000"/>
                        </a:lnSpc>
                        <a:spcBef>
                          <a:spcPts val="0"/>
                        </a:spcBef>
                        <a:spcAft>
                          <a:spcPts val="0"/>
                        </a:spcAft>
                      </a:pPr>
                      <a:r>
                        <a:rPr lang="en-US" sz="500" b="1" kern="150">
                          <a:effectLst/>
                          <a:latin typeface="Times New Roman"/>
                          <a:ea typeface="Times New Roman"/>
                          <a:cs typeface="Times New Roman"/>
                        </a:rPr>
                        <a:t>Lat: 46: 43.218                                       Long: 95: 48.344</a:t>
                      </a:r>
                      <a:endParaRPr lang="en-US" sz="500">
                        <a:effectLst/>
                        <a:latin typeface="Calibri"/>
                        <a:ea typeface="Calibri"/>
                        <a:cs typeface="Times New Roman"/>
                      </a:endParaRPr>
                    </a:p>
                  </a:txBody>
                  <a:tcPr marL="32760" marR="3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6388">
                <a:tc>
                  <a:txBody>
                    <a:bodyPr/>
                    <a:lstStyle/>
                    <a:p>
                      <a:pPr marL="0" marR="0" fontAlgn="base">
                        <a:lnSpc>
                          <a:spcPct val="115000"/>
                        </a:lnSpc>
                        <a:spcBef>
                          <a:spcPts val="0"/>
                        </a:spcBef>
                        <a:spcAft>
                          <a:spcPts val="0"/>
                        </a:spcAft>
                      </a:pPr>
                      <a:r>
                        <a:rPr lang="en-US" sz="500" kern="150">
                          <a:effectLst/>
                          <a:latin typeface="Times New Roman"/>
                          <a:ea typeface="Times New Roman"/>
                          <a:cs typeface="Times New Roman"/>
                        </a:rPr>
                        <a:t>Descriptive area:  Section 36 of Lakeview Twp. TWP 138   Rng 41 Sec 36.</a:t>
                      </a:r>
                      <a:r>
                        <a:rPr lang="en-US" sz="500" b="1" kern="150">
                          <a:effectLst/>
                          <a:latin typeface="Times New Roman"/>
                          <a:ea typeface="Times New Roman"/>
                          <a:cs typeface="Times New Roman"/>
                        </a:rPr>
                        <a:t> Note: Adhere to the 300' buffer for lakes, wetlands, creeks &amp; rivers.</a:t>
                      </a:r>
                      <a:endParaRPr lang="en-US" sz="500">
                        <a:effectLst/>
                        <a:latin typeface="Calibri"/>
                        <a:ea typeface="Calibri"/>
                        <a:cs typeface="Times New Roman"/>
                      </a:endParaRPr>
                    </a:p>
                  </a:txBody>
                  <a:tcPr marL="32760" marR="3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3400">
                <a:tc>
                  <a:txBody>
                    <a:bodyPr/>
                    <a:lstStyle/>
                    <a:p>
                      <a:pPr marL="0" marR="0" algn="ctr">
                        <a:lnSpc>
                          <a:spcPct val="115000"/>
                        </a:lnSpc>
                        <a:spcBef>
                          <a:spcPts val="0"/>
                        </a:spcBef>
                        <a:spcAft>
                          <a:spcPts val="0"/>
                        </a:spcAft>
                      </a:pPr>
                      <a:r>
                        <a:rPr lang="en-US" sz="600" b="1">
                          <a:effectLst/>
                          <a:latin typeface="Times New Roman"/>
                          <a:ea typeface="Times New Roman"/>
                          <a:cs typeface="Times New Roman"/>
                        </a:rPr>
                        <a:t>ANOKA JETTISON AREA</a:t>
                      </a:r>
                      <a:endParaRPr lang="en-US" sz="500">
                        <a:effectLst/>
                        <a:latin typeface="Calibri"/>
                        <a:ea typeface="Calibri"/>
                        <a:cs typeface="Times New Roman"/>
                      </a:endParaRPr>
                    </a:p>
                  </a:txBody>
                  <a:tcPr marL="32760" marR="3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r>
              <a:tr h="255670">
                <a:tc>
                  <a:txBody>
                    <a:bodyPr/>
                    <a:lstStyle/>
                    <a:p>
                      <a:pPr marL="0" marR="0">
                        <a:lnSpc>
                          <a:spcPct val="115000"/>
                        </a:lnSpc>
                        <a:spcBef>
                          <a:spcPts val="0"/>
                        </a:spcBef>
                        <a:spcAft>
                          <a:spcPts val="0"/>
                        </a:spcAft>
                      </a:pPr>
                      <a:r>
                        <a:rPr lang="en-US" sz="500" b="1">
                          <a:effectLst/>
                          <a:latin typeface="Times New Roman"/>
                          <a:ea typeface="Times New Roman"/>
                          <a:cs typeface="Times New Roman"/>
                        </a:rPr>
                        <a:t>Describe the jettison area establish for the base:</a:t>
                      </a:r>
                      <a:endParaRPr lang="en-US" sz="500">
                        <a:effectLst/>
                        <a:latin typeface="Calibri"/>
                        <a:ea typeface="Calibri"/>
                        <a:cs typeface="Times New Roman"/>
                      </a:endParaRPr>
                    </a:p>
                    <a:p>
                      <a:pPr marL="0" marR="0">
                        <a:lnSpc>
                          <a:spcPct val="115000"/>
                        </a:lnSpc>
                        <a:spcBef>
                          <a:spcPts val="0"/>
                        </a:spcBef>
                        <a:spcAft>
                          <a:spcPts val="0"/>
                        </a:spcAft>
                      </a:pPr>
                      <a:r>
                        <a:rPr lang="en-US" sz="500" b="1">
                          <a:effectLst/>
                          <a:latin typeface="Times New Roman"/>
                          <a:ea typeface="Times New Roman"/>
                          <a:cs typeface="Times New Roman"/>
                        </a:rPr>
                        <a:t>Lat:    45: 19.97”                           Long:  93: 07.08”</a:t>
                      </a:r>
                      <a:endParaRPr lang="en-US" sz="500">
                        <a:effectLst/>
                        <a:latin typeface="Calibri"/>
                        <a:ea typeface="Calibri"/>
                        <a:cs typeface="Times New Roman"/>
                      </a:endParaRPr>
                    </a:p>
                  </a:txBody>
                  <a:tcPr marL="32760" marR="3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10649">
                <a:tc>
                  <a:txBody>
                    <a:bodyPr/>
                    <a:lstStyle/>
                    <a:p>
                      <a:pPr marL="0" marR="0">
                        <a:lnSpc>
                          <a:spcPct val="115000"/>
                        </a:lnSpc>
                        <a:spcBef>
                          <a:spcPts val="0"/>
                        </a:spcBef>
                        <a:spcAft>
                          <a:spcPts val="0"/>
                        </a:spcAft>
                      </a:pPr>
                      <a:r>
                        <a:rPr lang="en-US" sz="500">
                          <a:effectLst/>
                          <a:latin typeface="Times New Roman"/>
                          <a:ea typeface="Times New Roman"/>
                          <a:cs typeface="Times New Roman"/>
                        </a:rPr>
                        <a:t>Descriptive area:Upland grass field Carlos Avery Wildlife Refuge.</a:t>
                      </a:r>
                      <a:r>
                        <a:rPr lang="en-US" sz="500" b="1" kern="150">
                          <a:effectLst/>
                          <a:latin typeface="Times New Roman"/>
                          <a:ea typeface="Times New Roman"/>
                          <a:cs typeface="Times New Roman"/>
                        </a:rPr>
                        <a:t> Note: Adhere to the 300' buffer for lakes, wetlands, and rivers</a:t>
                      </a:r>
                      <a:endParaRPr lang="en-US" sz="500">
                        <a:effectLst/>
                        <a:latin typeface="Calibri"/>
                        <a:ea typeface="Calibri"/>
                        <a:cs typeface="Times New Roman"/>
                      </a:endParaRPr>
                    </a:p>
                    <a:p>
                      <a:pPr marL="0" marR="0">
                        <a:lnSpc>
                          <a:spcPct val="115000"/>
                        </a:lnSpc>
                        <a:spcBef>
                          <a:spcPts val="0"/>
                        </a:spcBef>
                        <a:spcAft>
                          <a:spcPts val="0"/>
                        </a:spcAft>
                      </a:pPr>
                      <a:r>
                        <a:rPr lang="en-US" sz="500" b="1" kern="150">
                          <a:effectLst/>
                          <a:latin typeface="Times New Roman"/>
                          <a:ea typeface="Times New Roman"/>
                          <a:cs typeface="Times New Roman"/>
                        </a:rPr>
                        <a:t>creeks &amp; rivers.</a:t>
                      </a:r>
                      <a:endParaRPr lang="en-US" sz="500">
                        <a:effectLst/>
                        <a:latin typeface="Calibri"/>
                        <a:ea typeface="Calibri"/>
                        <a:cs typeface="Times New Roman"/>
                      </a:endParaRPr>
                    </a:p>
                    <a:p>
                      <a:pPr marL="0" marR="0">
                        <a:lnSpc>
                          <a:spcPct val="115000"/>
                        </a:lnSpc>
                        <a:spcBef>
                          <a:spcPts val="0"/>
                        </a:spcBef>
                        <a:spcAft>
                          <a:spcPts val="0"/>
                        </a:spcAft>
                      </a:pPr>
                      <a:r>
                        <a:rPr lang="en-US" sz="500" b="1">
                          <a:effectLst/>
                          <a:latin typeface="Times New Roman"/>
                          <a:ea typeface="Times New Roman"/>
                          <a:cs typeface="Times New Roman"/>
                        </a:rPr>
                        <a:t> </a:t>
                      </a:r>
                      <a:endParaRPr lang="en-US" sz="500">
                        <a:effectLst/>
                        <a:latin typeface="Calibri"/>
                        <a:ea typeface="Calibri"/>
                        <a:cs typeface="Times New Roman"/>
                      </a:endParaRPr>
                    </a:p>
                  </a:txBody>
                  <a:tcPr marL="32760" marR="3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3400">
                <a:tc>
                  <a:txBody>
                    <a:bodyPr/>
                    <a:lstStyle/>
                    <a:p>
                      <a:pPr marL="0" marR="0" algn="ctr">
                        <a:lnSpc>
                          <a:spcPct val="115000"/>
                        </a:lnSpc>
                        <a:spcBef>
                          <a:spcPts val="0"/>
                        </a:spcBef>
                        <a:spcAft>
                          <a:spcPts val="0"/>
                        </a:spcAft>
                      </a:pPr>
                      <a:r>
                        <a:rPr lang="en-US" sz="600" b="1">
                          <a:effectLst/>
                          <a:latin typeface="Times New Roman"/>
                          <a:ea typeface="Times New Roman"/>
                          <a:cs typeface="Times New Roman"/>
                        </a:rPr>
                        <a:t>BEMIDJI JETTISON AREA</a:t>
                      </a:r>
                      <a:endParaRPr lang="en-US" sz="500">
                        <a:effectLst/>
                        <a:latin typeface="Calibri"/>
                        <a:ea typeface="Calibri"/>
                        <a:cs typeface="Times New Roman"/>
                      </a:endParaRPr>
                    </a:p>
                  </a:txBody>
                  <a:tcPr marL="32760" marR="3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r>
              <a:tr h="255670">
                <a:tc>
                  <a:txBody>
                    <a:bodyPr/>
                    <a:lstStyle/>
                    <a:p>
                      <a:pPr marL="0" marR="0">
                        <a:lnSpc>
                          <a:spcPct val="115000"/>
                        </a:lnSpc>
                        <a:spcBef>
                          <a:spcPts val="0"/>
                        </a:spcBef>
                        <a:spcAft>
                          <a:spcPts val="0"/>
                        </a:spcAft>
                      </a:pPr>
                      <a:r>
                        <a:rPr lang="en-US" sz="500" b="1">
                          <a:effectLst/>
                          <a:latin typeface="Times New Roman"/>
                          <a:ea typeface="Times New Roman"/>
                          <a:cs typeface="Times New Roman"/>
                        </a:rPr>
                        <a:t>Describe the jettison area establish for the base:</a:t>
                      </a:r>
                      <a:endParaRPr lang="en-US" sz="500">
                        <a:effectLst/>
                        <a:latin typeface="Calibri"/>
                        <a:ea typeface="Calibri"/>
                        <a:cs typeface="Times New Roman"/>
                      </a:endParaRPr>
                    </a:p>
                    <a:p>
                      <a:pPr marL="0" marR="0">
                        <a:lnSpc>
                          <a:spcPct val="115000"/>
                        </a:lnSpc>
                        <a:spcBef>
                          <a:spcPts val="0"/>
                        </a:spcBef>
                        <a:spcAft>
                          <a:spcPts val="0"/>
                        </a:spcAft>
                      </a:pPr>
                      <a:r>
                        <a:rPr lang="en-US" sz="500" b="1">
                          <a:effectLst/>
                          <a:latin typeface="Times New Roman"/>
                          <a:ea typeface="Times New Roman"/>
                          <a:cs typeface="Times New Roman"/>
                        </a:rPr>
                        <a:t>Lat:   47 :22.583                                    Long:95 : 07.783</a:t>
                      </a:r>
                      <a:endParaRPr lang="en-US" sz="500">
                        <a:effectLst/>
                        <a:latin typeface="Calibri"/>
                        <a:ea typeface="Calibri"/>
                        <a:cs typeface="Times New Roman"/>
                      </a:endParaRPr>
                    </a:p>
                  </a:txBody>
                  <a:tcPr marL="32760" marR="3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5670">
                <a:tc>
                  <a:txBody>
                    <a:bodyPr/>
                    <a:lstStyle/>
                    <a:p>
                      <a:pPr marL="0" marR="0">
                        <a:lnSpc>
                          <a:spcPct val="115000"/>
                        </a:lnSpc>
                        <a:spcBef>
                          <a:spcPts val="0"/>
                        </a:spcBef>
                        <a:spcAft>
                          <a:spcPts val="0"/>
                        </a:spcAft>
                      </a:pPr>
                      <a:r>
                        <a:rPr lang="en-US" sz="500">
                          <a:effectLst/>
                          <a:latin typeface="Times New Roman"/>
                          <a:ea typeface="Times New Roman"/>
                          <a:cs typeface="Times New Roman"/>
                        </a:rPr>
                        <a:t>Descriptive area:  </a:t>
                      </a:r>
                      <a:endParaRPr lang="en-US" sz="500">
                        <a:effectLst/>
                        <a:latin typeface="Calibri"/>
                        <a:ea typeface="Calibri"/>
                        <a:cs typeface="Times New Roman"/>
                      </a:endParaRPr>
                    </a:p>
                    <a:p>
                      <a:pPr marL="0" marR="0">
                        <a:lnSpc>
                          <a:spcPct val="115000"/>
                        </a:lnSpc>
                        <a:spcBef>
                          <a:spcPts val="0"/>
                        </a:spcBef>
                        <a:spcAft>
                          <a:spcPts val="0"/>
                        </a:spcAft>
                      </a:pPr>
                      <a:r>
                        <a:rPr lang="en-US" sz="500" b="1">
                          <a:effectLst/>
                          <a:latin typeface="Times New Roman"/>
                          <a:ea typeface="Times New Roman"/>
                          <a:cs typeface="Times New Roman"/>
                        </a:rPr>
                        <a:t>16-145-35</a:t>
                      </a:r>
                      <a:endParaRPr lang="en-US" sz="500">
                        <a:effectLst/>
                        <a:latin typeface="Calibri"/>
                        <a:ea typeface="Calibri"/>
                        <a:cs typeface="Times New Roman"/>
                      </a:endParaRPr>
                    </a:p>
                  </a:txBody>
                  <a:tcPr marL="32760" marR="3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3400">
                <a:tc>
                  <a:txBody>
                    <a:bodyPr/>
                    <a:lstStyle/>
                    <a:p>
                      <a:pPr marL="0" marR="0" algn="ctr">
                        <a:lnSpc>
                          <a:spcPct val="115000"/>
                        </a:lnSpc>
                        <a:spcBef>
                          <a:spcPts val="0"/>
                        </a:spcBef>
                        <a:spcAft>
                          <a:spcPts val="0"/>
                        </a:spcAft>
                      </a:pPr>
                      <a:r>
                        <a:rPr lang="en-US" sz="600" b="1">
                          <a:effectLst/>
                          <a:latin typeface="Times New Roman"/>
                          <a:ea typeface="Times New Roman"/>
                          <a:cs typeface="Times New Roman"/>
                        </a:rPr>
                        <a:t>HIBBING JETTISON AREA</a:t>
                      </a:r>
                      <a:endParaRPr lang="en-US" sz="500">
                        <a:effectLst/>
                        <a:latin typeface="Calibri"/>
                        <a:ea typeface="Calibri"/>
                        <a:cs typeface="Times New Roman"/>
                      </a:endParaRPr>
                    </a:p>
                  </a:txBody>
                  <a:tcPr marL="32760" marR="3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r>
              <a:tr h="255670">
                <a:tc>
                  <a:txBody>
                    <a:bodyPr/>
                    <a:lstStyle/>
                    <a:p>
                      <a:pPr marL="0" marR="0">
                        <a:lnSpc>
                          <a:spcPct val="115000"/>
                        </a:lnSpc>
                        <a:spcBef>
                          <a:spcPts val="0"/>
                        </a:spcBef>
                        <a:spcAft>
                          <a:spcPts val="0"/>
                        </a:spcAft>
                      </a:pPr>
                      <a:r>
                        <a:rPr lang="en-US" sz="500" b="1">
                          <a:effectLst/>
                          <a:latin typeface="Times New Roman"/>
                          <a:ea typeface="Times New Roman"/>
                          <a:cs typeface="Times New Roman"/>
                        </a:rPr>
                        <a:t>Describe the jettison area establish for the base:</a:t>
                      </a:r>
                      <a:endParaRPr lang="en-US" sz="500">
                        <a:effectLst/>
                        <a:latin typeface="Calibri"/>
                        <a:ea typeface="Calibri"/>
                        <a:cs typeface="Times New Roman"/>
                      </a:endParaRPr>
                    </a:p>
                    <a:p>
                      <a:pPr marL="0" marR="0">
                        <a:lnSpc>
                          <a:spcPct val="115000"/>
                        </a:lnSpc>
                        <a:spcBef>
                          <a:spcPts val="0"/>
                        </a:spcBef>
                        <a:spcAft>
                          <a:spcPts val="0"/>
                        </a:spcAft>
                      </a:pPr>
                      <a:r>
                        <a:rPr lang="en-US" sz="500" b="1">
                          <a:effectLst/>
                          <a:latin typeface="Times New Roman"/>
                          <a:ea typeface="Times New Roman"/>
                          <a:cs typeface="Times New Roman"/>
                        </a:rPr>
                        <a:t>Lat:   47 : 13.850                                    Long: 92 : 51.950</a:t>
                      </a:r>
                      <a:endParaRPr lang="en-US" sz="500">
                        <a:effectLst/>
                        <a:latin typeface="Calibri"/>
                        <a:ea typeface="Calibri"/>
                        <a:cs typeface="Times New Roman"/>
                      </a:endParaRPr>
                    </a:p>
                  </a:txBody>
                  <a:tcPr marL="32760" marR="3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7834">
                <a:tc>
                  <a:txBody>
                    <a:bodyPr/>
                    <a:lstStyle/>
                    <a:p>
                      <a:pPr marL="0" marR="0">
                        <a:lnSpc>
                          <a:spcPct val="115000"/>
                        </a:lnSpc>
                        <a:spcBef>
                          <a:spcPts val="0"/>
                        </a:spcBef>
                        <a:spcAft>
                          <a:spcPts val="0"/>
                        </a:spcAft>
                      </a:pPr>
                      <a:r>
                        <a:rPr lang="en-US" sz="500" b="1">
                          <a:effectLst/>
                          <a:latin typeface="Times New Roman"/>
                          <a:ea typeface="Times New Roman"/>
                          <a:cs typeface="Times New Roman"/>
                        </a:rPr>
                        <a:t> </a:t>
                      </a:r>
                      <a:endParaRPr lang="en-US" sz="500">
                        <a:effectLst/>
                        <a:latin typeface="Calibri"/>
                        <a:ea typeface="Calibri"/>
                        <a:cs typeface="Times New Roman"/>
                      </a:endParaRPr>
                    </a:p>
                  </a:txBody>
                  <a:tcPr marL="32760" marR="3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3990">
                <a:tc>
                  <a:txBody>
                    <a:bodyPr/>
                    <a:lstStyle/>
                    <a:p>
                      <a:pPr marL="0" marR="0" algn="ctr">
                        <a:lnSpc>
                          <a:spcPct val="115000"/>
                        </a:lnSpc>
                        <a:spcBef>
                          <a:spcPts val="0"/>
                        </a:spcBef>
                        <a:spcAft>
                          <a:spcPts val="0"/>
                        </a:spcAft>
                      </a:pPr>
                      <a:r>
                        <a:rPr lang="en-US" sz="600" b="1">
                          <a:effectLst/>
                          <a:latin typeface="Times New Roman"/>
                          <a:ea typeface="Times New Roman"/>
                          <a:cs typeface="Times New Roman"/>
                        </a:rPr>
                        <a:t>BRAINERD JETTISON AREA</a:t>
                      </a:r>
                      <a:endParaRPr lang="en-US" sz="500">
                        <a:effectLst/>
                        <a:latin typeface="Calibri"/>
                        <a:ea typeface="Calibri"/>
                        <a:cs typeface="Times New Roman"/>
                      </a:endParaRPr>
                    </a:p>
                  </a:txBody>
                  <a:tcPr marL="32760" marR="3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r>
              <a:tr h="255670">
                <a:tc>
                  <a:txBody>
                    <a:bodyPr/>
                    <a:lstStyle/>
                    <a:p>
                      <a:pPr marL="0" marR="0">
                        <a:lnSpc>
                          <a:spcPct val="115000"/>
                        </a:lnSpc>
                        <a:spcBef>
                          <a:spcPts val="0"/>
                        </a:spcBef>
                        <a:spcAft>
                          <a:spcPts val="0"/>
                        </a:spcAft>
                      </a:pPr>
                      <a:r>
                        <a:rPr lang="en-US" sz="500" b="1" dirty="0">
                          <a:effectLst/>
                          <a:latin typeface="Times New Roman"/>
                          <a:ea typeface="Times New Roman"/>
                          <a:cs typeface="Times New Roman"/>
                        </a:rPr>
                        <a:t>Describe the jettison area establish for the base:</a:t>
                      </a:r>
                      <a:endParaRPr lang="en-US" sz="500" dirty="0">
                        <a:effectLst/>
                        <a:latin typeface="Calibri"/>
                        <a:ea typeface="Calibri"/>
                        <a:cs typeface="Times New Roman"/>
                      </a:endParaRPr>
                    </a:p>
                    <a:p>
                      <a:pPr marL="0" marR="0">
                        <a:lnSpc>
                          <a:spcPct val="115000"/>
                        </a:lnSpc>
                        <a:spcBef>
                          <a:spcPts val="0"/>
                        </a:spcBef>
                        <a:spcAft>
                          <a:spcPts val="0"/>
                        </a:spcAft>
                      </a:pPr>
                      <a:r>
                        <a:rPr lang="en-US" sz="500" b="1" dirty="0" err="1">
                          <a:effectLst/>
                          <a:latin typeface="Times New Roman"/>
                          <a:ea typeface="Times New Roman"/>
                          <a:cs typeface="Times New Roman"/>
                        </a:rPr>
                        <a:t>Lat</a:t>
                      </a:r>
                      <a:r>
                        <a:rPr lang="en-US" sz="500" b="1" dirty="0">
                          <a:effectLst/>
                          <a:latin typeface="Times New Roman"/>
                          <a:ea typeface="Times New Roman"/>
                          <a:cs typeface="Times New Roman"/>
                        </a:rPr>
                        <a:t>:   46 : 36.360          Long: 94 : 02.500</a:t>
                      </a:r>
                      <a:endParaRPr lang="en-US" sz="500" dirty="0">
                        <a:effectLst/>
                        <a:latin typeface="Calibri"/>
                        <a:ea typeface="Calibri"/>
                        <a:cs typeface="Times New Roman"/>
                      </a:endParaRPr>
                    </a:p>
                  </a:txBody>
                  <a:tcPr marL="32760" marR="327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31227693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tx2">
                <a:lumMod val="60000"/>
                <a:lumOff val="40000"/>
              </a:schemeClr>
            </a:gs>
            <a:gs pos="50000">
              <a:schemeClr val="accent1">
                <a:tint val="44500"/>
                <a:satMod val="160000"/>
              </a:schemeClr>
            </a:gs>
            <a:gs pos="100000">
              <a:schemeClr val="accent1">
                <a:lumMod val="75000"/>
              </a:schemeClr>
            </a:gs>
          </a:gsLst>
          <a:lin ang="5400000" scaled="0"/>
        </a:gradFill>
        <a:effectLst/>
      </p:bgPr>
    </p:bg>
    <p:spTree>
      <p:nvGrpSpPr>
        <p:cNvPr id="1" name=""/>
        <p:cNvGrpSpPr/>
        <p:nvPr/>
      </p:nvGrpSpPr>
      <p:grpSpPr>
        <a:xfrm>
          <a:off x="0" y="0"/>
          <a:ext cx="0" cy="0"/>
          <a:chOff x="0" y="0"/>
          <a:chExt cx="0" cy="0"/>
        </a:xfrm>
      </p:grpSpPr>
      <p:pic>
        <p:nvPicPr>
          <p:cNvPr id="3" name="Picture 6" descr="abcplan 001 copy.jpg"/>
          <p:cNvPicPr>
            <a:picLocks noChangeAspect="1"/>
          </p:cNvPicPr>
          <p:nvPr/>
        </p:nvPicPr>
        <p:blipFill>
          <a:blip r:embed="rId2" cstate="print"/>
          <a:srcRect/>
          <a:stretch>
            <a:fillRect/>
          </a:stretch>
        </p:blipFill>
        <p:spPr bwMode="auto">
          <a:xfrm rot="20991240">
            <a:off x="228600" y="228600"/>
            <a:ext cx="5105400" cy="5569527"/>
          </a:xfrm>
          <a:prstGeom prst="rect">
            <a:avLst/>
          </a:prstGeom>
          <a:ln>
            <a:noFill/>
          </a:ln>
          <a:effectLst>
            <a:outerShdw blurRad="292100" dist="139700" dir="2700000" algn="tl" rotWithShape="0">
              <a:srgbClr val="333333">
                <a:alpha val="65000"/>
              </a:srgbClr>
            </a:outerShdw>
          </a:effectLst>
        </p:spPr>
      </p:pic>
      <p:pic>
        <p:nvPicPr>
          <p:cNvPr id="4" name="Picture 6" descr="800mapbottomauto.tif"/>
          <p:cNvPicPr>
            <a:picLocks noChangeAspect="1"/>
          </p:cNvPicPr>
          <p:nvPr/>
        </p:nvPicPr>
        <p:blipFill>
          <a:blip r:embed="rId3" cstate="print"/>
          <a:srcRect/>
          <a:stretch>
            <a:fillRect/>
          </a:stretch>
        </p:blipFill>
        <p:spPr bwMode="auto">
          <a:xfrm>
            <a:off x="2971800" y="4008938"/>
            <a:ext cx="5943600" cy="2849062"/>
          </a:xfrm>
          <a:prstGeom prst="rect">
            <a:avLst/>
          </a:prstGeom>
          <a:ln>
            <a:noFill/>
          </a:ln>
          <a:effectLst>
            <a:outerShdw blurRad="292100" dist="139700" dir="2700000" algn="tl" rotWithShape="0">
              <a:srgbClr val="333333">
                <a:alpha val="65000"/>
              </a:srgbClr>
            </a:outerShdw>
          </a:effectLst>
        </p:spPr>
      </p:pic>
      <p:pic>
        <p:nvPicPr>
          <p:cNvPr id="5" name="Picture 9" descr="a-g-1 copy.tif"/>
          <p:cNvPicPr>
            <a:picLocks noChangeAspect="1"/>
          </p:cNvPicPr>
          <p:nvPr/>
        </p:nvPicPr>
        <p:blipFill>
          <a:blip r:embed="rId4" cstate="print"/>
          <a:srcRect/>
          <a:stretch>
            <a:fillRect/>
          </a:stretch>
        </p:blipFill>
        <p:spPr bwMode="auto">
          <a:xfrm rot="2212123">
            <a:off x="5156036" y="14425"/>
            <a:ext cx="2620574" cy="5431584"/>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a:off x="457200" y="2743200"/>
            <a:ext cx="8305800" cy="1066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57200" y="2568575"/>
            <a:ext cx="8229600" cy="1470025"/>
          </a:xfrm>
        </p:spPr>
        <p:txBody>
          <a:bodyPr>
            <a:noAutofit/>
          </a:bodyPr>
          <a:lstStyle/>
          <a:p>
            <a:r>
              <a:rPr lang="en-US" sz="5400" b="1" dirty="0" smtClean="0">
                <a:effectLst>
                  <a:outerShdw blurRad="38100" dist="38100" dir="2700000" algn="tl">
                    <a:srgbClr val="000000">
                      <a:alpha val="43137"/>
                    </a:srgbClr>
                  </a:outerShdw>
                </a:effectLst>
              </a:rPr>
              <a:t>COMMUNICATIONS PLANS</a:t>
            </a:r>
            <a:endParaRPr lang="en-US" sz="5400" b="1"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64168" y="4884368"/>
            <a:ext cx="1993232" cy="1371474"/>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2"/>
          <p:cNvSpPr txBox="1">
            <a:spLocks noChangeArrowheads="1"/>
          </p:cNvSpPr>
          <p:nvPr/>
        </p:nvSpPr>
        <p:spPr>
          <a:xfrm>
            <a:off x="0" y="428378"/>
            <a:ext cx="2490537" cy="284822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3600" b="1" dirty="0" smtClean="0">
                <a:effectLst>
                  <a:outerShdw blurRad="38100" dist="38100" dir="2700000" algn="tl">
                    <a:srgbClr val="FFFFFF"/>
                  </a:outerShdw>
                </a:effectLst>
              </a:rPr>
              <a:t>Air Attack Plan (FM/AM)</a:t>
            </a:r>
            <a:endParaRPr lang="en-US" sz="3600" b="1" i="1" dirty="0" smtClean="0">
              <a:effectLst>
                <a:outerShdw blurRad="38100" dist="38100" dir="2700000" algn="tl">
                  <a:srgbClr val="FFFFFF"/>
                </a:outerShdw>
              </a:effectLst>
            </a:endParaRPr>
          </a:p>
        </p:txBody>
      </p:sp>
      <p:sp>
        <p:nvSpPr>
          <p:cNvPr id="16" name="TextBox 15"/>
          <p:cNvSpPr txBox="1"/>
          <p:nvPr/>
        </p:nvSpPr>
        <p:spPr>
          <a:xfrm>
            <a:off x="64168" y="2286001"/>
            <a:ext cx="2363140" cy="1200329"/>
          </a:xfrm>
          <a:prstGeom prst="rect">
            <a:avLst/>
          </a:prstGeom>
          <a:noFill/>
        </p:spPr>
        <p:txBody>
          <a:bodyPr wrap="square" rtlCol="0">
            <a:spAutoFit/>
          </a:bodyPr>
          <a:lstStyle/>
          <a:p>
            <a:pPr algn="ctr"/>
            <a:r>
              <a:rPr lang="en-US" sz="2400" dirty="0" smtClean="0"/>
              <a:t>   Air-to-Ground</a:t>
            </a:r>
          </a:p>
          <a:p>
            <a:pPr algn="ctr"/>
            <a:r>
              <a:rPr lang="en-US" sz="2400" dirty="0" smtClean="0"/>
              <a:t> Communications</a:t>
            </a:r>
            <a:endParaRPr lang="en-US" sz="2400" dirty="0"/>
          </a:p>
          <a:p>
            <a:pPr algn="ctr"/>
            <a:r>
              <a:rPr lang="en-US" sz="2400" dirty="0" smtClean="0"/>
              <a:t>VHF-FM</a:t>
            </a:r>
            <a:endParaRPr lang="en-US" sz="2400" dirty="0"/>
          </a:p>
        </p:txBody>
      </p:sp>
      <p:sp>
        <p:nvSpPr>
          <p:cNvPr id="17" name="TextBox 16"/>
          <p:cNvSpPr txBox="1"/>
          <p:nvPr/>
        </p:nvSpPr>
        <p:spPr>
          <a:xfrm>
            <a:off x="1" y="3605015"/>
            <a:ext cx="2427308" cy="3139321"/>
          </a:xfrm>
          <a:prstGeom prst="rect">
            <a:avLst/>
          </a:prstGeom>
          <a:solidFill>
            <a:srgbClr val="00B0F0"/>
          </a:solidFill>
        </p:spPr>
        <p:txBody>
          <a:bodyPr wrap="square" rtlCol="0">
            <a:spAutoFit/>
          </a:bodyPr>
          <a:lstStyle/>
          <a:p>
            <a:pPr algn="ctr"/>
            <a:r>
              <a:rPr lang="en-US" sz="2200" dirty="0" smtClean="0"/>
              <a:t>VHF-AM </a:t>
            </a:r>
            <a:endParaRPr lang="en-US" sz="2200" dirty="0"/>
          </a:p>
          <a:p>
            <a:pPr algn="ctr"/>
            <a:r>
              <a:rPr lang="en-US" sz="2200" dirty="0" smtClean="0"/>
              <a:t>Detection and </a:t>
            </a:r>
          </a:p>
          <a:p>
            <a:pPr algn="ctr"/>
            <a:r>
              <a:rPr lang="en-US" sz="2200" dirty="0" smtClean="0"/>
              <a:t>IA Helicopters</a:t>
            </a:r>
          </a:p>
          <a:p>
            <a:pPr algn="ctr"/>
            <a:r>
              <a:rPr lang="en-US" sz="2200" b="1" dirty="0" smtClean="0"/>
              <a:t>122.925</a:t>
            </a:r>
          </a:p>
          <a:p>
            <a:pPr algn="ctr"/>
            <a:r>
              <a:rPr lang="en-US" sz="2200" b="1" dirty="0" smtClean="0"/>
              <a:t>________________</a:t>
            </a:r>
          </a:p>
          <a:p>
            <a:pPr algn="ctr"/>
            <a:r>
              <a:rPr lang="en-US" sz="2200" dirty="0" smtClean="0"/>
              <a:t>**Fire Incidents</a:t>
            </a:r>
          </a:p>
          <a:p>
            <a:pPr algn="ctr"/>
            <a:r>
              <a:rPr lang="en-US" sz="2200" b="1" dirty="0" smtClean="0"/>
              <a:t>Air/Air</a:t>
            </a:r>
          </a:p>
          <a:p>
            <a:pPr algn="ctr"/>
            <a:r>
              <a:rPr lang="en-US" sz="2200" dirty="0"/>
              <a:t>t</a:t>
            </a:r>
            <a:r>
              <a:rPr lang="en-US" sz="2200" dirty="0" smtClean="0"/>
              <a:t>o be assigned at time of dispatch</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78892" y="428378"/>
            <a:ext cx="3165108" cy="6217920"/>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01724" y="428378"/>
            <a:ext cx="3269302" cy="6217920"/>
          </a:xfrm>
          <a:prstGeom prst="rect">
            <a:avLst/>
          </a:prstGeom>
        </p:spPr>
      </p:pic>
    </p:spTree>
    <p:extLst>
      <p:ext uri="{BB962C8B-B14F-4D97-AF65-F5344CB8AC3E}">
        <p14:creationId xmlns:p14="http://schemas.microsoft.com/office/powerpoint/2010/main" val="242109626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3855"/>
            <a:ext cx="3215565" cy="4093428"/>
          </a:xfrm>
          <a:prstGeom prst="rect">
            <a:avLst/>
          </a:prstGeom>
          <a:noFill/>
        </p:spPr>
        <p:txBody>
          <a:bodyPr wrap="square" rtlCol="0">
            <a:spAutoFit/>
          </a:bodyPr>
          <a:lstStyle/>
          <a:p>
            <a:pPr algn="ctr"/>
            <a:r>
              <a:rPr lang="en-US" sz="3600" b="1" dirty="0" smtClean="0">
                <a:effectLst>
                  <a:outerShdw blurRad="38100" dist="38100" dir="2700000" algn="tl">
                    <a:srgbClr val="FFFFFF"/>
                  </a:outerShdw>
                </a:effectLst>
                <a:latin typeface="+mj-lt"/>
              </a:rPr>
              <a:t>MN DNR Fire</a:t>
            </a:r>
          </a:p>
          <a:p>
            <a:r>
              <a:rPr lang="en-US" sz="3600" b="1" dirty="0" smtClean="0">
                <a:effectLst>
                  <a:outerShdw blurRad="38100" dist="38100" dir="2700000" algn="tl">
                    <a:srgbClr val="FFFFFF"/>
                  </a:outerShdw>
                </a:effectLst>
                <a:latin typeface="+mj-lt"/>
              </a:rPr>
              <a:t>      Air Net</a:t>
            </a:r>
          </a:p>
          <a:p>
            <a:endParaRPr lang="en-US" sz="4400" b="1" dirty="0">
              <a:effectLst>
                <a:outerShdw blurRad="38100" dist="38100" dir="2700000" algn="tl">
                  <a:srgbClr val="FFFFFF"/>
                </a:outerShdw>
              </a:effectLst>
              <a:latin typeface="+mj-lt"/>
            </a:endParaRPr>
          </a:p>
          <a:p>
            <a:r>
              <a:rPr lang="en-US" sz="2400" b="1" dirty="0" smtClean="0">
                <a:effectLst>
                  <a:outerShdw blurRad="38100" dist="38100" dir="2700000" algn="tl">
                    <a:srgbClr val="FFFFFF"/>
                  </a:outerShdw>
                </a:effectLst>
                <a:latin typeface="+mj-lt"/>
              </a:rPr>
              <a:t>Repeater Locations and</a:t>
            </a:r>
          </a:p>
          <a:p>
            <a:r>
              <a:rPr lang="en-US" sz="2400" b="1" dirty="0" smtClean="0">
                <a:effectLst>
                  <a:outerShdw blurRad="38100" dist="38100" dir="2700000" algn="tl">
                    <a:srgbClr val="FFFFFF"/>
                  </a:outerShdw>
                </a:effectLst>
                <a:latin typeface="+mj-lt"/>
              </a:rPr>
              <a:t>Simplex Circles</a:t>
            </a:r>
          </a:p>
          <a:p>
            <a:endParaRPr lang="en-US" sz="2400" b="1" dirty="0">
              <a:effectLst>
                <a:outerShdw blurRad="38100" dist="38100" dir="2700000" algn="tl">
                  <a:srgbClr val="FFFFFF"/>
                </a:outerShdw>
              </a:effectLst>
              <a:latin typeface="+mj-lt"/>
            </a:endParaRPr>
          </a:p>
          <a:p>
            <a:r>
              <a:rPr lang="en-US" sz="2400" b="1" dirty="0" smtClean="0">
                <a:effectLst>
                  <a:outerShdw blurRad="38100" dist="38100" dir="2700000" algn="tl">
                    <a:srgbClr val="FFFFFF"/>
                  </a:outerShdw>
                </a:effectLst>
                <a:latin typeface="+mj-lt"/>
              </a:rPr>
              <a:t>A </a:t>
            </a:r>
            <a:r>
              <a:rPr lang="en-US" sz="2400" b="1" dirty="0" err="1" smtClean="0">
                <a:effectLst>
                  <a:outerShdw blurRad="38100" dist="38100" dir="2700000" algn="tl">
                    <a:srgbClr val="FFFFFF"/>
                  </a:outerShdw>
                </a:effectLst>
                <a:latin typeface="+mj-lt"/>
              </a:rPr>
              <a:t>kml</a:t>
            </a:r>
            <a:r>
              <a:rPr lang="en-US" sz="2400" b="1" dirty="0" smtClean="0">
                <a:effectLst>
                  <a:outerShdw blurRad="38100" dist="38100" dir="2700000" algn="tl">
                    <a:srgbClr val="FFFFFF"/>
                  </a:outerShdw>
                </a:effectLst>
                <a:latin typeface="+mj-lt"/>
              </a:rPr>
              <a:t> file for overlay on</a:t>
            </a:r>
          </a:p>
          <a:p>
            <a:r>
              <a:rPr lang="en-US" sz="2400" b="1" dirty="0" err="1" smtClean="0">
                <a:effectLst>
                  <a:outerShdw blurRad="38100" dist="38100" dir="2700000" algn="tl">
                    <a:srgbClr val="FFFFFF"/>
                  </a:outerShdw>
                </a:effectLst>
                <a:latin typeface="+mj-lt"/>
              </a:rPr>
              <a:t>ForeFlight</a:t>
            </a:r>
            <a:r>
              <a:rPr lang="en-US" sz="2400" b="1" dirty="0" smtClean="0">
                <a:effectLst>
                  <a:outerShdw blurRad="38100" dist="38100" dir="2700000" algn="tl">
                    <a:srgbClr val="FFFFFF"/>
                  </a:outerShdw>
                </a:effectLst>
                <a:latin typeface="+mj-lt"/>
              </a:rPr>
              <a:t> will be available for download.</a:t>
            </a:r>
            <a:endParaRPr lang="en-US" sz="2400" dirty="0">
              <a:latin typeface="+mj-lt"/>
            </a:endParaRPr>
          </a:p>
        </p:txBody>
      </p:sp>
      <p:pic>
        <p:nvPicPr>
          <p:cNvPr id="11" name="Picture 10"/>
          <p:cNvPicPr>
            <a:picLocks noChangeAspect="1"/>
          </p:cNvPicPr>
          <p:nvPr/>
        </p:nvPicPr>
        <p:blipFill>
          <a:blip r:embed="rId2"/>
          <a:stretch>
            <a:fillRect/>
          </a:stretch>
        </p:blipFill>
        <p:spPr>
          <a:xfrm>
            <a:off x="3215565" y="0"/>
            <a:ext cx="5963071" cy="6724649"/>
          </a:xfrm>
          <a:prstGeom prst="rect">
            <a:avLst/>
          </a:prstGeom>
        </p:spPr>
      </p:pic>
    </p:spTree>
    <p:extLst>
      <p:ext uri="{BB962C8B-B14F-4D97-AF65-F5344CB8AC3E}">
        <p14:creationId xmlns:p14="http://schemas.microsoft.com/office/powerpoint/2010/main" val="15800565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685800" y="228600"/>
            <a:ext cx="7772400" cy="1143000"/>
          </a:xfrm>
        </p:spPr>
        <p:txBody>
          <a:bodyPr>
            <a:normAutofit/>
          </a:bodyPr>
          <a:lstStyle/>
          <a:p>
            <a:pPr>
              <a:defRPr/>
            </a:pPr>
            <a:r>
              <a:rPr lang="en-US" sz="3600" b="1" dirty="0" smtClean="0">
                <a:effectLst>
                  <a:outerShdw blurRad="38100" dist="38100" dir="2700000" algn="tl">
                    <a:srgbClr val="FFFFFF"/>
                  </a:outerShdw>
                </a:effectLst>
              </a:rPr>
              <a:t>Radio Checks</a:t>
            </a:r>
          </a:p>
        </p:txBody>
      </p:sp>
      <p:sp>
        <p:nvSpPr>
          <p:cNvPr id="3" name="TextBox 6"/>
          <p:cNvSpPr txBox="1">
            <a:spLocks noChangeArrowheads="1"/>
          </p:cNvSpPr>
          <p:nvPr/>
        </p:nvSpPr>
        <p:spPr bwMode="auto">
          <a:xfrm>
            <a:off x="609600" y="1752600"/>
            <a:ext cx="8534400" cy="954107"/>
          </a:xfrm>
          <a:prstGeom prst="rect">
            <a:avLst/>
          </a:prstGeom>
          <a:noFill/>
          <a:ln w="9525">
            <a:noFill/>
            <a:miter lim="800000"/>
            <a:headEnd/>
            <a:tailEnd/>
          </a:ln>
        </p:spPr>
        <p:txBody>
          <a:bodyPr wrap="square">
            <a:spAutoFit/>
          </a:bodyPr>
          <a:lstStyle/>
          <a:p>
            <a:pPr>
              <a:defRPr/>
            </a:pPr>
            <a:r>
              <a:rPr lang="en-US" sz="2800" dirty="0" smtClean="0">
                <a:latin typeface="+mn-lt"/>
              </a:rPr>
              <a:t>Do a complete radio check with Air Attack/SEMG/Tanker Base at startup</a:t>
            </a:r>
            <a:endParaRPr lang="en-US" sz="2800" dirty="0">
              <a:latin typeface="+mn-lt"/>
            </a:endParaRPr>
          </a:p>
        </p:txBody>
      </p:sp>
      <p:sp>
        <p:nvSpPr>
          <p:cNvPr id="4" name="TextBox 6"/>
          <p:cNvSpPr txBox="1">
            <a:spLocks noChangeArrowheads="1"/>
          </p:cNvSpPr>
          <p:nvPr/>
        </p:nvSpPr>
        <p:spPr bwMode="auto">
          <a:xfrm>
            <a:off x="609600" y="2829580"/>
            <a:ext cx="7721600" cy="523220"/>
          </a:xfrm>
          <a:prstGeom prst="rect">
            <a:avLst/>
          </a:prstGeom>
          <a:noFill/>
          <a:ln w="9525">
            <a:noFill/>
            <a:miter lim="800000"/>
            <a:headEnd/>
            <a:tailEnd/>
          </a:ln>
        </p:spPr>
        <p:txBody>
          <a:bodyPr wrap="square">
            <a:spAutoFit/>
          </a:bodyPr>
          <a:lstStyle/>
          <a:p>
            <a:pPr>
              <a:defRPr/>
            </a:pPr>
            <a:r>
              <a:rPr lang="en-US" sz="2800" dirty="0" smtClean="0">
                <a:latin typeface="+mn-lt"/>
              </a:rPr>
              <a:t>Check tones, narrow banding, </a:t>
            </a:r>
            <a:r>
              <a:rPr lang="en-US" sz="2800" dirty="0" err="1" smtClean="0">
                <a:latin typeface="+mn-lt"/>
              </a:rPr>
              <a:t>etc</a:t>
            </a:r>
            <a:endParaRPr lang="en-US" sz="2800" dirty="0">
              <a:latin typeface="+mn-lt"/>
            </a:endParaRPr>
          </a:p>
        </p:txBody>
      </p:sp>
      <p:sp>
        <p:nvSpPr>
          <p:cNvPr id="5" name="TextBox 6"/>
          <p:cNvSpPr txBox="1">
            <a:spLocks noChangeArrowheads="1"/>
          </p:cNvSpPr>
          <p:nvPr/>
        </p:nvSpPr>
        <p:spPr bwMode="auto">
          <a:xfrm>
            <a:off x="609600" y="3505200"/>
            <a:ext cx="5105400" cy="523220"/>
          </a:xfrm>
          <a:prstGeom prst="rect">
            <a:avLst/>
          </a:prstGeom>
          <a:noFill/>
          <a:ln w="9525">
            <a:noFill/>
            <a:miter lim="800000"/>
            <a:headEnd/>
            <a:tailEnd/>
          </a:ln>
        </p:spPr>
        <p:txBody>
          <a:bodyPr wrap="square">
            <a:spAutoFit/>
          </a:bodyPr>
          <a:lstStyle/>
          <a:p>
            <a:pPr>
              <a:defRPr/>
            </a:pPr>
            <a:r>
              <a:rPr lang="en-US" sz="2800" dirty="0" smtClean="0">
                <a:latin typeface="+mn-lt"/>
              </a:rPr>
              <a:t>Check Guard</a:t>
            </a:r>
            <a:endParaRPr lang="en-US" sz="2800" dirty="0">
              <a:latin typeface="+mn-lt"/>
            </a:endParaRPr>
          </a:p>
        </p:txBody>
      </p:sp>
      <p:sp>
        <p:nvSpPr>
          <p:cNvPr id="9" name="TextBox 8"/>
          <p:cNvSpPr txBox="1">
            <a:spLocks noChangeArrowheads="1"/>
          </p:cNvSpPr>
          <p:nvPr/>
        </p:nvSpPr>
        <p:spPr bwMode="auto">
          <a:xfrm>
            <a:off x="609600" y="4320689"/>
            <a:ext cx="5410200" cy="523220"/>
          </a:xfrm>
          <a:prstGeom prst="rect">
            <a:avLst/>
          </a:prstGeom>
          <a:noFill/>
          <a:ln w="9525">
            <a:noFill/>
            <a:miter lim="800000"/>
            <a:headEnd/>
            <a:tailEnd/>
          </a:ln>
        </p:spPr>
        <p:txBody>
          <a:bodyPr wrap="square">
            <a:spAutoFit/>
          </a:bodyPr>
          <a:lstStyle/>
          <a:p>
            <a:pPr>
              <a:defRPr/>
            </a:pPr>
            <a:r>
              <a:rPr lang="en-US" sz="2800" dirty="0" smtClean="0">
                <a:latin typeface="+mn-lt"/>
              </a:rPr>
              <a:t>Air Net and Air Net repeaters</a:t>
            </a:r>
            <a:endParaRPr lang="en-US" sz="2800" dirty="0">
              <a:solidFill>
                <a:srgbClr val="FF0000"/>
              </a:solidFill>
              <a:latin typeface="+mn-lt"/>
            </a:endParaRPr>
          </a:p>
        </p:txBody>
      </p:sp>
      <p:pic>
        <p:nvPicPr>
          <p:cNvPr id="11" name="Picture 10" descr="DSC00221.JPG"/>
          <p:cNvPicPr>
            <a:picLocks noChangeAspect="1"/>
          </p:cNvPicPr>
          <p:nvPr/>
        </p:nvPicPr>
        <p:blipFill>
          <a:blip r:embed="rId3" cstate="print"/>
          <a:stretch>
            <a:fillRect/>
          </a:stretch>
        </p:blipFill>
        <p:spPr>
          <a:xfrm>
            <a:off x="5384800" y="4019321"/>
            <a:ext cx="3759200" cy="28194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4" name="Rectangle 3"/>
          <p:cNvSpPr/>
          <p:nvPr/>
        </p:nvSpPr>
        <p:spPr>
          <a:xfrm>
            <a:off x="11722" y="1"/>
            <a:ext cx="5703277" cy="17525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2" y="3799820"/>
            <a:ext cx="3773794" cy="305818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1880" y="1"/>
            <a:ext cx="3932120" cy="2819399"/>
          </a:xfrm>
          <a:prstGeom prst="rect">
            <a:avLst/>
          </a:prstGeom>
        </p:spPr>
      </p:pic>
      <p:sp>
        <p:nvSpPr>
          <p:cNvPr id="2" name="Title 1"/>
          <p:cNvSpPr>
            <a:spLocks noGrp="1"/>
          </p:cNvSpPr>
          <p:nvPr>
            <p:ph type="ctrTitle"/>
          </p:nvPr>
        </p:nvSpPr>
        <p:spPr>
          <a:xfrm>
            <a:off x="722671" y="109855"/>
            <a:ext cx="4114800" cy="1470025"/>
          </a:xfrm>
        </p:spPr>
        <p:txBody>
          <a:bodyPr>
            <a:noAutofit/>
          </a:bodyPr>
          <a:lstStyle/>
          <a:p>
            <a:r>
              <a:rPr lang="en-US" b="1" dirty="0" smtClean="0">
                <a:effectLst>
                  <a:outerShdw blurRad="38100" dist="38100" dir="2700000" algn="tl">
                    <a:srgbClr val="000000">
                      <a:alpha val="43137"/>
                    </a:srgbClr>
                  </a:outerShdw>
                </a:effectLst>
              </a:rPr>
              <a:t>FLIGHT FOLLOWING</a:t>
            </a:r>
            <a:endParaRPr lang="en-US" b="1" dirty="0">
              <a:effectLst>
                <a:outerShdw blurRad="38100" dist="38100" dir="2700000" algn="tl">
                  <a:srgbClr val="000000">
                    <a:alpha val="43137"/>
                  </a:srgbClr>
                </a:outerShdw>
              </a:effectLst>
            </a:endParaRPr>
          </a:p>
        </p:txBody>
      </p:sp>
      <p:sp>
        <p:nvSpPr>
          <p:cNvPr id="5" name="TextBox 4"/>
          <p:cNvSpPr txBox="1"/>
          <p:nvPr/>
        </p:nvSpPr>
        <p:spPr>
          <a:xfrm>
            <a:off x="38918" y="3048000"/>
            <a:ext cx="9028882" cy="523220"/>
          </a:xfrm>
          <a:prstGeom prst="rect">
            <a:avLst/>
          </a:prstGeom>
          <a:noFill/>
        </p:spPr>
        <p:txBody>
          <a:bodyPr wrap="none" rtlCol="0">
            <a:spAutoFit/>
          </a:bodyPr>
          <a:lstStyle/>
          <a:p>
            <a:r>
              <a:rPr lang="en-US" sz="2800" b="1" dirty="0" smtClean="0">
                <a:solidFill>
                  <a:srgbClr val="FF0000"/>
                </a:solidFill>
              </a:rPr>
              <a:t>FLIGHT FOLLOWING COMMUNICATION IS WITH FIRECENTER</a:t>
            </a:r>
            <a:endParaRPr lang="en-US" sz="2800" b="1" dirty="0">
              <a:solidFill>
                <a:srgbClr val="FF0000"/>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t>Flight Following</a:t>
            </a:r>
            <a:br>
              <a:rPr lang="en-US" sz="3600" b="1" dirty="0" smtClean="0"/>
            </a:br>
            <a:r>
              <a:rPr lang="en-US" sz="3600" b="1" dirty="0" smtClean="0"/>
              <a:t> Fixed Wing Aircraft</a:t>
            </a:r>
            <a:endParaRPr lang="en-US" sz="3600" b="1" dirty="0"/>
          </a:p>
        </p:txBody>
      </p:sp>
      <p:sp>
        <p:nvSpPr>
          <p:cNvPr id="3" name="Content Placeholder 2"/>
          <p:cNvSpPr>
            <a:spLocks noGrp="1"/>
          </p:cNvSpPr>
          <p:nvPr>
            <p:ph idx="1"/>
          </p:nvPr>
        </p:nvSpPr>
        <p:spPr>
          <a:xfrm>
            <a:off x="457200" y="1600200"/>
            <a:ext cx="8229600" cy="5029200"/>
          </a:xfrm>
        </p:spPr>
        <p:txBody>
          <a:bodyPr>
            <a:normAutofit lnSpcReduction="10000"/>
          </a:bodyPr>
          <a:lstStyle/>
          <a:p>
            <a:r>
              <a:rPr lang="en-US" sz="2800" dirty="0" smtClean="0"/>
              <a:t>Flight following will be accomplished </a:t>
            </a:r>
            <a:r>
              <a:rPr lang="en-US" sz="2800" b="1" dirty="0" smtClean="0">
                <a:solidFill>
                  <a:srgbClr val="FF0000"/>
                </a:solidFill>
              </a:rPr>
              <a:t>with AFF</a:t>
            </a:r>
            <a:r>
              <a:rPr lang="en-US" sz="2800" b="1" dirty="0" smtClean="0"/>
              <a:t>.</a:t>
            </a:r>
            <a:endParaRPr lang="en-US" sz="2800" b="1" dirty="0"/>
          </a:p>
          <a:p>
            <a:r>
              <a:rPr lang="en-US" sz="2800" dirty="0"/>
              <a:t>C</a:t>
            </a:r>
            <a:r>
              <a:rPr lang="en-US" sz="2800" dirty="0" smtClean="0"/>
              <a:t>ommunicate directly with “Fire Center” on appropriate AirNet repeater</a:t>
            </a:r>
          </a:p>
          <a:p>
            <a:pPr lvl="1"/>
            <a:r>
              <a:rPr lang="en-US" dirty="0" smtClean="0"/>
              <a:t>Initial call when airborne (Flight Following Vitals)</a:t>
            </a:r>
          </a:p>
          <a:p>
            <a:pPr lvl="2"/>
            <a:r>
              <a:rPr lang="en-US" sz="2800" dirty="0" smtClean="0"/>
              <a:t>Identifier/call sign</a:t>
            </a:r>
          </a:p>
          <a:p>
            <a:pPr lvl="2"/>
            <a:r>
              <a:rPr lang="en-US" sz="2800" dirty="0" smtClean="0"/>
              <a:t># on board</a:t>
            </a:r>
          </a:p>
          <a:p>
            <a:pPr lvl="2"/>
            <a:r>
              <a:rPr lang="en-US" sz="2800" dirty="0" smtClean="0"/>
              <a:t>Hours of fuel</a:t>
            </a:r>
          </a:p>
          <a:p>
            <a:pPr lvl="2"/>
            <a:r>
              <a:rPr lang="en-US" sz="2800" dirty="0" smtClean="0"/>
              <a:t>ETE</a:t>
            </a:r>
          </a:p>
          <a:p>
            <a:pPr lvl="2"/>
            <a:r>
              <a:rPr lang="en-US" sz="2800" dirty="0" smtClean="0"/>
              <a:t>Destination or Fire name</a:t>
            </a:r>
          </a:p>
          <a:p>
            <a:pPr lvl="2"/>
            <a:r>
              <a:rPr lang="en-US" sz="2800" b="1" dirty="0" smtClean="0">
                <a:solidFill>
                  <a:srgbClr val="FF0000"/>
                </a:solidFill>
              </a:rPr>
              <a:t>Confirm AFF</a:t>
            </a:r>
          </a:p>
          <a:p>
            <a:pPr lvl="3"/>
            <a:endParaRPr lang="en-US" dirty="0"/>
          </a:p>
        </p:txBody>
      </p:sp>
    </p:spTree>
    <p:extLst>
      <p:ext uri="{BB962C8B-B14F-4D97-AF65-F5344CB8AC3E}">
        <p14:creationId xmlns:p14="http://schemas.microsoft.com/office/powerpoint/2010/main" val="175241156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t>Flight Following</a:t>
            </a:r>
            <a:r>
              <a:rPr lang="en-US" sz="3600" b="1" dirty="0"/>
              <a:t/>
            </a:r>
            <a:br>
              <a:rPr lang="en-US" sz="3600" b="1" dirty="0"/>
            </a:br>
            <a:r>
              <a:rPr lang="en-US" sz="3600" b="1" dirty="0" smtClean="0"/>
              <a:t> Fixed Wing Aircraft</a:t>
            </a:r>
            <a:endParaRPr lang="en-US" sz="3600" b="1" dirty="0"/>
          </a:p>
        </p:txBody>
      </p:sp>
      <p:sp>
        <p:nvSpPr>
          <p:cNvPr id="3" name="Content Placeholder 2"/>
          <p:cNvSpPr>
            <a:spLocks noGrp="1"/>
          </p:cNvSpPr>
          <p:nvPr>
            <p:ph idx="1"/>
          </p:nvPr>
        </p:nvSpPr>
        <p:spPr>
          <a:xfrm>
            <a:off x="457200" y="1600200"/>
            <a:ext cx="8229600" cy="4724400"/>
          </a:xfrm>
        </p:spPr>
        <p:txBody>
          <a:bodyPr>
            <a:normAutofit/>
          </a:bodyPr>
          <a:lstStyle/>
          <a:p>
            <a:pPr marL="0" indent="0">
              <a:buNone/>
            </a:pPr>
            <a:r>
              <a:rPr lang="en-US" dirty="0" smtClean="0"/>
              <a:t>After making contact with the fire (ATGS or IC), the pilot will contact “Fire Center” on the appropriate AirNet Repeater to inform they are in contact with the fire and will flight follow local.</a:t>
            </a:r>
          </a:p>
          <a:p>
            <a:r>
              <a:rPr lang="en-US" dirty="0"/>
              <a:t>The Fire Center will continue to track the aircraft on AFF</a:t>
            </a:r>
          </a:p>
          <a:p>
            <a:endParaRPr lang="en-US" dirty="0"/>
          </a:p>
        </p:txBody>
      </p:sp>
    </p:spTree>
    <p:extLst>
      <p:ext uri="{BB962C8B-B14F-4D97-AF65-F5344CB8AC3E}">
        <p14:creationId xmlns:p14="http://schemas.microsoft.com/office/powerpoint/2010/main" val="389410080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15962"/>
          </a:xfrm>
        </p:spPr>
        <p:txBody>
          <a:bodyPr>
            <a:normAutofit/>
          </a:bodyPr>
          <a:lstStyle/>
          <a:p>
            <a:pPr algn="l"/>
            <a:r>
              <a:rPr lang="en-US" sz="3600" dirty="0" smtClean="0"/>
              <a:t> To deal with:</a:t>
            </a:r>
            <a:endParaRPr lang="en-US" sz="3600" dirty="0"/>
          </a:p>
        </p:txBody>
      </p:sp>
      <p:sp>
        <p:nvSpPr>
          <p:cNvPr id="3" name="Content Placeholder 2"/>
          <p:cNvSpPr>
            <a:spLocks noGrp="1"/>
          </p:cNvSpPr>
          <p:nvPr>
            <p:ph idx="1"/>
          </p:nvPr>
        </p:nvSpPr>
        <p:spPr>
          <a:xfrm>
            <a:off x="152400" y="762000"/>
            <a:ext cx="3124200" cy="3810000"/>
          </a:xfrm>
        </p:spPr>
        <p:txBody>
          <a:bodyPr>
            <a:normAutofit/>
          </a:bodyPr>
          <a:lstStyle/>
          <a:p>
            <a:pPr marL="0" indent="0">
              <a:buNone/>
            </a:pPr>
            <a:endParaRPr lang="en-US" sz="2800" dirty="0" smtClean="0"/>
          </a:p>
          <a:p>
            <a:pPr marL="0" indent="0">
              <a:buNone/>
            </a:pPr>
            <a:r>
              <a:rPr lang="en-US" sz="2800" dirty="0" smtClean="0"/>
              <a:t>On-board injection  is a no-go on fires not under state protection. </a:t>
            </a:r>
          </a:p>
          <a:p>
            <a:pPr marL="0" indent="0">
              <a:buNone/>
            </a:pPr>
            <a:endParaRPr lang="en-US" sz="2800" dirty="0" smtClean="0"/>
          </a:p>
          <a:p>
            <a:pPr marL="0" indent="0">
              <a:buNone/>
            </a:pPr>
            <a:r>
              <a:rPr lang="en-US" sz="2800" dirty="0" smtClean="0"/>
              <a:t>Can still ground load.</a:t>
            </a:r>
          </a:p>
          <a:p>
            <a:pPr marL="0" indent="0">
              <a:buNone/>
            </a:pPr>
            <a:endParaRPr lang="en-US" sz="2800"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5555" r="8519" b="14445"/>
          <a:stretch/>
        </p:blipFill>
        <p:spPr>
          <a:xfrm>
            <a:off x="3276600" y="16659"/>
            <a:ext cx="5867400" cy="6841341"/>
          </a:xfrm>
          <a:prstGeom prst="rect">
            <a:avLst/>
          </a:prstGeom>
        </p:spPr>
      </p:pic>
    </p:spTree>
    <p:extLst>
      <p:ext uri="{BB962C8B-B14F-4D97-AF65-F5344CB8AC3E}">
        <p14:creationId xmlns:p14="http://schemas.microsoft.com/office/powerpoint/2010/main" val="42243427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t>Flight Following</a:t>
            </a:r>
            <a:br>
              <a:rPr lang="en-US" sz="3600" b="1" dirty="0" smtClean="0"/>
            </a:br>
            <a:r>
              <a:rPr lang="en-US" sz="3600" b="1" dirty="0" smtClean="0"/>
              <a:t>Fixed Wing Tankers</a:t>
            </a:r>
            <a:endParaRPr lang="en-US" sz="3600" b="1" dirty="0"/>
          </a:p>
        </p:txBody>
      </p:sp>
      <p:sp>
        <p:nvSpPr>
          <p:cNvPr id="3" name="Content Placeholder 2"/>
          <p:cNvSpPr>
            <a:spLocks noGrp="1"/>
          </p:cNvSpPr>
          <p:nvPr>
            <p:ph idx="1"/>
          </p:nvPr>
        </p:nvSpPr>
        <p:spPr>
          <a:xfrm>
            <a:off x="457200" y="1600200"/>
            <a:ext cx="8382000" cy="5257800"/>
          </a:xfrm>
        </p:spPr>
        <p:txBody>
          <a:bodyPr>
            <a:normAutofit/>
          </a:bodyPr>
          <a:lstStyle/>
          <a:p>
            <a:pPr marL="0" indent="0">
              <a:buNone/>
            </a:pPr>
            <a:r>
              <a:rPr lang="en-US" b="1" dirty="0" smtClean="0">
                <a:solidFill>
                  <a:srgbClr val="FF0000"/>
                </a:solidFill>
              </a:rPr>
              <a:t>Load and return </a:t>
            </a:r>
            <a:r>
              <a:rPr lang="en-US" dirty="0" smtClean="0"/>
              <a:t>- Pilots will contact “Fire Center” on the appropriate AirNet repeater to inform load and return.</a:t>
            </a:r>
          </a:p>
          <a:p>
            <a:pPr marL="0" indent="0">
              <a:buNone/>
            </a:pPr>
            <a:r>
              <a:rPr lang="en-US" b="1" dirty="0" smtClean="0">
                <a:solidFill>
                  <a:srgbClr val="FF0000"/>
                </a:solidFill>
              </a:rPr>
              <a:t>Release </a:t>
            </a:r>
            <a:r>
              <a:rPr lang="en-US" dirty="0" smtClean="0"/>
              <a:t>- Upon release from the fire and Fire Traffic Area, the pilot will contact “Fire Center” on the appropriate AirNet </a:t>
            </a:r>
            <a:r>
              <a:rPr lang="en-US" dirty="0"/>
              <a:t>R</a:t>
            </a:r>
            <a:r>
              <a:rPr lang="en-US" dirty="0" smtClean="0"/>
              <a:t>epeater with their intentions to return to base and hold.</a:t>
            </a:r>
          </a:p>
          <a:p>
            <a:endParaRPr lang="en-US" dirty="0"/>
          </a:p>
        </p:txBody>
      </p:sp>
    </p:spTree>
    <p:extLst>
      <p:ext uri="{BB962C8B-B14F-4D97-AF65-F5344CB8AC3E}">
        <p14:creationId xmlns:p14="http://schemas.microsoft.com/office/powerpoint/2010/main" val="325735393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1386" y="5953"/>
            <a:ext cx="4632614" cy="6858000"/>
          </a:xfrm>
          <a:prstGeom prst="rect">
            <a:avLst/>
          </a:prstGeom>
        </p:spPr>
      </p:pic>
      <p:sp>
        <p:nvSpPr>
          <p:cNvPr id="24578" name="Rectangle 2"/>
          <p:cNvSpPr>
            <a:spLocks noGrp="1" noChangeArrowheads="1"/>
          </p:cNvSpPr>
          <p:nvPr>
            <p:ph type="title"/>
          </p:nvPr>
        </p:nvSpPr>
        <p:spPr>
          <a:xfrm>
            <a:off x="0" y="0"/>
            <a:ext cx="4511386" cy="1143000"/>
          </a:xfrm>
        </p:spPr>
        <p:txBody>
          <a:bodyPr>
            <a:normAutofit/>
          </a:bodyPr>
          <a:lstStyle/>
          <a:p>
            <a:pPr>
              <a:defRPr/>
            </a:pPr>
            <a:r>
              <a:rPr lang="en-US" sz="4000" b="1" dirty="0" smtClean="0">
                <a:effectLst>
                  <a:outerShdw blurRad="38100" dist="38100" dir="2700000" algn="tl">
                    <a:srgbClr val="FFFFFF"/>
                  </a:outerShdw>
                </a:effectLst>
              </a:rPr>
              <a:t>Fire Traffic Area</a:t>
            </a:r>
            <a:endParaRPr lang="en-US" sz="3600" b="1" dirty="0" smtClean="0">
              <a:effectLst>
                <a:outerShdw blurRad="38100" dist="38100" dir="2700000" algn="tl">
                  <a:srgbClr val="FFFFFF"/>
                </a:outerShdw>
              </a:effectLst>
            </a:endParaRPr>
          </a:p>
        </p:txBody>
      </p:sp>
      <p:sp>
        <p:nvSpPr>
          <p:cNvPr id="4" name="TextBox 3"/>
          <p:cNvSpPr txBox="1"/>
          <p:nvPr/>
        </p:nvSpPr>
        <p:spPr>
          <a:xfrm>
            <a:off x="152400" y="1188184"/>
            <a:ext cx="7696200" cy="2246769"/>
          </a:xfrm>
          <a:prstGeom prst="rect">
            <a:avLst/>
          </a:prstGeom>
          <a:noFill/>
        </p:spPr>
        <p:txBody>
          <a:bodyPr wrap="square" rtlCol="0">
            <a:spAutoFit/>
          </a:bodyPr>
          <a:lstStyle/>
          <a:p>
            <a:r>
              <a:rPr lang="en-US" sz="2800" b="1" dirty="0" smtClean="0">
                <a:solidFill>
                  <a:srgbClr val="0000FF"/>
                </a:solidFill>
              </a:rPr>
              <a:t>12nm</a:t>
            </a:r>
            <a:r>
              <a:rPr lang="en-US" sz="2800" b="1" dirty="0">
                <a:solidFill>
                  <a:srgbClr val="0000FF"/>
                </a:solidFill>
              </a:rPr>
              <a:t>+</a:t>
            </a:r>
            <a:r>
              <a:rPr lang="en-US" sz="2800" dirty="0" smtClean="0"/>
              <a:t> </a:t>
            </a:r>
          </a:p>
          <a:p>
            <a:r>
              <a:rPr lang="en-US" sz="2800" dirty="0"/>
              <a:t>	 </a:t>
            </a:r>
            <a:r>
              <a:rPr lang="en-US" sz="2800" dirty="0" smtClean="0"/>
              <a:t>Initial call –  Call sign</a:t>
            </a:r>
          </a:p>
          <a:p>
            <a:r>
              <a:rPr lang="en-US" sz="2800" dirty="0" smtClean="0"/>
              <a:t> 			 Distance</a:t>
            </a:r>
            <a:endParaRPr lang="en-US" sz="2800" dirty="0"/>
          </a:p>
          <a:p>
            <a:r>
              <a:rPr lang="en-US" sz="2800" dirty="0" smtClean="0"/>
              <a:t>			 Location </a:t>
            </a:r>
          </a:p>
          <a:p>
            <a:r>
              <a:rPr lang="en-US" sz="2800" dirty="0" smtClean="0"/>
              <a:t>		  	 Altitude</a:t>
            </a:r>
            <a:endParaRPr lang="en-US" sz="2800" dirty="0"/>
          </a:p>
        </p:txBody>
      </p:sp>
      <p:sp>
        <p:nvSpPr>
          <p:cNvPr id="5" name="TextBox 4"/>
          <p:cNvSpPr txBox="1"/>
          <p:nvPr/>
        </p:nvSpPr>
        <p:spPr>
          <a:xfrm>
            <a:off x="131885" y="2971800"/>
            <a:ext cx="7848600" cy="3539430"/>
          </a:xfrm>
          <a:prstGeom prst="rect">
            <a:avLst/>
          </a:prstGeom>
          <a:noFill/>
        </p:spPr>
        <p:txBody>
          <a:bodyPr wrap="square" rtlCol="0">
            <a:spAutoFit/>
          </a:bodyPr>
          <a:lstStyle/>
          <a:p>
            <a:endParaRPr lang="en-US" sz="2800" b="1" dirty="0" smtClean="0">
              <a:solidFill>
                <a:srgbClr val="0000FF"/>
              </a:solidFill>
            </a:endParaRPr>
          </a:p>
          <a:p>
            <a:r>
              <a:rPr lang="en-US" sz="2800" b="1" dirty="0" smtClean="0">
                <a:solidFill>
                  <a:srgbClr val="0000FF"/>
                </a:solidFill>
              </a:rPr>
              <a:t>7nm</a:t>
            </a:r>
            <a:endParaRPr lang="en-US" sz="2800" dirty="0"/>
          </a:p>
          <a:p>
            <a:r>
              <a:rPr lang="en-US" sz="2800" dirty="0" smtClean="0"/>
              <a:t>No entry unless: </a:t>
            </a:r>
            <a:r>
              <a:rPr lang="en-US" sz="2800" b="1" dirty="0" smtClean="0">
                <a:solidFill>
                  <a:srgbClr val="FF0000"/>
                </a:solidFill>
              </a:rPr>
              <a:t>C</a:t>
            </a:r>
            <a:r>
              <a:rPr lang="en-US" sz="2800" dirty="0" smtClean="0"/>
              <a:t>learance </a:t>
            </a:r>
          </a:p>
          <a:p>
            <a:r>
              <a:rPr lang="en-US" sz="2800" dirty="0" smtClean="0"/>
              <a:t>		        </a:t>
            </a:r>
            <a:r>
              <a:rPr lang="en-US" sz="2800" b="1" dirty="0" err="1" smtClean="0">
                <a:solidFill>
                  <a:srgbClr val="FF0000"/>
                </a:solidFill>
              </a:rPr>
              <a:t>C</a:t>
            </a:r>
            <a:r>
              <a:rPr lang="en-US" sz="2800" dirty="0" err="1" smtClean="0"/>
              <a:t>ommo</a:t>
            </a:r>
            <a:r>
              <a:rPr lang="en-US" sz="2800" dirty="0" smtClean="0"/>
              <a:t> </a:t>
            </a:r>
          </a:p>
          <a:p>
            <a:r>
              <a:rPr lang="en-US" sz="2800" dirty="0" smtClean="0"/>
              <a:t>	</a:t>
            </a:r>
            <a:r>
              <a:rPr lang="en-US" sz="2800" dirty="0"/>
              <a:t>	</a:t>
            </a:r>
            <a:r>
              <a:rPr lang="en-US" sz="2800" dirty="0" smtClean="0"/>
              <a:t>       </a:t>
            </a:r>
            <a:r>
              <a:rPr lang="en-US" sz="2800" dirty="0"/>
              <a:t> </a:t>
            </a:r>
            <a:r>
              <a:rPr lang="en-US" sz="2800" b="1" dirty="0" smtClean="0">
                <a:solidFill>
                  <a:srgbClr val="FF0000"/>
                </a:solidFill>
              </a:rPr>
              <a:t>C</a:t>
            </a:r>
            <a:r>
              <a:rPr lang="en-US" sz="2800" dirty="0" smtClean="0"/>
              <a:t>omply                              </a:t>
            </a:r>
          </a:p>
          <a:p>
            <a:endParaRPr lang="en-US" sz="2800" dirty="0" smtClean="0"/>
          </a:p>
          <a:p>
            <a:endParaRPr lang="en-US" sz="2800" dirty="0"/>
          </a:p>
          <a:p>
            <a:r>
              <a:rPr lang="en-US" sz="2800" dirty="0" smtClean="0"/>
              <a:t> </a:t>
            </a:r>
            <a:endParaRPr lang="en-US" sz="2800" dirty="0"/>
          </a:p>
        </p:txBody>
      </p:sp>
      <p:sp>
        <p:nvSpPr>
          <p:cNvPr id="6" name="TextBox 5"/>
          <p:cNvSpPr txBox="1"/>
          <p:nvPr/>
        </p:nvSpPr>
        <p:spPr>
          <a:xfrm>
            <a:off x="0" y="5126236"/>
            <a:ext cx="7924800" cy="1384995"/>
          </a:xfrm>
          <a:prstGeom prst="rect">
            <a:avLst/>
          </a:prstGeom>
          <a:noFill/>
        </p:spPr>
        <p:txBody>
          <a:bodyPr wrap="square" rtlCol="0">
            <a:spAutoFit/>
          </a:bodyPr>
          <a:lstStyle/>
          <a:p>
            <a:r>
              <a:rPr lang="en-US" sz="2800" dirty="0" smtClean="0"/>
              <a:t>Close out with</a:t>
            </a:r>
          </a:p>
          <a:p>
            <a:r>
              <a:rPr lang="en-US" sz="2800" dirty="0" smtClean="0"/>
              <a:t>“Fire Center” when in contact</a:t>
            </a:r>
          </a:p>
          <a:p>
            <a:r>
              <a:rPr lang="en-US" sz="2800" dirty="0" smtClean="0"/>
              <a:t>with Air Attack or the fire</a:t>
            </a:r>
            <a:endParaRPr lang="en-US" sz="2800"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normAutofit/>
          </a:bodyPr>
          <a:lstStyle/>
          <a:p>
            <a:pPr eaLnBrk="1" hangingPunct="1">
              <a:defRPr/>
            </a:pPr>
            <a:r>
              <a:rPr lang="en-US" sz="3600" b="1" dirty="0" smtClean="0">
                <a:effectLst>
                  <a:outerShdw blurRad="38100" dist="38100" dir="2700000" algn="tl">
                    <a:srgbClr val="FFFFFF"/>
                  </a:outerShdw>
                </a:effectLst>
              </a:rPr>
              <a:t>Tactical briefing</a:t>
            </a:r>
            <a:endParaRPr lang="en-US" sz="3200" b="1" i="1" dirty="0" smtClean="0">
              <a:effectLst>
                <a:outerShdw blurRad="38100" dist="38100" dir="2700000" algn="tl">
                  <a:srgbClr val="FFFFFF"/>
                </a:outerShdw>
              </a:effectLst>
            </a:endParaRPr>
          </a:p>
        </p:txBody>
      </p:sp>
      <p:sp>
        <p:nvSpPr>
          <p:cNvPr id="16" name="Text Box 5"/>
          <p:cNvSpPr txBox="1">
            <a:spLocks noChangeArrowheads="1"/>
          </p:cNvSpPr>
          <p:nvPr/>
        </p:nvSpPr>
        <p:spPr bwMode="auto">
          <a:xfrm>
            <a:off x="220070" y="2978282"/>
            <a:ext cx="4419600" cy="4401205"/>
          </a:xfrm>
          <a:prstGeom prst="rect">
            <a:avLst/>
          </a:prstGeom>
          <a:noFill/>
          <a:ln w="9525">
            <a:noFill/>
            <a:miter lim="800000"/>
            <a:headEnd/>
            <a:tailEnd/>
          </a:ln>
        </p:spPr>
        <p:txBody>
          <a:bodyPr wrap="square">
            <a:spAutoFit/>
          </a:bodyPr>
          <a:lstStyle/>
          <a:p>
            <a:pPr>
              <a:defRPr/>
            </a:pPr>
            <a:r>
              <a:rPr lang="en-US" sz="2800" dirty="0" smtClean="0"/>
              <a:t>- Coverage level</a:t>
            </a:r>
          </a:p>
          <a:p>
            <a:pPr>
              <a:defRPr/>
            </a:pPr>
            <a:r>
              <a:rPr lang="en-US" sz="2800" dirty="0" smtClean="0"/>
              <a:t>- Portion</a:t>
            </a:r>
          </a:p>
          <a:p>
            <a:pPr>
              <a:defRPr/>
            </a:pPr>
            <a:r>
              <a:rPr lang="en-US" sz="2800" dirty="0" smtClean="0"/>
              <a:t>- Turn out</a:t>
            </a:r>
            <a:r>
              <a:rPr lang="en-US" sz="2800" dirty="0"/>
              <a:t> </a:t>
            </a:r>
            <a:r>
              <a:rPr lang="en-US" sz="2800" dirty="0" smtClean="0"/>
              <a:t>- if needed</a:t>
            </a:r>
          </a:p>
          <a:p>
            <a:pPr>
              <a:defRPr/>
            </a:pPr>
            <a:r>
              <a:rPr lang="en-US" sz="2800" dirty="0" smtClean="0"/>
              <a:t>- Specific hazards</a:t>
            </a:r>
          </a:p>
          <a:p>
            <a:pPr>
              <a:defRPr/>
            </a:pPr>
            <a:r>
              <a:rPr lang="en-US" sz="2800" dirty="0" smtClean="0"/>
              <a:t>- Clearance to maneuver</a:t>
            </a:r>
          </a:p>
          <a:p>
            <a:pPr>
              <a:defRPr/>
            </a:pPr>
            <a:r>
              <a:rPr lang="en-US" sz="2800" dirty="0" smtClean="0"/>
              <a:t>- Line is clear   </a:t>
            </a:r>
          </a:p>
          <a:p>
            <a:pPr>
              <a:defRPr/>
            </a:pPr>
            <a:r>
              <a:rPr lang="en-US" sz="2800" dirty="0" smtClean="0"/>
              <a:t>- Clearance to drop</a:t>
            </a:r>
          </a:p>
          <a:p>
            <a:pPr>
              <a:defRPr/>
            </a:pPr>
            <a:endParaRPr lang="en-US" sz="2800" dirty="0" smtClean="0"/>
          </a:p>
          <a:p>
            <a:pPr>
              <a:defRPr/>
            </a:pPr>
            <a:endParaRPr lang="en-US" sz="2800" dirty="0" smtClean="0"/>
          </a:p>
          <a:p>
            <a:pPr>
              <a:defRPr/>
            </a:pPr>
            <a:endParaRPr lang="en-US" sz="2800" dirty="0">
              <a:latin typeface="+mn-lt"/>
            </a:endParaRPr>
          </a:p>
        </p:txBody>
      </p:sp>
      <p:sp>
        <p:nvSpPr>
          <p:cNvPr id="7" name="Text Box 5"/>
          <p:cNvSpPr txBox="1">
            <a:spLocks noChangeArrowheads="1"/>
          </p:cNvSpPr>
          <p:nvPr/>
        </p:nvSpPr>
        <p:spPr bwMode="auto">
          <a:xfrm>
            <a:off x="220070" y="2122279"/>
            <a:ext cx="4419600" cy="523220"/>
          </a:xfrm>
          <a:prstGeom prst="rect">
            <a:avLst/>
          </a:prstGeom>
          <a:noFill/>
          <a:ln w="9525">
            <a:noFill/>
            <a:miter lim="800000"/>
            <a:headEnd/>
            <a:tailEnd/>
          </a:ln>
        </p:spPr>
        <p:txBody>
          <a:bodyPr wrap="square">
            <a:spAutoFit/>
          </a:bodyPr>
          <a:lstStyle/>
          <a:p>
            <a:pPr>
              <a:defRPr/>
            </a:pPr>
            <a:r>
              <a:rPr lang="en-US" sz="2800" dirty="0" smtClean="0"/>
              <a:t>- Orientation to the fire</a:t>
            </a:r>
            <a:endParaRPr lang="en-US" sz="2800" dirty="0">
              <a:latin typeface="+mn-lt"/>
            </a:endParaRPr>
          </a:p>
        </p:txBody>
      </p:sp>
      <p:sp>
        <p:nvSpPr>
          <p:cNvPr id="8" name="Text Box 5"/>
          <p:cNvSpPr txBox="1">
            <a:spLocks noChangeArrowheads="1"/>
          </p:cNvSpPr>
          <p:nvPr/>
        </p:nvSpPr>
        <p:spPr bwMode="auto">
          <a:xfrm>
            <a:off x="220070" y="2550281"/>
            <a:ext cx="4648200" cy="523220"/>
          </a:xfrm>
          <a:prstGeom prst="rect">
            <a:avLst/>
          </a:prstGeom>
          <a:noFill/>
          <a:ln w="9525">
            <a:noFill/>
            <a:miter lim="800000"/>
            <a:headEnd/>
            <a:tailEnd/>
          </a:ln>
        </p:spPr>
        <p:txBody>
          <a:bodyPr wrap="square">
            <a:spAutoFit/>
          </a:bodyPr>
          <a:lstStyle/>
          <a:p>
            <a:pPr>
              <a:defRPr/>
            </a:pPr>
            <a:r>
              <a:rPr lang="en-US" sz="2800" dirty="0" smtClean="0"/>
              <a:t>-</a:t>
            </a:r>
            <a:r>
              <a:rPr lang="en-US" sz="2800" dirty="0"/>
              <a:t> </a:t>
            </a:r>
            <a:r>
              <a:rPr lang="en-US" sz="2800" dirty="0" smtClean="0"/>
              <a:t>Objective</a:t>
            </a:r>
            <a:endParaRPr lang="en-US" sz="2800" dirty="0">
              <a:latin typeface="+mn-lt"/>
            </a:endParaRPr>
          </a:p>
        </p:txBody>
      </p:sp>
      <p:sp>
        <p:nvSpPr>
          <p:cNvPr id="10" name="Text Box 5"/>
          <p:cNvSpPr txBox="1">
            <a:spLocks noChangeArrowheads="1"/>
          </p:cNvSpPr>
          <p:nvPr/>
        </p:nvSpPr>
        <p:spPr bwMode="auto">
          <a:xfrm>
            <a:off x="642582" y="1470212"/>
            <a:ext cx="5105400" cy="584775"/>
          </a:xfrm>
          <a:prstGeom prst="rect">
            <a:avLst/>
          </a:prstGeom>
          <a:noFill/>
          <a:ln w="9525">
            <a:noFill/>
            <a:miter lim="800000"/>
            <a:headEnd/>
            <a:tailEnd/>
          </a:ln>
        </p:spPr>
        <p:txBody>
          <a:bodyPr wrap="square">
            <a:spAutoFit/>
          </a:bodyPr>
          <a:lstStyle/>
          <a:p>
            <a:pPr>
              <a:defRPr/>
            </a:pPr>
            <a:r>
              <a:rPr lang="en-US" sz="3200" i="1" dirty="0"/>
              <a:t>T</a:t>
            </a:r>
            <a:r>
              <a:rPr lang="en-US" sz="3200" i="1" dirty="0" smtClean="0"/>
              <a:t>o include:</a:t>
            </a:r>
            <a:endParaRPr lang="en-US" sz="3200" i="1" dirty="0">
              <a:latin typeface="+mn-lt"/>
            </a:endParaRPr>
          </a:p>
        </p:txBody>
      </p:sp>
      <p:pic>
        <p:nvPicPr>
          <p:cNvPr id="13" name="Picture 12" descr="heavy drop2 004.jpg"/>
          <p:cNvPicPr>
            <a:picLocks noChangeAspect="1"/>
          </p:cNvPicPr>
          <p:nvPr/>
        </p:nvPicPr>
        <p:blipFill>
          <a:blip r:embed="rId3" cstate="print">
            <a:lum contrast="10000"/>
          </a:blip>
          <a:srcRect l="3224" r="19407" b="14383"/>
          <a:stretch>
            <a:fillRect/>
          </a:stretch>
        </p:blipFill>
        <p:spPr>
          <a:xfrm>
            <a:off x="4343400" y="2463800"/>
            <a:ext cx="4541520" cy="3784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26211395"/>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0" y="152400"/>
            <a:ext cx="9144000" cy="1066800"/>
          </a:xfrm>
        </p:spPr>
        <p:txBody>
          <a:bodyPr>
            <a:normAutofit/>
          </a:bodyPr>
          <a:lstStyle/>
          <a:p>
            <a:pPr eaLnBrk="1" hangingPunct="1">
              <a:defRPr/>
            </a:pPr>
            <a:r>
              <a:rPr lang="en-US" sz="3600" b="1" dirty="0" smtClean="0">
                <a:effectLst>
                  <a:outerShdw blurRad="38100" dist="38100" dir="2700000" algn="tl">
                    <a:srgbClr val="FFFFFF"/>
                  </a:outerShdw>
                </a:effectLst>
              </a:rPr>
              <a:t>Drop Evaluation</a:t>
            </a:r>
            <a:endParaRPr lang="en-US" sz="3200" b="1" i="1" dirty="0" smtClean="0">
              <a:effectLst>
                <a:outerShdw blurRad="38100" dist="38100" dir="2700000" algn="tl">
                  <a:srgbClr val="FFFFFF"/>
                </a:outerShdw>
              </a:effectLst>
            </a:endParaRPr>
          </a:p>
        </p:txBody>
      </p:sp>
      <p:sp>
        <p:nvSpPr>
          <p:cNvPr id="16" name="Text Box 5"/>
          <p:cNvSpPr txBox="1">
            <a:spLocks noChangeArrowheads="1"/>
          </p:cNvSpPr>
          <p:nvPr/>
        </p:nvSpPr>
        <p:spPr bwMode="auto">
          <a:xfrm>
            <a:off x="304800" y="1371600"/>
            <a:ext cx="3352800" cy="1815882"/>
          </a:xfrm>
          <a:prstGeom prst="rect">
            <a:avLst/>
          </a:prstGeom>
          <a:noFill/>
          <a:ln w="9525">
            <a:noFill/>
            <a:miter lim="800000"/>
            <a:headEnd/>
            <a:tailEnd/>
          </a:ln>
        </p:spPr>
        <p:txBody>
          <a:bodyPr wrap="square">
            <a:spAutoFit/>
          </a:bodyPr>
          <a:lstStyle/>
          <a:p>
            <a:pPr>
              <a:defRPr/>
            </a:pPr>
            <a:r>
              <a:rPr lang="en-US" sz="2800" dirty="0" smtClean="0"/>
              <a:t>Load placement</a:t>
            </a:r>
          </a:p>
          <a:p>
            <a:pPr>
              <a:defRPr/>
            </a:pPr>
            <a:r>
              <a:rPr lang="en-US" sz="2800" dirty="0"/>
              <a:t> </a:t>
            </a:r>
            <a:r>
              <a:rPr lang="en-US" sz="2800" dirty="0" smtClean="0"/>
              <a:t>   -Line</a:t>
            </a:r>
          </a:p>
          <a:p>
            <a:pPr>
              <a:defRPr/>
            </a:pPr>
            <a:r>
              <a:rPr lang="en-US" sz="2800" dirty="0"/>
              <a:t> </a:t>
            </a:r>
            <a:r>
              <a:rPr lang="en-US" sz="2800" dirty="0" smtClean="0"/>
              <a:t>   -</a:t>
            </a:r>
            <a:r>
              <a:rPr lang="en-US" sz="2800" dirty="0"/>
              <a:t>S</a:t>
            </a:r>
            <a:r>
              <a:rPr lang="en-US" sz="2800" dirty="0" smtClean="0"/>
              <a:t>tart/stop</a:t>
            </a:r>
            <a:endParaRPr lang="en-US" sz="2800" dirty="0"/>
          </a:p>
          <a:p>
            <a:pPr>
              <a:defRPr/>
            </a:pPr>
            <a:r>
              <a:rPr lang="en-US" sz="2800" dirty="0" smtClean="0"/>
              <a:t>    -Drift</a:t>
            </a:r>
          </a:p>
        </p:txBody>
      </p:sp>
      <p:sp>
        <p:nvSpPr>
          <p:cNvPr id="10" name="Text Box 5"/>
          <p:cNvSpPr txBox="1">
            <a:spLocks noChangeArrowheads="1"/>
          </p:cNvSpPr>
          <p:nvPr/>
        </p:nvSpPr>
        <p:spPr bwMode="auto">
          <a:xfrm>
            <a:off x="762000" y="5410200"/>
            <a:ext cx="6172200" cy="523220"/>
          </a:xfrm>
          <a:prstGeom prst="rect">
            <a:avLst/>
          </a:prstGeom>
          <a:noFill/>
          <a:ln w="9525">
            <a:noFill/>
            <a:miter lim="800000"/>
            <a:headEnd/>
            <a:tailEnd/>
          </a:ln>
        </p:spPr>
        <p:txBody>
          <a:bodyPr wrap="square">
            <a:spAutoFit/>
          </a:bodyPr>
          <a:lstStyle/>
          <a:p>
            <a:pPr>
              <a:defRPr/>
            </a:pPr>
            <a:r>
              <a:rPr lang="en-US" sz="2800" dirty="0" smtClean="0">
                <a:latin typeface="+mn-lt"/>
              </a:rPr>
              <a:t>Load and return or return and hold</a:t>
            </a:r>
            <a:endParaRPr lang="en-US" sz="2800" dirty="0">
              <a:latin typeface="+mn-lt"/>
            </a:endParaRPr>
          </a:p>
        </p:txBody>
      </p:sp>
      <p:pic>
        <p:nvPicPr>
          <p:cNvPr id="11" name="Picture 10" descr="heavy drop2 003.jpg"/>
          <p:cNvPicPr>
            <a:picLocks noChangeAspect="1"/>
          </p:cNvPicPr>
          <p:nvPr/>
        </p:nvPicPr>
        <p:blipFill>
          <a:blip r:embed="rId3" cstate="print"/>
          <a:srcRect r="9150" b="12243"/>
          <a:stretch>
            <a:fillRect/>
          </a:stretch>
        </p:blipFill>
        <p:spPr>
          <a:xfrm>
            <a:off x="3746810" y="1371600"/>
            <a:ext cx="4995746" cy="3657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91145621"/>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0" y="0"/>
            <a:ext cx="9144000" cy="1066800"/>
          </a:xfrm>
        </p:spPr>
        <p:txBody>
          <a:bodyPr>
            <a:normAutofit/>
          </a:bodyPr>
          <a:lstStyle/>
          <a:p>
            <a:pPr eaLnBrk="1" hangingPunct="1">
              <a:defRPr/>
            </a:pPr>
            <a:r>
              <a:rPr lang="en-US" sz="3600" b="1" dirty="0" err="1" smtClean="0">
                <a:effectLst>
                  <a:outerShdw blurRad="38100" dist="38100" dir="2700000" algn="tl">
                    <a:srgbClr val="FFFFFF"/>
                  </a:outerShdw>
                </a:effectLst>
              </a:rPr>
              <a:t>Blazetamer</a:t>
            </a:r>
            <a:endParaRPr lang="en-US" sz="3200" b="1" i="1" dirty="0" smtClean="0">
              <a:effectLst>
                <a:outerShdw blurRad="38100" dist="38100" dir="2700000" algn="tl">
                  <a:srgbClr val="FFFFFF"/>
                </a:outerShdw>
              </a:effectLst>
            </a:endParaRPr>
          </a:p>
        </p:txBody>
      </p:sp>
      <p:sp>
        <p:nvSpPr>
          <p:cNvPr id="16" name="Text Box 5"/>
          <p:cNvSpPr txBox="1">
            <a:spLocks noChangeArrowheads="1"/>
          </p:cNvSpPr>
          <p:nvPr/>
        </p:nvSpPr>
        <p:spPr bwMode="auto">
          <a:xfrm>
            <a:off x="457200" y="1147788"/>
            <a:ext cx="7391400" cy="1785104"/>
          </a:xfrm>
          <a:prstGeom prst="rect">
            <a:avLst/>
          </a:prstGeom>
          <a:noFill/>
          <a:ln w="9525">
            <a:noFill/>
            <a:miter lim="800000"/>
            <a:headEnd/>
            <a:tailEnd/>
          </a:ln>
        </p:spPr>
        <p:txBody>
          <a:bodyPr wrap="square">
            <a:spAutoFit/>
          </a:bodyPr>
          <a:lstStyle/>
          <a:p>
            <a:pPr>
              <a:defRPr/>
            </a:pPr>
            <a:r>
              <a:rPr lang="en-US" sz="3200" b="1" dirty="0" smtClean="0">
                <a:latin typeface="+mn-lt"/>
              </a:rPr>
              <a:t>Application</a:t>
            </a:r>
            <a:r>
              <a:rPr lang="en-US" sz="2800" dirty="0" smtClean="0">
                <a:latin typeface="+mn-lt"/>
              </a:rPr>
              <a:t> – </a:t>
            </a:r>
            <a:r>
              <a:rPr lang="en-US" sz="2600" dirty="0" smtClean="0">
                <a:latin typeface="+mn-lt"/>
              </a:rPr>
              <a:t>ATGS will call for </a:t>
            </a:r>
            <a:r>
              <a:rPr lang="en-US" sz="2600" dirty="0" err="1" smtClean="0"/>
              <a:t>Blazetamer</a:t>
            </a:r>
            <a:r>
              <a:rPr lang="en-US" sz="2600" dirty="0" smtClean="0"/>
              <a:t> as    appropriate</a:t>
            </a:r>
            <a:r>
              <a:rPr lang="en-US" sz="2600" dirty="0" smtClean="0">
                <a:latin typeface="+mn-lt"/>
              </a:rPr>
              <a:t> (and if allowed by the host agency) prior to starting scooping operations.</a:t>
            </a:r>
          </a:p>
          <a:p>
            <a:pPr>
              <a:defRPr/>
            </a:pPr>
            <a:r>
              <a:rPr lang="en-US" sz="2600" dirty="0" smtClean="0"/>
              <a:t>                       </a:t>
            </a:r>
            <a:r>
              <a:rPr lang="en-US" sz="2600" dirty="0" smtClean="0">
                <a:latin typeface="+mn-lt"/>
              </a:rPr>
              <a:t>       </a:t>
            </a:r>
            <a:endParaRPr lang="en-US" sz="2600" dirty="0">
              <a:latin typeface="+mn-lt"/>
            </a:endParaRPr>
          </a:p>
        </p:txBody>
      </p:sp>
      <p:sp>
        <p:nvSpPr>
          <p:cNvPr id="7" name="Text Box 5"/>
          <p:cNvSpPr txBox="1">
            <a:spLocks noChangeArrowheads="1"/>
          </p:cNvSpPr>
          <p:nvPr/>
        </p:nvSpPr>
        <p:spPr bwMode="auto">
          <a:xfrm>
            <a:off x="457200" y="2743200"/>
            <a:ext cx="4267200" cy="2185214"/>
          </a:xfrm>
          <a:prstGeom prst="rect">
            <a:avLst/>
          </a:prstGeom>
          <a:noFill/>
          <a:ln w="9525">
            <a:noFill/>
            <a:miter lim="800000"/>
            <a:headEnd/>
            <a:tailEnd/>
          </a:ln>
        </p:spPr>
        <p:txBody>
          <a:bodyPr wrap="square">
            <a:spAutoFit/>
          </a:bodyPr>
          <a:lstStyle/>
          <a:p>
            <a:pPr>
              <a:defRPr/>
            </a:pPr>
            <a:r>
              <a:rPr lang="en-US" sz="3200" b="1" dirty="0" smtClean="0"/>
              <a:t>Concentration</a:t>
            </a:r>
            <a:r>
              <a:rPr lang="en-US" sz="3200" b="1" dirty="0" smtClean="0">
                <a:latin typeface="+mn-lt"/>
              </a:rPr>
              <a:t> </a:t>
            </a:r>
            <a:r>
              <a:rPr lang="en-US" sz="2800" dirty="0" smtClean="0">
                <a:latin typeface="+mn-lt"/>
              </a:rPr>
              <a:t> </a:t>
            </a:r>
          </a:p>
          <a:p>
            <a:pPr>
              <a:defRPr/>
            </a:pPr>
            <a:r>
              <a:rPr lang="en-US" sz="2600" dirty="0"/>
              <a:t>D</a:t>
            </a:r>
            <a:r>
              <a:rPr lang="en-US" sz="2600" dirty="0" smtClean="0"/>
              <a:t>efault concentration will be set for approximately 0.3% with a second push of the button making 0.6%.</a:t>
            </a:r>
          </a:p>
        </p:txBody>
      </p:sp>
      <p:pic>
        <p:nvPicPr>
          <p:cNvPr id="8" name="Picture 7" descr="D:\DSC_0008.JPG"/>
          <p:cNvPicPr/>
          <p:nvPr/>
        </p:nvPicPr>
        <p:blipFill>
          <a:blip r:embed="rId3" cstate="print"/>
          <a:srcRect l="22463" t="21867" r="12319" b="8882"/>
          <a:stretch>
            <a:fillRect/>
          </a:stretch>
        </p:blipFill>
        <p:spPr bwMode="auto">
          <a:xfrm>
            <a:off x="5029200" y="3200400"/>
            <a:ext cx="3810000" cy="2895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81083198"/>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228600" y="0"/>
            <a:ext cx="8686800" cy="1219200"/>
          </a:xfrm>
        </p:spPr>
        <p:txBody>
          <a:bodyPr>
            <a:normAutofit/>
          </a:bodyPr>
          <a:lstStyle/>
          <a:p>
            <a:pPr eaLnBrk="1" hangingPunct="1">
              <a:defRPr/>
            </a:pPr>
            <a:r>
              <a:rPr lang="en-US" sz="3600" b="1" dirty="0" smtClean="0">
                <a:effectLst>
                  <a:outerShdw blurRad="38100" dist="38100" dir="2700000" algn="tl">
                    <a:srgbClr val="FFFFFF"/>
                  </a:outerShdw>
                </a:effectLst>
              </a:rPr>
              <a:t>Debriefings</a:t>
            </a:r>
            <a:endParaRPr lang="en-US" sz="2800" b="1" i="1" dirty="0" smtClean="0">
              <a:effectLst>
                <a:outerShdw blurRad="38100" dist="38100" dir="2700000" algn="tl">
                  <a:srgbClr val="FFFFFF"/>
                </a:outerShdw>
              </a:effectLst>
            </a:endParaRPr>
          </a:p>
        </p:txBody>
      </p:sp>
      <p:sp>
        <p:nvSpPr>
          <p:cNvPr id="9" name="TextBox 6"/>
          <p:cNvSpPr txBox="1">
            <a:spLocks noChangeArrowheads="1"/>
          </p:cNvSpPr>
          <p:nvPr/>
        </p:nvSpPr>
        <p:spPr bwMode="auto">
          <a:xfrm>
            <a:off x="914400" y="1600200"/>
            <a:ext cx="7239000" cy="954107"/>
          </a:xfrm>
          <a:prstGeom prst="rect">
            <a:avLst/>
          </a:prstGeom>
          <a:noFill/>
          <a:ln w="9525">
            <a:noFill/>
            <a:miter lim="800000"/>
            <a:headEnd/>
            <a:tailEnd/>
          </a:ln>
        </p:spPr>
        <p:txBody>
          <a:bodyPr wrap="square">
            <a:spAutoFit/>
          </a:bodyPr>
          <a:lstStyle/>
          <a:p>
            <a:pPr>
              <a:defRPr/>
            </a:pPr>
            <a:r>
              <a:rPr lang="en-US" sz="2800" dirty="0" smtClean="0"/>
              <a:t>Will be done by the ATGS after every fire as soon as practical.</a:t>
            </a:r>
            <a:endParaRPr lang="en-US" sz="2800" dirty="0"/>
          </a:p>
        </p:txBody>
      </p:sp>
      <p:sp>
        <p:nvSpPr>
          <p:cNvPr id="6" name="TextBox 6"/>
          <p:cNvSpPr txBox="1">
            <a:spLocks noChangeArrowheads="1"/>
          </p:cNvSpPr>
          <p:nvPr/>
        </p:nvSpPr>
        <p:spPr bwMode="auto">
          <a:xfrm>
            <a:off x="914400" y="2971800"/>
            <a:ext cx="3733800" cy="1384995"/>
          </a:xfrm>
          <a:prstGeom prst="rect">
            <a:avLst/>
          </a:prstGeom>
          <a:noFill/>
          <a:ln w="9525">
            <a:noFill/>
            <a:miter lim="800000"/>
            <a:headEnd/>
            <a:tailEnd/>
          </a:ln>
        </p:spPr>
        <p:txBody>
          <a:bodyPr wrap="square">
            <a:spAutoFit/>
          </a:bodyPr>
          <a:lstStyle/>
          <a:p>
            <a:pPr>
              <a:defRPr/>
            </a:pPr>
            <a:r>
              <a:rPr lang="en-US" sz="2800" dirty="0" smtClean="0">
                <a:latin typeface="+mn-lt"/>
              </a:rPr>
              <a:t>Expected to attend and </a:t>
            </a:r>
            <a:r>
              <a:rPr lang="en-US" sz="2800" u="sng" dirty="0" smtClean="0">
                <a:latin typeface="+mn-lt"/>
              </a:rPr>
              <a:t>encouraged</a:t>
            </a:r>
            <a:r>
              <a:rPr lang="en-US" sz="2800" dirty="0" smtClean="0">
                <a:latin typeface="+mn-lt"/>
              </a:rPr>
              <a:t> to give candid observations.</a:t>
            </a:r>
          </a:p>
        </p:txBody>
      </p:sp>
      <p:pic>
        <p:nvPicPr>
          <p:cNvPr id="10" name="Picture 9" descr="DSC00194.JPG"/>
          <p:cNvPicPr>
            <a:picLocks noChangeAspect="1"/>
          </p:cNvPicPr>
          <p:nvPr/>
        </p:nvPicPr>
        <p:blipFill>
          <a:blip r:embed="rId3" cstate="print"/>
          <a:srcRect r="5114" b="9091"/>
          <a:stretch>
            <a:fillRect/>
          </a:stretch>
        </p:blipFill>
        <p:spPr>
          <a:xfrm>
            <a:off x="4648200" y="2667000"/>
            <a:ext cx="4241800" cy="304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90220368"/>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600" b="1" dirty="0" smtClean="0"/>
              <a:t>UAS (DRONE) INTRUSION</a:t>
            </a:r>
            <a:endParaRPr lang="en-US" sz="3600" b="1" dirty="0"/>
          </a:p>
        </p:txBody>
      </p:sp>
      <p:sp>
        <p:nvSpPr>
          <p:cNvPr id="4" name="Content Placeholder 3"/>
          <p:cNvSpPr>
            <a:spLocks noGrp="1"/>
          </p:cNvSpPr>
          <p:nvPr>
            <p:ph idx="1"/>
          </p:nvPr>
        </p:nvSpPr>
        <p:spPr/>
        <p:txBody>
          <a:bodyPr>
            <a:normAutofit fontScale="92500" lnSpcReduction="10000"/>
          </a:bodyPr>
          <a:lstStyle/>
          <a:p>
            <a:pPr algn="ctr"/>
            <a:r>
              <a:rPr lang="en-US" b="1" dirty="0" smtClean="0"/>
              <a:t>REPORTED UAS INTRUSION PROTOCOLS</a:t>
            </a:r>
          </a:p>
          <a:p>
            <a:r>
              <a:rPr lang="en-US" sz="3000" dirty="0" smtClean="0"/>
              <a:t>Incident aircraft will immediately </a:t>
            </a:r>
            <a:r>
              <a:rPr lang="en-US" sz="3000" b="1" dirty="0" smtClean="0">
                <a:solidFill>
                  <a:srgbClr val="FF0000"/>
                </a:solidFill>
              </a:rPr>
              <a:t>disengage</a:t>
            </a:r>
          </a:p>
          <a:p>
            <a:r>
              <a:rPr lang="en-US" sz="3000" dirty="0" smtClean="0"/>
              <a:t>ATGS will coordinate disengagement </a:t>
            </a:r>
            <a:r>
              <a:rPr lang="en-US" sz="2600" dirty="0" smtClean="0"/>
              <a:t>(if assigned)</a:t>
            </a:r>
          </a:p>
          <a:p>
            <a:pPr lvl="1"/>
            <a:r>
              <a:rPr lang="en-US" dirty="0" smtClean="0"/>
              <a:t>Designate and assign aircraft to holding areas and flight altitudes or return to base or nearest airport</a:t>
            </a:r>
          </a:p>
          <a:p>
            <a:pPr lvl="1"/>
            <a:r>
              <a:rPr lang="en-US" dirty="0" smtClean="0"/>
              <a:t>Assess/manage tanker fuel situation</a:t>
            </a:r>
          </a:p>
          <a:p>
            <a:pPr lvl="1"/>
            <a:r>
              <a:rPr lang="en-US" dirty="0" smtClean="0"/>
              <a:t>Coordinate with Dispatch and IC</a:t>
            </a:r>
          </a:p>
          <a:p>
            <a:r>
              <a:rPr lang="en-US" sz="3000" dirty="0" smtClean="0"/>
              <a:t>Remain disengaged until reported all clear</a:t>
            </a:r>
          </a:p>
          <a:p>
            <a:r>
              <a:rPr lang="en-US" sz="3000" dirty="0" smtClean="0"/>
              <a:t>ATGS will coordinate re-engagement when safe</a:t>
            </a:r>
          </a:p>
          <a:p>
            <a:endParaRPr lang="en-US" dirty="0"/>
          </a:p>
        </p:txBody>
      </p:sp>
    </p:spTree>
    <p:extLst>
      <p:ext uri="{BB962C8B-B14F-4D97-AF65-F5344CB8AC3E}">
        <p14:creationId xmlns:p14="http://schemas.microsoft.com/office/powerpoint/2010/main" val="205692829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1905000" y="0"/>
            <a:ext cx="5486400" cy="1447800"/>
          </a:xfrm>
        </p:spPr>
        <p:txBody>
          <a:bodyPr>
            <a:normAutofit/>
          </a:bodyPr>
          <a:lstStyle/>
          <a:p>
            <a:pPr eaLnBrk="1" hangingPunct="1">
              <a:defRPr/>
            </a:pPr>
            <a:r>
              <a:rPr lang="en-US" sz="3600" b="1" dirty="0" smtClean="0">
                <a:effectLst>
                  <a:outerShdw blurRad="38100" dist="38100" dir="2700000" algn="tl">
                    <a:srgbClr val="FFFFFF"/>
                  </a:outerShdw>
                </a:effectLst>
              </a:rPr>
              <a:t>Detection Aircraft</a:t>
            </a:r>
            <a:endParaRPr lang="en-US" sz="3600" b="1" i="1" dirty="0" smtClean="0">
              <a:effectLst>
                <a:outerShdw blurRad="38100" dist="38100" dir="2700000" algn="tl">
                  <a:srgbClr val="FFFFFF"/>
                </a:outerShdw>
              </a:effectLst>
            </a:endParaRPr>
          </a:p>
        </p:txBody>
      </p:sp>
      <p:sp>
        <p:nvSpPr>
          <p:cNvPr id="115715" name="Text Box 3"/>
          <p:cNvSpPr txBox="1">
            <a:spLocks noChangeArrowheads="1"/>
          </p:cNvSpPr>
          <p:nvPr/>
        </p:nvSpPr>
        <p:spPr bwMode="auto">
          <a:xfrm>
            <a:off x="1676400" y="5203825"/>
            <a:ext cx="184150" cy="274638"/>
          </a:xfrm>
          <a:prstGeom prst="rect">
            <a:avLst/>
          </a:prstGeom>
          <a:noFill/>
          <a:ln w="9525">
            <a:noFill/>
            <a:miter lim="800000"/>
            <a:headEnd/>
            <a:tailEnd/>
          </a:ln>
        </p:spPr>
        <p:txBody>
          <a:bodyPr wrap="none">
            <a:spAutoFit/>
          </a:bodyPr>
          <a:lstStyle/>
          <a:p>
            <a:pPr eaLnBrk="0" hangingPunct="0"/>
            <a:endParaRPr lang="en-US" sz="1200">
              <a:latin typeface="Arial" charset="0"/>
            </a:endParaRPr>
          </a:p>
        </p:txBody>
      </p:sp>
      <p:pic>
        <p:nvPicPr>
          <p:cNvPr id="115716" name="Picture 4" descr="D:\AerDet\Multimedia\Photos\Juanita Larson\plane circling-taken from grd-2.JPG"/>
          <p:cNvPicPr>
            <a:picLocks noChangeAspect="1" noChangeArrowheads="1"/>
          </p:cNvPicPr>
          <p:nvPr/>
        </p:nvPicPr>
        <p:blipFill rotWithShape="1">
          <a:blip r:embed="rId3" cstate="print">
            <a:lum bright="6000" contrast="24000"/>
          </a:blip>
          <a:srcRect l="41104" t="38338" r="29908" b="36694"/>
          <a:stretch/>
        </p:blipFill>
        <p:spPr bwMode="auto">
          <a:xfrm>
            <a:off x="5638800" y="1042714"/>
            <a:ext cx="3465387" cy="2233886"/>
          </a:xfrm>
          <a:prstGeom prst="rect">
            <a:avLst/>
          </a:prstGeom>
          <a:ln>
            <a:noFill/>
          </a:ln>
          <a:effectLst>
            <a:outerShdw blurRad="292100" dist="139700" dir="2700000" algn="tl" rotWithShape="0">
              <a:srgbClr val="333333">
                <a:alpha val="65000"/>
              </a:srgbClr>
            </a:outerShdw>
          </a:effectLst>
        </p:spPr>
      </p:pic>
      <p:sp>
        <p:nvSpPr>
          <p:cNvPr id="110597" name="TextBox 6"/>
          <p:cNvSpPr txBox="1">
            <a:spLocks noChangeArrowheads="1"/>
          </p:cNvSpPr>
          <p:nvPr/>
        </p:nvSpPr>
        <p:spPr bwMode="auto">
          <a:xfrm>
            <a:off x="574964" y="1524000"/>
            <a:ext cx="3886200" cy="4678204"/>
          </a:xfrm>
          <a:prstGeom prst="rect">
            <a:avLst/>
          </a:prstGeom>
          <a:noFill/>
          <a:ln w="9525">
            <a:noFill/>
            <a:miter lim="800000"/>
            <a:headEnd/>
            <a:tailEnd/>
          </a:ln>
        </p:spPr>
        <p:txBody>
          <a:bodyPr wrap="square">
            <a:spAutoFit/>
          </a:bodyPr>
          <a:lstStyle/>
          <a:p>
            <a:pPr>
              <a:defRPr/>
            </a:pPr>
            <a:r>
              <a:rPr lang="en-US" sz="2800" dirty="0">
                <a:latin typeface="+mn-lt"/>
              </a:rPr>
              <a:t>A pilot and aerial observer fly a predetermined route over a large area to locate fires from the air. </a:t>
            </a:r>
          </a:p>
          <a:p>
            <a:pPr>
              <a:defRPr/>
            </a:pPr>
            <a:endParaRPr lang="en-US" sz="1800" dirty="0">
              <a:latin typeface="+mn-lt"/>
            </a:endParaRPr>
          </a:p>
          <a:p>
            <a:pPr>
              <a:defRPr/>
            </a:pPr>
            <a:r>
              <a:rPr lang="en-US" sz="2800" dirty="0">
                <a:latin typeface="+mn-lt"/>
              </a:rPr>
              <a:t>Detection is often the first aircraft over the </a:t>
            </a:r>
            <a:r>
              <a:rPr lang="en-US" sz="2800" dirty="0" smtClean="0">
                <a:latin typeface="+mn-lt"/>
              </a:rPr>
              <a:t>fire </a:t>
            </a:r>
            <a:r>
              <a:rPr lang="en-US" sz="2800" b="1" dirty="0" smtClean="0">
                <a:latin typeface="+mn-lt"/>
              </a:rPr>
              <a:t>and are typically found </a:t>
            </a:r>
          </a:p>
          <a:p>
            <a:pPr>
              <a:defRPr/>
            </a:pPr>
            <a:r>
              <a:rPr lang="en-US" sz="2800" b="1" dirty="0" smtClean="0">
                <a:latin typeface="+mn-lt"/>
              </a:rPr>
              <a:t>at 2500-3500 MSL on </a:t>
            </a:r>
            <a:r>
              <a:rPr lang="en-US" sz="2800" b="1" dirty="0" smtClean="0">
                <a:solidFill>
                  <a:srgbClr val="FF0000"/>
                </a:solidFill>
                <a:latin typeface="+mn-lt"/>
              </a:rPr>
              <a:t>122.925</a:t>
            </a:r>
            <a:endParaRPr lang="en-US" sz="2800" b="1" dirty="0">
              <a:solidFill>
                <a:srgbClr val="FF0000"/>
              </a:solidFill>
              <a:latin typeface="+mn-lt"/>
            </a:endParaRPr>
          </a:p>
        </p:txBody>
      </p:sp>
      <p:pic>
        <p:nvPicPr>
          <p:cNvPr id="8" name="Picture 7" descr="Y:\Aerial Detection\Graphics\ColRtes_NE-stayOnRte.gif"/>
          <p:cNvPicPr>
            <a:picLocks noChangeAspect="1" noChangeArrowheads="1"/>
          </p:cNvPicPr>
          <p:nvPr/>
        </p:nvPicPr>
        <p:blipFill>
          <a:blip r:embed="rId4" cstate="print"/>
          <a:srcRect l="-1942" r="5838" b="-698"/>
          <a:stretch>
            <a:fillRect/>
          </a:stretch>
        </p:blipFill>
        <p:spPr bwMode="auto">
          <a:xfrm>
            <a:off x="4456042" y="2819400"/>
            <a:ext cx="4680780" cy="3733801"/>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effectLst>
                  <a:outerShdw blurRad="38100" dist="38100" dir="2700000" algn="tl">
                    <a:srgbClr val="FFFFFF"/>
                  </a:outerShdw>
                </a:effectLst>
              </a:rPr>
              <a:t>Initial Attack without ATGS</a:t>
            </a:r>
            <a:endParaRPr lang="en-US" sz="3600" dirty="0"/>
          </a:p>
        </p:txBody>
      </p:sp>
      <p:sp>
        <p:nvSpPr>
          <p:cNvPr id="3" name="Content Placeholder 2"/>
          <p:cNvSpPr>
            <a:spLocks noGrp="1"/>
          </p:cNvSpPr>
          <p:nvPr>
            <p:ph idx="1"/>
          </p:nvPr>
        </p:nvSpPr>
        <p:spPr>
          <a:xfrm>
            <a:off x="457200" y="1295400"/>
            <a:ext cx="8229600" cy="5257800"/>
          </a:xfrm>
        </p:spPr>
        <p:txBody>
          <a:bodyPr>
            <a:normAutofit fontScale="85000" lnSpcReduction="10000"/>
          </a:bodyPr>
          <a:lstStyle/>
          <a:p>
            <a:r>
              <a:rPr lang="en-US" sz="3300" dirty="0"/>
              <a:t>T</a:t>
            </a:r>
            <a:r>
              <a:rPr lang="en-US" sz="3300" dirty="0" smtClean="0"/>
              <a:t>he following procedures are recommended:</a:t>
            </a:r>
          </a:p>
          <a:p>
            <a:pPr lvl="1"/>
            <a:r>
              <a:rPr lang="en-US" sz="3300" dirty="0" smtClean="0"/>
              <a:t>Establish communications with the IC on the assigned A/G </a:t>
            </a:r>
            <a:r>
              <a:rPr lang="en-US" sz="3300" dirty="0" smtClean="0"/>
              <a:t>frequency</a:t>
            </a:r>
          </a:p>
          <a:p>
            <a:pPr lvl="1"/>
            <a:endParaRPr lang="en-US" sz="1100" dirty="0" smtClean="0"/>
          </a:p>
          <a:p>
            <a:pPr lvl="1"/>
            <a:r>
              <a:rPr lang="en-US" sz="3300" dirty="0" smtClean="0"/>
              <a:t>Fly a high level (1000’ AGL) recon to size up </a:t>
            </a:r>
            <a:r>
              <a:rPr lang="en-US" sz="3300" dirty="0" smtClean="0"/>
              <a:t>fire</a:t>
            </a:r>
          </a:p>
          <a:p>
            <a:pPr lvl="1"/>
            <a:endParaRPr lang="en-US" sz="1100" dirty="0" smtClean="0"/>
          </a:p>
          <a:p>
            <a:pPr lvl="1"/>
            <a:r>
              <a:rPr lang="en-US" sz="3300" dirty="0" smtClean="0"/>
              <a:t>Relay your size up to the IC on the A/G </a:t>
            </a:r>
            <a:r>
              <a:rPr lang="en-US" sz="3300" dirty="0" smtClean="0"/>
              <a:t>frequency</a:t>
            </a:r>
          </a:p>
          <a:p>
            <a:pPr lvl="1"/>
            <a:endParaRPr lang="en-US" sz="1100" dirty="0" smtClean="0"/>
          </a:p>
          <a:p>
            <a:pPr lvl="1"/>
            <a:r>
              <a:rPr lang="en-US" sz="3300" dirty="0" smtClean="0"/>
              <a:t>Relay </a:t>
            </a:r>
            <a:r>
              <a:rPr lang="en-US" sz="3300" dirty="0" smtClean="0"/>
              <a:t>size up to “Fire Center” </a:t>
            </a:r>
            <a:r>
              <a:rPr lang="en-US" sz="3300" dirty="0" smtClean="0"/>
              <a:t>on AirNet repeater</a:t>
            </a:r>
          </a:p>
          <a:p>
            <a:pPr lvl="1"/>
            <a:endParaRPr lang="en-US" sz="1100" dirty="0" smtClean="0"/>
          </a:p>
          <a:p>
            <a:pPr lvl="1"/>
            <a:r>
              <a:rPr lang="en-US" sz="3300" dirty="0" smtClean="0"/>
              <a:t>Coordinate with the IC to form a suppression </a:t>
            </a:r>
            <a:r>
              <a:rPr lang="en-US" sz="3300" dirty="0" smtClean="0"/>
              <a:t>plan</a:t>
            </a:r>
          </a:p>
          <a:p>
            <a:pPr lvl="1"/>
            <a:endParaRPr lang="en-US" sz="1100" dirty="0" smtClean="0"/>
          </a:p>
          <a:p>
            <a:pPr lvl="1"/>
            <a:r>
              <a:rPr lang="en-US" sz="3300" dirty="0" smtClean="0"/>
              <a:t>Confirm </a:t>
            </a:r>
            <a:r>
              <a:rPr lang="en-US" sz="3300" dirty="0"/>
              <a:t>t</a:t>
            </a:r>
            <a:r>
              <a:rPr lang="en-US" sz="3300" dirty="0" smtClean="0"/>
              <a:t>hat the line is clear/clear to </a:t>
            </a:r>
            <a:r>
              <a:rPr lang="en-US" sz="3300" dirty="0" smtClean="0"/>
              <a:t>drop</a:t>
            </a:r>
          </a:p>
          <a:p>
            <a:pPr lvl="1"/>
            <a:endParaRPr lang="en-US" sz="1100" dirty="0" smtClean="0"/>
          </a:p>
          <a:p>
            <a:pPr lvl="1"/>
            <a:r>
              <a:rPr lang="en-US" sz="3300" dirty="0" smtClean="0"/>
              <a:t>If requested </a:t>
            </a:r>
            <a:r>
              <a:rPr lang="en-US" sz="3300" dirty="0" smtClean="0"/>
              <a:t>to scoop, </a:t>
            </a:r>
            <a:r>
              <a:rPr lang="en-US" sz="3300" dirty="0" smtClean="0"/>
              <a:t>determine INV </a:t>
            </a:r>
            <a:r>
              <a:rPr lang="en-US" sz="3300" dirty="0" smtClean="0"/>
              <a:t>species</a:t>
            </a:r>
            <a:endParaRPr lang="en-US" sz="3300" dirty="0"/>
          </a:p>
        </p:txBody>
      </p:sp>
    </p:spTree>
    <p:extLst>
      <p:ext uri="{BB962C8B-B14F-4D97-AF65-F5344CB8AC3E}">
        <p14:creationId xmlns:p14="http://schemas.microsoft.com/office/powerpoint/2010/main" val="194720767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44562"/>
          </a:xfrm>
        </p:spPr>
        <p:txBody>
          <a:bodyPr>
            <a:normAutofit/>
          </a:bodyPr>
          <a:lstStyle/>
          <a:p>
            <a:r>
              <a:rPr lang="en-US" sz="3600" b="1" dirty="0" smtClean="0"/>
              <a:t>Infested Waters Procedure</a:t>
            </a:r>
            <a:endParaRPr lang="en-US" sz="3600" b="1" dirty="0"/>
          </a:p>
        </p:txBody>
      </p:sp>
      <p:sp>
        <p:nvSpPr>
          <p:cNvPr id="5" name="Content Placeholder 4"/>
          <p:cNvSpPr>
            <a:spLocks noGrp="1"/>
          </p:cNvSpPr>
          <p:nvPr>
            <p:ph idx="1"/>
          </p:nvPr>
        </p:nvSpPr>
        <p:spPr>
          <a:xfrm>
            <a:off x="0" y="838200"/>
            <a:ext cx="9144000" cy="5257800"/>
          </a:xfrm>
        </p:spPr>
        <p:txBody>
          <a:bodyPr>
            <a:normAutofit fontScale="92500" lnSpcReduction="20000"/>
          </a:bodyPr>
          <a:lstStyle/>
          <a:p>
            <a:pPr marL="0" indent="0" algn="ctr">
              <a:buNone/>
            </a:pPr>
            <a:r>
              <a:rPr lang="en-US" sz="2800" dirty="0" smtClean="0">
                <a:solidFill>
                  <a:srgbClr val="0070C0"/>
                </a:solidFill>
              </a:rPr>
              <a:t>UTILIZE INFESTED WATERS OR NOT??</a:t>
            </a:r>
          </a:p>
          <a:p>
            <a:pPr marL="0" indent="0">
              <a:buNone/>
            </a:pPr>
            <a:r>
              <a:rPr lang="en-US" sz="2800" dirty="0" smtClean="0"/>
              <a:t>Questions to ask:</a:t>
            </a:r>
          </a:p>
          <a:p>
            <a:pPr marL="0" indent="0">
              <a:buNone/>
            </a:pPr>
            <a:r>
              <a:rPr lang="en-US" sz="3000" dirty="0" smtClean="0"/>
              <a:t>-If I don’t use this water, is </a:t>
            </a:r>
            <a:r>
              <a:rPr lang="en-US" sz="3000" u="sng" dirty="0" smtClean="0"/>
              <a:t>loss of life or property likely</a:t>
            </a:r>
            <a:r>
              <a:rPr lang="en-US" sz="3000" dirty="0" smtClean="0"/>
              <a:t>?</a:t>
            </a:r>
          </a:p>
          <a:p>
            <a:pPr marL="0" indent="0">
              <a:buNone/>
            </a:pPr>
            <a:r>
              <a:rPr lang="en-US" sz="3000" dirty="0"/>
              <a:t>		</a:t>
            </a:r>
            <a:r>
              <a:rPr lang="en-US" sz="3000" dirty="0" smtClean="0"/>
              <a:t>If </a:t>
            </a:r>
            <a:r>
              <a:rPr lang="en-US" sz="3000" b="1" dirty="0" smtClean="0"/>
              <a:t>yes</a:t>
            </a:r>
            <a:r>
              <a:rPr lang="en-US" sz="3000" dirty="0" smtClean="0"/>
              <a:t>, </a:t>
            </a:r>
            <a:r>
              <a:rPr lang="en-US" sz="3000" b="1" dirty="0" smtClean="0">
                <a:solidFill>
                  <a:srgbClr val="00B050"/>
                </a:solidFill>
              </a:rPr>
              <a:t>use</a:t>
            </a:r>
            <a:r>
              <a:rPr lang="en-US" sz="3000" dirty="0" smtClean="0"/>
              <a:t> the infested lake.</a:t>
            </a:r>
          </a:p>
          <a:p>
            <a:pPr marL="0" indent="0">
              <a:buNone/>
            </a:pPr>
            <a:r>
              <a:rPr lang="en-US" sz="3000" dirty="0"/>
              <a:t>	</a:t>
            </a:r>
            <a:r>
              <a:rPr lang="en-US" sz="3000" dirty="0" smtClean="0"/>
              <a:t>	If </a:t>
            </a:r>
            <a:r>
              <a:rPr lang="en-US" sz="3000" b="1" dirty="0" smtClean="0"/>
              <a:t>no, </a:t>
            </a:r>
            <a:r>
              <a:rPr lang="en-US" sz="3000" b="1" dirty="0" smtClean="0">
                <a:solidFill>
                  <a:srgbClr val="FF0000"/>
                </a:solidFill>
              </a:rPr>
              <a:t>do not use </a:t>
            </a:r>
            <a:r>
              <a:rPr lang="en-US" sz="3000" dirty="0" smtClean="0"/>
              <a:t>the infested lake</a:t>
            </a:r>
            <a:r>
              <a:rPr lang="en-US" sz="3000" dirty="0" smtClean="0"/>
              <a:t>.</a:t>
            </a:r>
          </a:p>
          <a:p>
            <a:pPr marL="0" indent="0">
              <a:buNone/>
            </a:pPr>
            <a:endParaRPr lang="en-US" sz="1000" dirty="0" smtClean="0"/>
          </a:p>
          <a:p>
            <a:pPr marL="0" indent="0">
              <a:buNone/>
            </a:pPr>
            <a:r>
              <a:rPr lang="en-US" sz="3000" dirty="0" smtClean="0"/>
              <a:t>-Is there a non infested lake within a reasonable distance</a:t>
            </a:r>
            <a:r>
              <a:rPr lang="en-US" sz="3000" dirty="0" smtClean="0"/>
              <a:t>?</a:t>
            </a:r>
          </a:p>
          <a:p>
            <a:pPr marL="0" indent="0">
              <a:buNone/>
            </a:pPr>
            <a:endParaRPr lang="en-US" sz="1100" dirty="0" smtClean="0"/>
          </a:p>
          <a:p>
            <a:pPr marL="0" indent="0">
              <a:buNone/>
            </a:pPr>
            <a:r>
              <a:rPr lang="en-US" sz="3000" dirty="0" smtClean="0"/>
              <a:t>-Can I contain the fire using a farther, non-infested source?</a:t>
            </a:r>
          </a:p>
          <a:p>
            <a:pPr marL="0" indent="0">
              <a:buNone/>
            </a:pPr>
            <a:r>
              <a:rPr lang="en-US" sz="3000" dirty="0"/>
              <a:t>	</a:t>
            </a:r>
            <a:r>
              <a:rPr lang="en-US" sz="3000" dirty="0" smtClean="0"/>
              <a:t>	If </a:t>
            </a:r>
            <a:r>
              <a:rPr lang="en-US" sz="3000" b="1" dirty="0" smtClean="0"/>
              <a:t>yes, </a:t>
            </a:r>
            <a:r>
              <a:rPr lang="en-US" sz="3000" b="1" dirty="0" smtClean="0">
                <a:solidFill>
                  <a:srgbClr val="FF0000"/>
                </a:solidFill>
              </a:rPr>
              <a:t>do not use </a:t>
            </a:r>
            <a:r>
              <a:rPr lang="en-US" sz="3000" dirty="0" smtClean="0"/>
              <a:t>the infested water.</a:t>
            </a:r>
          </a:p>
          <a:p>
            <a:pPr marL="0" indent="0">
              <a:buNone/>
            </a:pPr>
            <a:r>
              <a:rPr lang="en-US" sz="3000" dirty="0"/>
              <a:t>	</a:t>
            </a:r>
            <a:r>
              <a:rPr lang="en-US" sz="3000" dirty="0" smtClean="0"/>
              <a:t>	If </a:t>
            </a:r>
            <a:r>
              <a:rPr lang="en-US" sz="3000" b="1" dirty="0" smtClean="0"/>
              <a:t>no, </a:t>
            </a:r>
            <a:r>
              <a:rPr lang="en-US" sz="3000" b="1" dirty="0" smtClean="0">
                <a:solidFill>
                  <a:srgbClr val="00B050"/>
                </a:solidFill>
              </a:rPr>
              <a:t>use </a:t>
            </a:r>
            <a:r>
              <a:rPr lang="en-US" sz="3000" dirty="0" smtClean="0"/>
              <a:t>the infested water</a:t>
            </a:r>
            <a:r>
              <a:rPr lang="en-US" sz="3000" dirty="0" smtClean="0"/>
              <a:t>.</a:t>
            </a:r>
          </a:p>
          <a:p>
            <a:pPr marL="0" indent="0">
              <a:buNone/>
            </a:pPr>
            <a:endParaRPr lang="en-US" sz="1000" dirty="0" smtClean="0"/>
          </a:p>
          <a:p>
            <a:pPr marL="0" indent="0">
              <a:buNone/>
            </a:pPr>
            <a:r>
              <a:rPr lang="en-US" sz="3000" dirty="0" smtClean="0"/>
              <a:t>*If infested water was used and requested for another fire, notify Fire Center and ask for guidance.</a:t>
            </a:r>
          </a:p>
          <a:p>
            <a:pPr marL="0" indent="0">
              <a:buNone/>
            </a:pPr>
            <a:endParaRPr lang="en-US" sz="2400" dirty="0" smtClean="0"/>
          </a:p>
        </p:txBody>
      </p:sp>
    </p:spTree>
    <p:extLst>
      <p:ext uri="{BB962C8B-B14F-4D97-AF65-F5344CB8AC3E}">
        <p14:creationId xmlns:p14="http://schemas.microsoft.com/office/powerpoint/2010/main" val="8204806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15962"/>
          </a:xfrm>
        </p:spPr>
        <p:txBody>
          <a:bodyPr>
            <a:normAutofit/>
          </a:bodyPr>
          <a:lstStyle/>
          <a:p>
            <a:pPr algn="l"/>
            <a:r>
              <a:rPr lang="en-US" sz="3600" dirty="0" smtClean="0"/>
              <a:t> To deal with:</a:t>
            </a:r>
            <a:endParaRPr lang="en-US" sz="3600" dirty="0"/>
          </a:p>
        </p:txBody>
      </p:sp>
      <p:sp>
        <p:nvSpPr>
          <p:cNvPr id="3" name="Content Placeholder 2"/>
          <p:cNvSpPr>
            <a:spLocks noGrp="1"/>
          </p:cNvSpPr>
          <p:nvPr>
            <p:ph idx="1"/>
          </p:nvPr>
        </p:nvSpPr>
        <p:spPr>
          <a:xfrm>
            <a:off x="152400" y="609600"/>
            <a:ext cx="8991600" cy="1219200"/>
          </a:xfrm>
        </p:spPr>
        <p:txBody>
          <a:bodyPr>
            <a:normAutofit/>
          </a:bodyPr>
          <a:lstStyle/>
          <a:p>
            <a:pPr marL="0" indent="0">
              <a:buNone/>
            </a:pPr>
            <a:r>
              <a:rPr lang="en-US" sz="2800" dirty="0" smtClean="0"/>
              <a:t>Red Book Language. Cooperator Aircraft.</a:t>
            </a:r>
          </a:p>
          <a:p>
            <a:pPr marL="0" indent="0">
              <a:buNone/>
            </a:pPr>
            <a:r>
              <a:rPr lang="en-US" sz="2800" dirty="0" smtClean="0"/>
              <a:t>MNICS Task Force has written a letter requesting a waiver.</a:t>
            </a:r>
            <a:endParaRPr lang="en-US" sz="2800"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13086"/>
          <a:stretch/>
        </p:blipFill>
        <p:spPr>
          <a:xfrm>
            <a:off x="1143000" y="1640271"/>
            <a:ext cx="8004412" cy="5217729"/>
          </a:xfrm>
          <a:prstGeom prst="rect">
            <a:avLst/>
          </a:prstGeom>
        </p:spPr>
      </p:pic>
    </p:spTree>
    <p:extLst>
      <p:ext uri="{BB962C8B-B14F-4D97-AF65-F5344CB8AC3E}">
        <p14:creationId xmlns:p14="http://schemas.microsoft.com/office/powerpoint/2010/main" val="19861945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0373" y="76200"/>
            <a:ext cx="7886700" cy="658456"/>
          </a:xfrm>
        </p:spPr>
        <p:txBody>
          <a:bodyPr>
            <a:normAutofit fontScale="90000"/>
          </a:bodyPr>
          <a:lstStyle/>
          <a:p>
            <a:pPr algn="ctr"/>
            <a:r>
              <a:rPr lang="en-US" b="1" dirty="0" smtClean="0">
                <a:solidFill>
                  <a:srgbClr val="0070C0"/>
                </a:solidFill>
                <a:latin typeface="+mn-lt"/>
              </a:rPr>
              <a:t>INFESTED WATERS AVENZA MAP</a:t>
            </a:r>
            <a:endParaRPr lang="en-US" b="1" dirty="0">
              <a:solidFill>
                <a:srgbClr val="0070C0"/>
              </a:solidFill>
              <a:latin typeface="+mn-lt"/>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64223" y="609600"/>
            <a:ext cx="7239000" cy="5442951"/>
          </a:xfrm>
          <a:prstGeom prst="rect">
            <a:avLst/>
          </a:prstGeom>
          <a:noFill/>
          <a:ln>
            <a:noFill/>
          </a:ln>
        </p:spPr>
      </p:pic>
      <p:sp>
        <p:nvSpPr>
          <p:cNvPr id="3" name="TextBox 2"/>
          <p:cNvSpPr txBox="1"/>
          <p:nvPr/>
        </p:nvSpPr>
        <p:spPr>
          <a:xfrm>
            <a:off x="753636" y="6080316"/>
            <a:ext cx="7660174" cy="523220"/>
          </a:xfrm>
          <a:prstGeom prst="rect">
            <a:avLst/>
          </a:prstGeom>
          <a:noFill/>
        </p:spPr>
        <p:txBody>
          <a:bodyPr wrap="none" rtlCol="0">
            <a:spAutoFit/>
          </a:bodyPr>
          <a:lstStyle/>
          <a:p>
            <a:pPr algn="ctr"/>
            <a:r>
              <a:rPr lang="en-US" sz="2800" dirty="0" smtClean="0"/>
              <a:t>KML for </a:t>
            </a:r>
            <a:r>
              <a:rPr lang="en-US" sz="2800" dirty="0" err="1" smtClean="0"/>
              <a:t>ForeFlight</a:t>
            </a:r>
            <a:r>
              <a:rPr lang="en-US" sz="2800" dirty="0" smtClean="0"/>
              <a:t> available. KMZ for GPS available.</a:t>
            </a:r>
            <a:endParaRPr lang="en-US" sz="2800" dirty="0"/>
          </a:p>
        </p:txBody>
      </p:sp>
    </p:spTree>
    <p:extLst>
      <p:ext uri="{BB962C8B-B14F-4D97-AF65-F5344CB8AC3E}">
        <p14:creationId xmlns:p14="http://schemas.microsoft.com/office/powerpoint/2010/main" val="363892479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685800" y="228600"/>
            <a:ext cx="7772400" cy="1143000"/>
          </a:xfrm>
        </p:spPr>
        <p:txBody>
          <a:bodyPr>
            <a:normAutofit/>
          </a:bodyPr>
          <a:lstStyle/>
          <a:p>
            <a:pPr>
              <a:defRPr/>
            </a:pPr>
            <a:r>
              <a:rPr lang="en-US" sz="3600" b="1" dirty="0" smtClean="0">
                <a:effectLst>
                  <a:outerShdw blurRad="38100" dist="38100" dir="2700000" algn="tl">
                    <a:srgbClr val="FFFFFF"/>
                  </a:outerShdw>
                </a:effectLst>
              </a:rPr>
              <a:t>Infested Lakes</a:t>
            </a:r>
            <a:endParaRPr lang="en-US" sz="3200" b="1" dirty="0" smtClean="0">
              <a:effectLst>
                <a:outerShdw blurRad="38100" dist="38100" dir="2700000" algn="tl">
                  <a:srgbClr val="FFFFFF"/>
                </a:outerShdw>
              </a:effectLst>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0200" y="4062046"/>
            <a:ext cx="3727938" cy="2795954"/>
          </a:xfrm>
          <a:prstGeom prst="rect">
            <a:avLst/>
          </a:prstGeom>
        </p:spPr>
      </p:pic>
      <p:sp>
        <p:nvSpPr>
          <p:cNvPr id="6" name="Rectangle 5"/>
          <p:cNvSpPr/>
          <p:nvPr/>
        </p:nvSpPr>
        <p:spPr>
          <a:xfrm>
            <a:off x="304800" y="1214021"/>
            <a:ext cx="8534400" cy="3539430"/>
          </a:xfrm>
          <a:prstGeom prst="rect">
            <a:avLst/>
          </a:prstGeom>
        </p:spPr>
        <p:txBody>
          <a:bodyPr wrap="square">
            <a:spAutoFit/>
          </a:bodyPr>
          <a:lstStyle/>
          <a:p>
            <a:pPr marL="342900" lvl="0" indent="-342900">
              <a:buFont typeface="+mj-lt"/>
              <a:buAutoNum type="arabicPeriod"/>
            </a:pPr>
            <a:r>
              <a:rPr lang="en-US" sz="2800" dirty="0" smtClean="0"/>
              <a:t>For </a:t>
            </a:r>
            <a:r>
              <a:rPr lang="en-US" sz="2800" b="1" u="sng" dirty="0">
                <a:solidFill>
                  <a:srgbClr val="00B050"/>
                </a:solidFill>
              </a:rPr>
              <a:t>Plants</a:t>
            </a:r>
            <a:r>
              <a:rPr lang="en-US" sz="2800" b="1" dirty="0">
                <a:solidFill>
                  <a:srgbClr val="00B050"/>
                </a:solidFill>
              </a:rPr>
              <a:t>, </a:t>
            </a:r>
            <a:r>
              <a:rPr lang="en-US" sz="2800" dirty="0"/>
              <a:t>visually inspect the aircraft. Pick off any plant material and discard on high ground</a:t>
            </a:r>
            <a:r>
              <a:rPr lang="en-US" sz="2800" dirty="0" smtClean="0"/>
              <a:t>.</a:t>
            </a:r>
          </a:p>
          <a:p>
            <a:pPr marL="342900" lvl="0" indent="-342900">
              <a:buFont typeface="+mj-lt"/>
              <a:buAutoNum type="arabicPeriod"/>
            </a:pPr>
            <a:endParaRPr lang="en-US" sz="2800" dirty="0"/>
          </a:p>
          <a:p>
            <a:pPr marL="342900" lvl="0" indent="-342900">
              <a:buFont typeface="+mj-lt"/>
              <a:buAutoNum type="arabicPeriod"/>
            </a:pPr>
            <a:r>
              <a:rPr lang="en-US" sz="2800" dirty="0"/>
              <a:t>For </a:t>
            </a:r>
            <a:r>
              <a:rPr lang="en-US" sz="2800" b="1" u="sng" dirty="0">
                <a:solidFill>
                  <a:srgbClr val="FF0000"/>
                </a:solidFill>
              </a:rPr>
              <a:t>Animals</a:t>
            </a:r>
            <a:r>
              <a:rPr lang="en-US" sz="2800" dirty="0">
                <a:solidFill>
                  <a:srgbClr val="FF0000"/>
                </a:solidFill>
              </a:rPr>
              <a:t>, </a:t>
            </a:r>
            <a:r>
              <a:rPr lang="en-US" sz="2800" dirty="0"/>
              <a:t>drain the floats, pressure wash the tank and floats with 140° water thoroughly. </a:t>
            </a:r>
            <a:endParaRPr lang="en-US" sz="2800" dirty="0" smtClean="0"/>
          </a:p>
          <a:p>
            <a:pPr marL="342900" lvl="0" indent="-342900">
              <a:buFont typeface="+mj-lt"/>
              <a:buAutoNum type="arabicPeriod"/>
            </a:pPr>
            <a:endParaRPr lang="en-US" sz="2800" dirty="0"/>
          </a:p>
          <a:p>
            <a:pPr marL="342900" indent="-342900">
              <a:buFont typeface="+mj-lt"/>
              <a:buAutoNum type="arabicPeriod"/>
            </a:pPr>
            <a:r>
              <a:rPr lang="en-US" sz="2800" dirty="0"/>
              <a:t>Allow to dry for 24 </a:t>
            </a:r>
            <a:r>
              <a:rPr lang="en-US" sz="2800" dirty="0" smtClean="0"/>
              <a:t>hours</a:t>
            </a:r>
          </a:p>
          <a:p>
            <a:r>
              <a:rPr lang="en-US" sz="2800" dirty="0"/>
              <a:t> </a:t>
            </a:r>
            <a:r>
              <a:rPr lang="en-US" sz="2800" dirty="0" smtClean="0"/>
              <a:t>   if </a:t>
            </a:r>
            <a:r>
              <a:rPr lang="en-US" sz="2800" dirty="0"/>
              <a:t>feasible</a:t>
            </a:r>
          </a:p>
        </p:txBody>
      </p:sp>
    </p:spTree>
    <p:extLst>
      <p:ext uri="{BB962C8B-B14F-4D97-AF65-F5344CB8AC3E}">
        <p14:creationId xmlns:p14="http://schemas.microsoft.com/office/powerpoint/2010/main" val="59220436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3" name="Picture 6" descr="prohib-rest title.jpg"/>
          <p:cNvPicPr>
            <a:picLocks noChangeAspect="1"/>
          </p:cNvPicPr>
          <p:nvPr/>
        </p:nvPicPr>
        <p:blipFill>
          <a:blip r:embed="rId2" cstate="print"/>
          <a:srcRect t="690"/>
          <a:stretch>
            <a:fillRect/>
          </a:stretch>
        </p:blipFill>
        <p:spPr bwMode="auto">
          <a:xfrm>
            <a:off x="0" y="0"/>
            <a:ext cx="9144000" cy="6858000"/>
          </a:xfrm>
          <a:prstGeom prst="rect">
            <a:avLst/>
          </a:prstGeom>
          <a:noFill/>
          <a:ln w="9525">
            <a:noFill/>
            <a:miter lim="800000"/>
            <a:headEnd/>
            <a:tailEnd/>
          </a:ln>
        </p:spPr>
      </p:pic>
      <p:sp>
        <p:nvSpPr>
          <p:cNvPr id="4" name="Rectangle 3"/>
          <p:cNvSpPr/>
          <p:nvPr/>
        </p:nvSpPr>
        <p:spPr>
          <a:xfrm>
            <a:off x="1066800" y="2716212"/>
            <a:ext cx="7010400" cy="1066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57200" y="2514600"/>
            <a:ext cx="8229600" cy="1470025"/>
          </a:xfrm>
        </p:spPr>
        <p:txBody>
          <a:bodyPr>
            <a:noAutofit/>
          </a:bodyPr>
          <a:lstStyle/>
          <a:p>
            <a:r>
              <a:rPr lang="en-US" sz="5400" b="1" dirty="0" smtClean="0">
                <a:effectLst>
                  <a:outerShdw blurRad="38100" dist="38100" dir="2700000" algn="tl">
                    <a:srgbClr val="000000">
                      <a:alpha val="43137"/>
                    </a:srgbClr>
                  </a:outerShdw>
                </a:effectLst>
              </a:rPr>
              <a:t>SPECIAL USE AIRSPACE</a:t>
            </a:r>
            <a:endParaRPr lang="en-US" sz="5400" b="1"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2514" name="Picture 9" descr="BWCA-all.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5" name="Rectangle 4"/>
          <p:cNvSpPr/>
          <p:nvPr/>
        </p:nvSpPr>
        <p:spPr>
          <a:xfrm>
            <a:off x="3047999" y="76200"/>
            <a:ext cx="5105401" cy="1676400"/>
          </a:xfrm>
          <a:prstGeom prst="rect">
            <a:avLst/>
          </a:prstGeom>
          <a:solidFill>
            <a:schemeClr val="accent1">
              <a:lumMod val="75000"/>
            </a:schemeClr>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7826" name="Rectangle 2"/>
          <p:cNvSpPr>
            <a:spLocks noGrp="1" noChangeArrowheads="1"/>
          </p:cNvSpPr>
          <p:nvPr>
            <p:ph type="title"/>
          </p:nvPr>
        </p:nvSpPr>
        <p:spPr>
          <a:xfrm>
            <a:off x="2057400" y="152400"/>
            <a:ext cx="7086600" cy="1524000"/>
          </a:xfrm>
        </p:spPr>
        <p:txBody>
          <a:bodyPr>
            <a:normAutofit fontScale="90000"/>
          </a:bodyPr>
          <a:lstStyle/>
          <a:p>
            <a:pPr eaLnBrk="1" hangingPunct="1">
              <a:defRPr/>
            </a:pPr>
            <a:r>
              <a:rPr lang="en-US" sz="3800" b="1" dirty="0" smtClean="0">
                <a:solidFill>
                  <a:srgbClr val="FF0000"/>
                </a:solidFill>
                <a:effectLst>
                  <a:outerShdw blurRad="38100" dist="38100" dir="2700000" algn="tl">
                    <a:schemeClr val="tx1"/>
                  </a:outerShdw>
                </a:effectLst>
              </a:rPr>
              <a:t>Prohibited Areas</a:t>
            </a:r>
            <a:r>
              <a:rPr lang="en-US" sz="3800" b="1" dirty="0" smtClean="0">
                <a:solidFill>
                  <a:schemeClr val="bg1"/>
                </a:solidFill>
                <a:effectLst>
                  <a:outerShdw blurRad="38100" dist="38100" dir="2700000" algn="tl">
                    <a:schemeClr val="tx1"/>
                  </a:outerShdw>
                </a:effectLst>
              </a:rPr>
              <a:t/>
            </a:r>
            <a:br>
              <a:rPr lang="en-US" sz="3800" b="1" dirty="0" smtClean="0">
                <a:solidFill>
                  <a:schemeClr val="bg1"/>
                </a:solidFill>
                <a:effectLst>
                  <a:outerShdw blurRad="38100" dist="38100" dir="2700000" algn="tl">
                    <a:schemeClr val="tx1"/>
                  </a:outerShdw>
                </a:effectLst>
              </a:rPr>
            </a:br>
            <a:r>
              <a:rPr lang="en-US" sz="3200" b="1" dirty="0" smtClean="0">
                <a:solidFill>
                  <a:schemeClr val="bg1"/>
                </a:solidFill>
                <a:effectLst>
                  <a:outerShdw blurRad="38100" dist="38100" dir="2700000" algn="tl">
                    <a:schemeClr val="tx1"/>
                  </a:outerShdw>
                </a:effectLst>
              </a:rPr>
              <a:t>Boundary Waters Canoe Area</a:t>
            </a:r>
            <a:br>
              <a:rPr lang="en-US" sz="3200" b="1" dirty="0" smtClean="0">
                <a:solidFill>
                  <a:schemeClr val="bg1"/>
                </a:solidFill>
                <a:effectLst>
                  <a:outerShdw blurRad="38100" dist="38100" dir="2700000" algn="tl">
                    <a:schemeClr val="tx1"/>
                  </a:outerShdw>
                </a:effectLst>
              </a:rPr>
            </a:br>
            <a:r>
              <a:rPr lang="en-US" sz="3200" b="1" dirty="0" smtClean="0">
                <a:solidFill>
                  <a:schemeClr val="bg1"/>
                </a:solidFill>
                <a:effectLst>
                  <a:outerShdw blurRad="38100" dist="38100" dir="2700000" algn="tl">
                    <a:schemeClr val="tx1"/>
                  </a:outerShdw>
                </a:effectLst>
              </a:rPr>
              <a:t>(BWCA)</a:t>
            </a:r>
          </a:p>
        </p:txBody>
      </p:sp>
      <p:sp>
        <p:nvSpPr>
          <p:cNvPr id="192517" name="Text Box 3"/>
          <p:cNvSpPr txBox="1">
            <a:spLocks noChangeArrowheads="1"/>
          </p:cNvSpPr>
          <p:nvPr/>
        </p:nvSpPr>
        <p:spPr bwMode="auto">
          <a:xfrm>
            <a:off x="1676400" y="5203825"/>
            <a:ext cx="184150" cy="274638"/>
          </a:xfrm>
          <a:prstGeom prst="rect">
            <a:avLst/>
          </a:prstGeom>
          <a:noFill/>
          <a:ln w="9525">
            <a:noFill/>
            <a:miter lim="800000"/>
            <a:headEnd/>
            <a:tailEnd/>
          </a:ln>
        </p:spPr>
        <p:txBody>
          <a:bodyPr wrap="none">
            <a:spAutoFit/>
          </a:bodyPr>
          <a:lstStyle/>
          <a:p>
            <a:pPr eaLnBrk="0" hangingPunct="0"/>
            <a:endParaRPr lang="en-US" sz="1200" dirty="0">
              <a:latin typeface="Arial" charset="0"/>
            </a:endParaRPr>
          </a:p>
        </p:txBody>
      </p:sp>
      <p:sp>
        <p:nvSpPr>
          <p:cNvPr id="12" name="Rectangle 11"/>
          <p:cNvSpPr/>
          <p:nvPr/>
        </p:nvSpPr>
        <p:spPr>
          <a:xfrm>
            <a:off x="1524000" y="4953000"/>
            <a:ext cx="6248400" cy="1600200"/>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chemeClr val="tx1"/>
                </a:solidFill>
              </a:rPr>
              <a:t>P-204, P-205, P-206</a:t>
            </a:r>
          </a:p>
          <a:p>
            <a:pPr algn="ctr">
              <a:defRPr/>
            </a:pPr>
            <a:r>
              <a:rPr lang="en-US" dirty="0">
                <a:solidFill>
                  <a:schemeClr val="tx1"/>
                </a:solidFill>
              </a:rPr>
              <a:t>Flight prohibited under 4000ft. MSL unless authorized by USFS for firefighting aircraft.</a:t>
            </a:r>
          </a:p>
        </p:txBody>
      </p:sp>
      <p:sp>
        <p:nvSpPr>
          <p:cNvPr id="13" name="Freeform 12"/>
          <p:cNvSpPr/>
          <p:nvPr/>
        </p:nvSpPr>
        <p:spPr>
          <a:xfrm>
            <a:off x="477838" y="2643188"/>
            <a:ext cx="1565275" cy="1089025"/>
          </a:xfrm>
          <a:custGeom>
            <a:avLst/>
            <a:gdLst>
              <a:gd name="connsiteX0" fmla="*/ 457200 w 1564482"/>
              <a:gd name="connsiteY0" fmla="*/ 442912 h 1088231"/>
              <a:gd name="connsiteX1" fmla="*/ 454819 w 1564482"/>
              <a:gd name="connsiteY1" fmla="*/ 254793 h 1088231"/>
              <a:gd name="connsiteX2" fmla="*/ 509588 w 1564482"/>
              <a:gd name="connsiteY2" fmla="*/ 252412 h 1088231"/>
              <a:gd name="connsiteX3" fmla="*/ 502444 w 1564482"/>
              <a:gd name="connsiteY3" fmla="*/ 2381 h 1088231"/>
              <a:gd name="connsiteX4" fmla="*/ 742950 w 1564482"/>
              <a:gd name="connsiteY4" fmla="*/ 0 h 1088231"/>
              <a:gd name="connsiteX5" fmla="*/ 747713 w 1564482"/>
              <a:gd name="connsiteY5" fmla="*/ 285750 h 1088231"/>
              <a:gd name="connsiteX6" fmla="*/ 776288 w 1564482"/>
              <a:gd name="connsiteY6" fmla="*/ 285750 h 1088231"/>
              <a:gd name="connsiteX7" fmla="*/ 778669 w 1564482"/>
              <a:gd name="connsiteY7" fmla="*/ 416718 h 1088231"/>
              <a:gd name="connsiteX8" fmla="*/ 1147763 w 1564482"/>
              <a:gd name="connsiteY8" fmla="*/ 407193 h 1088231"/>
              <a:gd name="connsiteX9" fmla="*/ 1150144 w 1564482"/>
              <a:gd name="connsiteY9" fmla="*/ 271462 h 1088231"/>
              <a:gd name="connsiteX10" fmla="*/ 1297782 w 1564482"/>
              <a:gd name="connsiteY10" fmla="*/ 271462 h 1088231"/>
              <a:gd name="connsiteX11" fmla="*/ 1300163 w 1564482"/>
              <a:gd name="connsiteY11" fmla="*/ 421481 h 1088231"/>
              <a:gd name="connsiteX12" fmla="*/ 1564482 w 1564482"/>
              <a:gd name="connsiteY12" fmla="*/ 423862 h 1088231"/>
              <a:gd name="connsiteX13" fmla="*/ 1564482 w 1564482"/>
              <a:gd name="connsiteY13" fmla="*/ 540543 h 1088231"/>
              <a:gd name="connsiteX14" fmla="*/ 1564482 w 1564482"/>
              <a:gd name="connsiteY14" fmla="*/ 650081 h 1088231"/>
              <a:gd name="connsiteX15" fmla="*/ 1488282 w 1564482"/>
              <a:gd name="connsiteY15" fmla="*/ 647700 h 1088231"/>
              <a:gd name="connsiteX16" fmla="*/ 1488282 w 1564482"/>
              <a:gd name="connsiteY16" fmla="*/ 688181 h 1088231"/>
              <a:gd name="connsiteX17" fmla="*/ 1335882 w 1564482"/>
              <a:gd name="connsiteY17" fmla="*/ 688181 h 1088231"/>
              <a:gd name="connsiteX18" fmla="*/ 1335882 w 1564482"/>
              <a:gd name="connsiteY18" fmla="*/ 831056 h 1088231"/>
              <a:gd name="connsiteX19" fmla="*/ 1278732 w 1564482"/>
              <a:gd name="connsiteY19" fmla="*/ 826293 h 1088231"/>
              <a:gd name="connsiteX20" fmla="*/ 1281113 w 1564482"/>
              <a:gd name="connsiteY20" fmla="*/ 988218 h 1088231"/>
              <a:gd name="connsiteX21" fmla="*/ 1202532 w 1564482"/>
              <a:gd name="connsiteY21" fmla="*/ 985837 h 1088231"/>
              <a:gd name="connsiteX22" fmla="*/ 1204913 w 1564482"/>
              <a:gd name="connsiteY22" fmla="*/ 1088231 h 1088231"/>
              <a:gd name="connsiteX23" fmla="*/ 2382 w 1564482"/>
              <a:gd name="connsiteY23" fmla="*/ 1085850 h 1088231"/>
              <a:gd name="connsiteX24" fmla="*/ 0 w 1564482"/>
              <a:gd name="connsiteY24" fmla="*/ 528637 h 1088231"/>
              <a:gd name="connsiteX25" fmla="*/ 226219 w 1564482"/>
              <a:gd name="connsiteY25" fmla="*/ 526256 h 1088231"/>
              <a:gd name="connsiteX26" fmla="*/ 228600 w 1564482"/>
              <a:gd name="connsiteY26" fmla="*/ 442912 h 1088231"/>
              <a:gd name="connsiteX27" fmla="*/ 457200 w 1564482"/>
              <a:gd name="connsiteY27" fmla="*/ 442912 h 108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564482" h="1088231">
                <a:moveTo>
                  <a:pt x="457200" y="442912"/>
                </a:moveTo>
                <a:cubicBezTo>
                  <a:pt x="456406" y="380206"/>
                  <a:pt x="455613" y="317499"/>
                  <a:pt x="454819" y="254793"/>
                </a:cubicBezTo>
                <a:lnTo>
                  <a:pt x="509588" y="252412"/>
                </a:lnTo>
                <a:lnTo>
                  <a:pt x="502444" y="2381"/>
                </a:lnTo>
                <a:lnTo>
                  <a:pt x="742950" y="0"/>
                </a:lnTo>
                <a:cubicBezTo>
                  <a:pt x="744538" y="95250"/>
                  <a:pt x="746125" y="190500"/>
                  <a:pt x="747713" y="285750"/>
                </a:cubicBezTo>
                <a:lnTo>
                  <a:pt x="776288" y="285750"/>
                </a:lnTo>
                <a:cubicBezTo>
                  <a:pt x="777082" y="329406"/>
                  <a:pt x="777875" y="373062"/>
                  <a:pt x="778669" y="416718"/>
                </a:cubicBezTo>
                <a:lnTo>
                  <a:pt x="1147763" y="407193"/>
                </a:lnTo>
                <a:cubicBezTo>
                  <a:pt x="1148557" y="361949"/>
                  <a:pt x="1149350" y="316706"/>
                  <a:pt x="1150144" y="271462"/>
                </a:cubicBezTo>
                <a:lnTo>
                  <a:pt x="1297782" y="271462"/>
                </a:lnTo>
                <a:cubicBezTo>
                  <a:pt x="1298576" y="321468"/>
                  <a:pt x="1299369" y="371475"/>
                  <a:pt x="1300163" y="421481"/>
                </a:cubicBezTo>
                <a:lnTo>
                  <a:pt x="1564482" y="423862"/>
                </a:lnTo>
                <a:lnTo>
                  <a:pt x="1564482" y="540543"/>
                </a:lnTo>
                <a:lnTo>
                  <a:pt x="1564482" y="650081"/>
                </a:lnTo>
                <a:lnTo>
                  <a:pt x="1488282" y="647700"/>
                </a:lnTo>
                <a:lnTo>
                  <a:pt x="1488282" y="688181"/>
                </a:lnTo>
                <a:lnTo>
                  <a:pt x="1335882" y="688181"/>
                </a:lnTo>
                <a:lnTo>
                  <a:pt x="1335882" y="831056"/>
                </a:lnTo>
                <a:lnTo>
                  <a:pt x="1278732" y="826293"/>
                </a:lnTo>
                <a:cubicBezTo>
                  <a:pt x="1279526" y="880268"/>
                  <a:pt x="1280319" y="934243"/>
                  <a:pt x="1281113" y="988218"/>
                </a:cubicBezTo>
                <a:lnTo>
                  <a:pt x="1202532" y="985837"/>
                </a:lnTo>
                <a:cubicBezTo>
                  <a:pt x="1203326" y="1019968"/>
                  <a:pt x="1204119" y="1054100"/>
                  <a:pt x="1204913" y="1088231"/>
                </a:cubicBezTo>
                <a:lnTo>
                  <a:pt x="2382" y="1085850"/>
                </a:lnTo>
                <a:lnTo>
                  <a:pt x="0" y="528637"/>
                </a:lnTo>
                <a:lnTo>
                  <a:pt x="226219" y="526256"/>
                </a:lnTo>
                <a:cubicBezTo>
                  <a:pt x="227013" y="498475"/>
                  <a:pt x="227806" y="470693"/>
                  <a:pt x="228600" y="442912"/>
                </a:cubicBezTo>
                <a:lnTo>
                  <a:pt x="457200" y="442912"/>
                </a:lnTo>
                <a:close/>
              </a:path>
            </a:pathLst>
          </a:cu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5" name="Freeform 14"/>
          <p:cNvSpPr/>
          <p:nvPr/>
        </p:nvSpPr>
        <p:spPr>
          <a:xfrm>
            <a:off x="7372350" y="2414588"/>
            <a:ext cx="1509713" cy="581025"/>
          </a:xfrm>
          <a:custGeom>
            <a:avLst/>
            <a:gdLst>
              <a:gd name="connsiteX0" fmla="*/ 52388 w 1509713"/>
              <a:gd name="connsiteY0" fmla="*/ 228600 h 581025"/>
              <a:gd name="connsiteX1" fmla="*/ 609600 w 1509713"/>
              <a:gd name="connsiteY1" fmla="*/ 209550 h 581025"/>
              <a:gd name="connsiteX2" fmla="*/ 614363 w 1509713"/>
              <a:gd name="connsiteY2" fmla="*/ 328612 h 581025"/>
              <a:gd name="connsiteX3" fmla="*/ 452438 w 1509713"/>
              <a:gd name="connsiteY3" fmla="*/ 333375 h 581025"/>
              <a:gd name="connsiteX4" fmla="*/ 461963 w 1509713"/>
              <a:gd name="connsiteY4" fmla="*/ 466725 h 581025"/>
              <a:gd name="connsiteX5" fmla="*/ 585788 w 1509713"/>
              <a:gd name="connsiteY5" fmla="*/ 461962 h 581025"/>
              <a:gd name="connsiteX6" fmla="*/ 590550 w 1509713"/>
              <a:gd name="connsiteY6" fmla="*/ 581025 h 581025"/>
              <a:gd name="connsiteX7" fmla="*/ 866775 w 1509713"/>
              <a:gd name="connsiteY7" fmla="*/ 576262 h 581025"/>
              <a:gd name="connsiteX8" fmla="*/ 862013 w 1509713"/>
              <a:gd name="connsiteY8" fmla="*/ 433387 h 581025"/>
              <a:gd name="connsiteX9" fmla="*/ 1509713 w 1509713"/>
              <a:gd name="connsiteY9" fmla="*/ 419100 h 581025"/>
              <a:gd name="connsiteX10" fmla="*/ 1504950 w 1509713"/>
              <a:gd name="connsiteY10" fmla="*/ 323850 h 581025"/>
              <a:gd name="connsiteX11" fmla="*/ 1447800 w 1509713"/>
              <a:gd name="connsiteY11" fmla="*/ 328612 h 581025"/>
              <a:gd name="connsiteX12" fmla="*/ 1438275 w 1509713"/>
              <a:gd name="connsiteY12" fmla="*/ 19050 h 581025"/>
              <a:gd name="connsiteX13" fmla="*/ 1385888 w 1509713"/>
              <a:gd name="connsiteY13" fmla="*/ 0 h 581025"/>
              <a:gd name="connsiteX14" fmla="*/ 1252538 w 1509713"/>
              <a:gd name="connsiteY14" fmla="*/ 19050 h 581025"/>
              <a:gd name="connsiteX15" fmla="*/ 1090613 w 1509713"/>
              <a:gd name="connsiteY15" fmla="*/ 38100 h 581025"/>
              <a:gd name="connsiteX16" fmla="*/ 976313 w 1509713"/>
              <a:gd name="connsiteY16" fmla="*/ 71437 h 581025"/>
              <a:gd name="connsiteX17" fmla="*/ 838200 w 1509713"/>
              <a:gd name="connsiteY17" fmla="*/ 61912 h 581025"/>
              <a:gd name="connsiteX18" fmla="*/ 752475 w 1509713"/>
              <a:gd name="connsiteY18" fmla="*/ 71437 h 581025"/>
              <a:gd name="connsiteX19" fmla="*/ 638175 w 1509713"/>
              <a:gd name="connsiteY19" fmla="*/ 104775 h 581025"/>
              <a:gd name="connsiteX20" fmla="*/ 566738 w 1509713"/>
              <a:gd name="connsiteY20" fmla="*/ 123825 h 581025"/>
              <a:gd name="connsiteX21" fmla="*/ 447675 w 1509713"/>
              <a:gd name="connsiteY21" fmla="*/ 95250 h 581025"/>
              <a:gd name="connsiteX22" fmla="*/ 285750 w 1509713"/>
              <a:gd name="connsiteY22" fmla="*/ 90487 h 581025"/>
              <a:gd name="connsiteX23" fmla="*/ 223838 w 1509713"/>
              <a:gd name="connsiteY23" fmla="*/ 76200 h 581025"/>
              <a:gd name="connsiteX24" fmla="*/ 104775 w 1509713"/>
              <a:gd name="connsiteY24" fmla="*/ 80962 h 581025"/>
              <a:gd name="connsiteX25" fmla="*/ 0 w 1509713"/>
              <a:gd name="connsiteY25" fmla="*/ 85725 h 581025"/>
              <a:gd name="connsiteX26" fmla="*/ 0 w 1509713"/>
              <a:gd name="connsiteY26" fmla="*/ 223837 h 581025"/>
              <a:gd name="connsiteX27" fmla="*/ 52388 w 1509713"/>
              <a:gd name="connsiteY27" fmla="*/ 228600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509713" h="581025">
                <a:moveTo>
                  <a:pt x="52388" y="228600"/>
                </a:moveTo>
                <a:lnTo>
                  <a:pt x="609600" y="209550"/>
                </a:lnTo>
                <a:lnTo>
                  <a:pt x="614363" y="328612"/>
                </a:lnTo>
                <a:lnTo>
                  <a:pt x="452438" y="333375"/>
                </a:lnTo>
                <a:lnTo>
                  <a:pt x="461963" y="466725"/>
                </a:lnTo>
                <a:lnTo>
                  <a:pt x="585788" y="461962"/>
                </a:lnTo>
                <a:lnTo>
                  <a:pt x="590550" y="581025"/>
                </a:lnTo>
                <a:lnTo>
                  <a:pt x="866775" y="576262"/>
                </a:lnTo>
                <a:lnTo>
                  <a:pt x="862013" y="433387"/>
                </a:lnTo>
                <a:lnTo>
                  <a:pt x="1509713" y="419100"/>
                </a:lnTo>
                <a:lnTo>
                  <a:pt x="1504950" y="323850"/>
                </a:lnTo>
                <a:lnTo>
                  <a:pt x="1447800" y="328612"/>
                </a:lnTo>
                <a:lnTo>
                  <a:pt x="1438275" y="19050"/>
                </a:lnTo>
                <a:lnTo>
                  <a:pt x="1385888" y="0"/>
                </a:lnTo>
                <a:lnTo>
                  <a:pt x="1252538" y="19050"/>
                </a:lnTo>
                <a:lnTo>
                  <a:pt x="1090613" y="38100"/>
                </a:lnTo>
                <a:lnTo>
                  <a:pt x="976313" y="71437"/>
                </a:lnTo>
                <a:lnTo>
                  <a:pt x="838200" y="61912"/>
                </a:lnTo>
                <a:lnTo>
                  <a:pt x="752475" y="71437"/>
                </a:lnTo>
                <a:lnTo>
                  <a:pt x="638175" y="104775"/>
                </a:lnTo>
                <a:lnTo>
                  <a:pt x="566738" y="123825"/>
                </a:lnTo>
                <a:lnTo>
                  <a:pt x="447675" y="95250"/>
                </a:lnTo>
                <a:lnTo>
                  <a:pt x="285750" y="90487"/>
                </a:lnTo>
                <a:lnTo>
                  <a:pt x="223838" y="76200"/>
                </a:lnTo>
                <a:lnTo>
                  <a:pt x="104775" y="80962"/>
                </a:lnTo>
                <a:lnTo>
                  <a:pt x="0" y="85725"/>
                </a:lnTo>
                <a:lnTo>
                  <a:pt x="0" y="223837"/>
                </a:lnTo>
                <a:lnTo>
                  <a:pt x="52388" y="228600"/>
                </a:lnTo>
                <a:close/>
              </a:path>
            </a:pathLst>
          </a:cu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6" name="Freeform 15"/>
          <p:cNvSpPr/>
          <p:nvPr/>
        </p:nvSpPr>
        <p:spPr>
          <a:xfrm>
            <a:off x="238125" y="1190625"/>
            <a:ext cx="7629525" cy="3343275"/>
          </a:xfrm>
          <a:custGeom>
            <a:avLst/>
            <a:gdLst>
              <a:gd name="connsiteX0" fmla="*/ 0 w 7629525"/>
              <a:gd name="connsiteY0" fmla="*/ 390525 h 3343275"/>
              <a:gd name="connsiteX1" fmla="*/ 19050 w 7629525"/>
              <a:gd name="connsiteY1" fmla="*/ 838200 h 3343275"/>
              <a:gd name="connsiteX2" fmla="*/ 66675 w 7629525"/>
              <a:gd name="connsiteY2" fmla="*/ 838200 h 3343275"/>
              <a:gd name="connsiteX3" fmla="*/ 57150 w 7629525"/>
              <a:gd name="connsiteY3" fmla="*/ 914400 h 3343275"/>
              <a:gd name="connsiteX4" fmla="*/ 314325 w 7629525"/>
              <a:gd name="connsiteY4" fmla="*/ 904875 h 3343275"/>
              <a:gd name="connsiteX5" fmla="*/ 314325 w 7629525"/>
              <a:gd name="connsiteY5" fmla="*/ 1143000 h 3343275"/>
              <a:gd name="connsiteX6" fmla="*/ 1047750 w 7629525"/>
              <a:gd name="connsiteY6" fmla="*/ 1152525 h 3343275"/>
              <a:gd name="connsiteX7" fmla="*/ 1047750 w 7629525"/>
              <a:gd name="connsiteY7" fmla="*/ 1257300 h 3343275"/>
              <a:gd name="connsiteX8" fmla="*/ 1133475 w 7629525"/>
              <a:gd name="connsiteY8" fmla="*/ 1257300 h 3343275"/>
              <a:gd name="connsiteX9" fmla="*/ 1143000 w 7629525"/>
              <a:gd name="connsiteY9" fmla="*/ 1323975 h 3343275"/>
              <a:gd name="connsiteX10" fmla="*/ 1371600 w 7629525"/>
              <a:gd name="connsiteY10" fmla="*/ 1304925 h 3343275"/>
              <a:gd name="connsiteX11" fmla="*/ 1371600 w 7629525"/>
              <a:gd name="connsiteY11" fmla="*/ 1381125 h 3343275"/>
              <a:gd name="connsiteX12" fmla="*/ 1371600 w 7629525"/>
              <a:gd name="connsiteY12" fmla="*/ 1381125 h 3343275"/>
              <a:gd name="connsiteX13" fmla="*/ 1466850 w 7629525"/>
              <a:gd name="connsiteY13" fmla="*/ 1371600 h 3343275"/>
              <a:gd name="connsiteX14" fmla="*/ 1466850 w 7629525"/>
              <a:gd name="connsiteY14" fmla="*/ 1457325 h 3343275"/>
              <a:gd name="connsiteX15" fmla="*/ 1609725 w 7629525"/>
              <a:gd name="connsiteY15" fmla="*/ 1447800 h 3343275"/>
              <a:gd name="connsiteX16" fmla="*/ 1619250 w 7629525"/>
              <a:gd name="connsiteY16" fmla="*/ 1352550 h 3343275"/>
              <a:gd name="connsiteX17" fmla="*/ 1714500 w 7629525"/>
              <a:gd name="connsiteY17" fmla="*/ 1343025 h 3343275"/>
              <a:gd name="connsiteX18" fmla="*/ 1714500 w 7629525"/>
              <a:gd name="connsiteY18" fmla="*/ 1438275 h 3343275"/>
              <a:gd name="connsiteX19" fmla="*/ 1800225 w 7629525"/>
              <a:gd name="connsiteY19" fmla="*/ 1438275 h 3343275"/>
              <a:gd name="connsiteX20" fmla="*/ 1809750 w 7629525"/>
              <a:gd name="connsiteY20" fmla="*/ 1524000 h 3343275"/>
              <a:gd name="connsiteX21" fmla="*/ 1876425 w 7629525"/>
              <a:gd name="connsiteY21" fmla="*/ 1533525 h 3343275"/>
              <a:gd name="connsiteX22" fmla="*/ 1895475 w 7629525"/>
              <a:gd name="connsiteY22" fmla="*/ 1638300 h 3343275"/>
              <a:gd name="connsiteX23" fmla="*/ 2581275 w 7629525"/>
              <a:gd name="connsiteY23" fmla="*/ 1600200 h 3343275"/>
              <a:gd name="connsiteX24" fmla="*/ 2590800 w 7629525"/>
              <a:gd name="connsiteY24" fmla="*/ 1743075 h 3343275"/>
              <a:gd name="connsiteX25" fmla="*/ 2495550 w 7629525"/>
              <a:gd name="connsiteY25" fmla="*/ 1743075 h 3343275"/>
              <a:gd name="connsiteX26" fmla="*/ 2486025 w 7629525"/>
              <a:gd name="connsiteY26" fmla="*/ 1943100 h 3343275"/>
              <a:gd name="connsiteX27" fmla="*/ 2581275 w 7629525"/>
              <a:gd name="connsiteY27" fmla="*/ 1933575 h 3343275"/>
              <a:gd name="connsiteX28" fmla="*/ 2571750 w 7629525"/>
              <a:gd name="connsiteY28" fmla="*/ 2324100 h 3343275"/>
              <a:gd name="connsiteX29" fmla="*/ 3171825 w 7629525"/>
              <a:gd name="connsiteY29" fmla="*/ 2305050 h 3343275"/>
              <a:gd name="connsiteX30" fmla="*/ 3181350 w 7629525"/>
              <a:gd name="connsiteY30" fmla="*/ 2114550 h 3343275"/>
              <a:gd name="connsiteX31" fmla="*/ 3895725 w 7629525"/>
              <a:gd name="connsiteY31" fmla="*/ 2114550 h 3343275"/>
              <a:gd name="connsiteX32" fmla="*/ 3914775 w 7629525"/>
              <a:gd name="connsiteY32" fmla="*/ 2466975 h 3343275"/>
              <a:gd name="connsiteX33" fmla="*/ 3381375 w 7629525"/>
              <a:gd name="connsiteY33" fmla="*/ 2495550 h 3343275"/>
              <a:gd name="connsiteX34" fmla="*/ 2924175 w 7629525"/>
              <a:gd name="connsiteY34" fmla="*/ 2590800 h 3343275"/>
              <a:gd name="connsiteX35" fmla="*/ 2771775 w 7629525"/>
              <a:gd name="connsiteY35" fmla="*/ 2609850 h 3343275"/>
              <a:gd name="connsiteX36" fmla="*/ 2790825 w 7629525"/>
              <a:gd name="connsiteY36" fmla="*/ 2819400 h 3343275"/>
              <a:gd name="connsiteX37" fmla="*/ 3048000 w 7629525"/>
              <a:gd name="connsiteY37" fmla="*/ 2819400 h 3343275"/>
              <a:gd name="connsiteX38" fmla="*/ 3048000 w 7629525"/>
              <a:gd name="connsiteY38" fmla="*/ 2943225 h 3343275"/>
              <a:gd name="connsiteX39" fmla="*/ 3095625 w 7629525"/>
              <a:gd name="connsiteY39" fmla="*/ 2952750 h 3343275"/>
              <a:gd name="connsiteX40" fmla="*/ 3105150 w 7629525"/>
              <a:gd name="connsiteY40" fmla="*/ 3143250 h 3343275"/>
              <a:gd name="connsiteX41" fmla="*/ 3305175 w 7629525"/>
              <a:gd name="connsiteY41" fmla="*/ 3143250 h 3343275"/>
              <a:gd name="connsiteX42" fmla="*/ 3295650 w 7629525"/>
              <a:gd name="connsiteY42" fmla="*/ 3276600 h 3343275"/>
              <a:gd name="connsiteX43" fmla="*/ 3524250 w 7629525"/>
              <a:gd name="connsiteY43" fmla="*/ 3276600 h 3343275"/>
              <a:gd name="connsiteX44" fmla="*/ 3524250 w 7629525"/>
              <a:gd name="connsiteY44" fmla="*/ 3343275 h 3343275"/>
              <a:gd name="connsiteX45" fmla="*/ 4114800 w 7629525"/>
              <a:gd name="connsiteY45" fmla="*/ 3333750 h 3343275"/>
              <a:gd name="connsiteX46" fmla="*/ 4114800 w 7629525"/>
              <a:gd name="connsiteY46" fmla="*/ 3257550 h 3343275"/>
              <a:gd name="connsiteX47" fmla="*/ 4210050 w 7629525"/>
              <a:gd name="connsiteY47" fmla="*/ 3267075 h 3343275"/>
              <a:gd name="connsiteX48" fmla="*/ 4276725 w 7629525"/>
              <a:gd name="connsiteY48" fmla="*/ 3219450 h 3343275"/>
              <a:gd name="connsiteX49" fmla="*/ 4295775 w 7629525"/>
              <a:gd name="connsiteY49" fmla="*/ 3143250 h 3343275"/>
              <a:gd name="connsiteX50" fmla="*/ 4400550 w 7629525"/>
              <a:gd name="connsiteY50" fmla="*/ 3152775 h 3343275"/>
              <a:gd name="connsiteX51" fmla="*/ 4400550 w 7629525"/>
              <a:gd name="connsiteY51" fmla="*/ 3333750 h 3343275"/>
              <a:gd name="connsiteX52" fmla="*/ 5133975 w 7629525"/>
              <a:gd name="connsiteY52" fmla="*/ 3286125 h 3343275"/>
              <a:gd name="connsiteX53" fmla="*/ 5095875 w 7629525"/>
              <a:gd name="connsiteY53" fmla="*/ 3162300 h 3343275"/>
              <a:gd name="connsiteX54" fmla="*/ 5029200 w 7629525"/>
              <a:gd name="connsiteY54" fmla="*/ 3162300 h 3343275"/>
              <a:gd name="connsiteX55" fmla="*/ 5019675 w 7629525"/>
              <a:gd name="connsiteY55" fmla="*/ 2895600 h 3343275"/>
              <a:gd name="connsiteX56" fmla="*/ 5153025 w 7629525"/>
              <a:gd name="connsiteY56" fmla="*/ 2905125 h 3343275"/>
              <a:gd name="connsiteX57" fmla="*/ 5162550 w 7629525"/>
              <a:gd name="connsiteY57" fmla="*/ 3019425 h 3343275"/>
              <a:gd name="connsiteX58" fmla="*/ 5876925 w 7629525"/>
              <a:gd name="connsiteY58" fmla="*/ 2981325 h 3343275"/>
              <a:gd name="connsiteX59" fmla="*/ 5867400 w 7629525"/>
              <a:gd name="connsiteY59" fmla="*/ 2686050 h 3343275"/>
              <a:gd name="connsiteX60" fmla="*/ 5972175 w 7629525"/>
              <a:gd name="connsiteY60" fmla="*/ 2705100 h 3343275"/>
              <a:gd name="connsiteX61" fmla="*/ 5972175 w 7629525"/>
              <a:gd name="connsiteY61" fmla="*/ 2743200 h 3343275"/>
              <a:gd name="connsiteX62" fmla="*/ 6124575 w 7629525"/>
              <a:gd name="connsiteY62" fmla="*/ 2762250 h 3343275"/>
              <a:gd name="connsiteX63" fmla="*/ 6134100 w 7629525"/>
              <a:gd name="connsiteY63" fmla="*/ 2876550 h 3343275"/>
              <a:gd name="connsiteX64" fmla="*/ 6391275 w 7629525"/>
              <a:gd name="connsiteY64" fmla="*/ 2857500 h 3343275"/>
              <a:gd name="connsiteX65" fmla="*/ 6391275 w 7629525"/>
              <a:gd name="connsiteY65" fmla="*/ 2771775 h 3343275"/>
              <a:gd name="connsiteX66" fmla="*/ 6591300 w 7629525"/>
              <a:gd name="connsiteY66" fmla="*/ 2771775 h 3343275"/>
              <a:gd name="connsiteX67" fmla="*/ 6591300 w 7629525"/>
              <a:gd name="connsiteY67" fmla="*/ 2695575 h 3343275"/>
              <a:gd name="connsiteX68" fmla="*/ 6657975 w 7629525"/>
              <a:gd name="connsiteY68" fmla="*/ 2695575 h 3343275"/>
              <a:gd name="connsiteX69" fmla="*/ 6619875 w 7629525"/>
              <a:gd name="connsiteY69" fmla="*/ 2257425 h 3343275"/>
              <a:gd name="connsiteX70" fmla="*/ 6962775 w 7629525"/>
              <a:gd name="connsiteY70" fmla="*/ 2266950 h 3343275"/>
              <a:gd name="connsiteX71" fmla="*/ 6962775 w 7629525"/>
              <a:gd name="connsiteY71" fmla="*/ 2428875 h 3343275"/>
              <a:gd name="connsiteX72" fmla="*/ 7562850 w 7629525"/>
              <a:gd name="connsiteY72" fmla="*/ 2390775 h 3343275"/>
              <a:gd name="connsiteX73" fmla="*/ 7543800 w 7629525"/>
              <a:gd name="connsiteY73" fmla="*/ 2038350 h 3343275"/>
              <a:gd name="connsiteX74" fmla="*/ 7629525 w 7629525"/>
              <a:gd name="connsiteY74" fmla="*/ 2047875 h 3343275"/>
              <a:gd name="connsiteX75" fmla="*/ 7620000 w 7629525"/>
              <a:gd name="connsiteY75" fmla="*/ 1781175 h 3343275"/>
              <a:gd name="connsiteX76" fmla="*/ 7439025 w 7629525"/>
              <a:gd name="connsiteY76" fmla="*/ 1781175 h 3343275"/>
              <a:gd name="connsiteX77" fmla="*/ 7439025 w 7629525"/>
              <a:gd name="connsiteY77" fmla="*/ 1724025 h 3343275"/>
              <a:gd name="connsiteX78" fmla="*/ 7200900 w 7629525"/>
              <a:gd name="connsiteY78" fmla="*/ 1724025 h 3343275"/>
              <a:gd name="connsiteX79" fmla="*/ 7200900 w 7629525"/>
              <a:gd name="connsiteY79" fmla="*/ 1724025 h 3343275"/>
              <a:gd name="connsiteX80" fmla="*/ 7191375 w 7629525"/>
              <a:gd name="connsiteY80" fmla="*/ 1647825 h 3343275"/>
              <a:gd name="connsiteX81" fmla="*/ 7077075 w 7629525"/>
              <a:gd name="connsiteY81" fmla="*/ 1647825 h 3343275"/>
              <a:gd name="connsiteX82" fmla="*/ 7077075 w 7629525"/>
              <a:gd name="connsiteY82" fmla="*/ 1609725 h 3343275"/>
              <a:gd name="connsiteX83" fmla="*/ 6505575 w 7629525"/>
              <a:gd name="connsiteY83" fmla="*/ 1638300 h 3343275"/>
              <a:gd name="connsiteX84" fmla="*/ 6477000 w 7629525"/>
              <a:gd name="connsiteY84" fmla="*/ 1600200 h 3343275"/>
              <a:gd name="connsiteX85" fmla="*/ 5886450 w 7629525"/>
              <a:gd name="connsiteY85" fmla="*/ 1609725 h 3343275"/>
              <a:gd name="connsiteX86" fmla="*/ 5886450 w 7629525"/>
              <a:gd name="connsiteY86" fmla="*/ 1190625 h 3343275"/>
              <a:gd name="connsiteX87" fmla="*/ 5743575 w 7629525"/>
              <a:gd name="connsiteY87" fmla="*/ 1200150 h 3343275"/>
              <a:gd name="connsiteX88" fmla="*/ 5743575 w 7629525"/>
              <a:gd name="connsiteY88" fmla="*/ 1085850 h 3343275"/>
              <a:gd name="connsiteX89" fmla="*/ 5829300 w 7629525"/>
              <a:gd name="connsiteY89" fmla="*/ 1085850 h 3343275"/>
              <a:gd name="connsiteX90" fmla="*/ 5810250 w 7629525"/>
              <a:gd name="connsiteY90" fmla="*/ 1000125 h 3343275"/>
              <a:gd name="connsiteX91" fmla="*/ 5915025 w 7629525"/>
              <a:gd name="connsiteY91" fmla="*/ 981075 h 3343275"/>
              <a:gd name="connsiteX92" fmla="*/ 5924550 w 7629525"/>
              <a:gd name="connsiteY92" fmla="*/ 1123950 h 3343275"/>
              <a:gd name="connsiteX93" fmla="*/ 6010275 w 7629525"/>
              <a:gd name="connsiteY93" fmla="*/ 1133475 h 3343275"/>
              <a:gd name="connsiteX94" fmla="*/ 6019800 w 7629525"/>
              <a:gd name="connsiteY94" fmla="*/ 1295400 h 3343275"/>
              <a:gd name="connsiteX95" fmla="*/ 6105525 w 7629525"/>
              <a:gd name="connsiteY95" fmla="*/ 1295400 h 3343275"/>
              <a:gd name="connsiteX96" fmla="*/ 6134100 w 7629525"/>
              <a:gd name="connsiteY96" fmla="*/ 1371600 h 3343275"/>
              <a:gd name="connsiteX97" fmla="*/ 6286500 w 7629525"/>
              <a:gd name="connsiteY97" fmla="*/ 1371600 h 3343275"/>
              <a:gd name="connsiteX98" fmla="*/ 6248400 w 7629525"/>
              <a:gd name="connsiteY98" fmla="*/ 1285875 h 3343275"/>
              <a:gd name="connsiteX99" fmla="*/ 6181725 w 7629525"/>
              <a:gd name="connsiteY99" fmla="*/ 1200150 h 3343275"/>
              <a:gd name="connsiteX100" fmla="*/ 6181725 w 7629525"/>
              <a:gd name="connsiteY100" fmla="*/ 1104900 h 3343275"/>
              <a:gd name="connsiteX101" fmla="*/ 6143625 w 7629525"/>
              <a:gd name="connsiteY101" fmla="*/ 1019175 h 3343275"/>
              <a:gd name="connsiteX102" fmla="*/ 6096000 w 7629525"/>
              <a:gd name="connsiteY102" fmla="*/ 1000125 h 3343275"/>
              <a:gd name="connsiteX103" fmla="*/ 6086475 w 7629525"/>
              <a:gd name="connsiteY103" fmla="*/ 962025 h 3343275"/>
              <a:gd name="connsiteX104" fmla="*/ 6010275 w 7629525"/>
              <a:gd name="connsiteY104" fmla="*/ 923925 h 3343275"/>
              <a:gd name="connsiteX105" fmla="*/ 5953125 w 7629525"/>
              <a:gd name="connsiteY105" fmla="*/ 885825 h 3343275"/>
              <a:gd name="connsiteX106" fmla="*/ 5972175 w 7629525"/>
              <a:gd name="connsiteY106" fmla="*/ 685800 h 3343275"/>
              <a:gd name="connsiteX107" fmla="*/ 5934075 w 7629525"/>
              <a:gd name="connsiteY107" fmla="*/ 581025 h 3343275"/>
              <a:gd name="connsiteX108" fmla="*/ 5848350 w 7629525"/>
              <a:gd name="connsiteY108" fmla="*/ 581025 h 3343275"/>
              <a:gd name="connsiteX109" fmla="*/ 5705475 w 7629525"/>
              <a:gd name="connsiteY109" fmla="*/ 609600 h 3343275"/>
              <a:gd name="connsiteX110" fmla="*/ 5438775 w 7629525"/>
              <a:gd name="connsiteY110" fmla="*/ 752475 h 3343275"/>
              <a:gd name="connsiteX111" fmla="*/ 5381625 w 7629525"/>
              <a:gd name="connsiteY111" fmla="*/ 847725 h 3343275"/>
              <a:gd name="connsiteX112" fmla="*/ 5229225 w 7629525"/>
              <a:gd name="connsiteY112" fmla="*/ 885825 h 3343275"/>
              <a:gd name="connsiteX113" fmla="*/ 5153025 w 7629525"/>
              <a:gd name="connsiteY113" fmla="*/ 914400 h 3343275"/>
              <a:gd name="connsiteX114" fmla="*/ 5038725 w 7629525"/>
              <a:gd name="connsiteY114" fmla="*/ 962025 h 3343275"/>
              <a:gd name="connsiteX115" fmla="*/ 4953000 w 7629525"/>
              <a:gd name="connsiteY115" fmla="*/ 1038225 h 3343275"/>
              <a:gd name="connsiteX116" fmla="*/ 4867275 w 7629525"/>
              <a:gd name="connsiteY116" fmla="*/ 1133475 h 3343275"/>
              <a:gd name="connsiteX117" fmla="*/ 4762500 w 7629525"/>
              <a:gd name="connsiteY117" fmla="*/ 1238250 h 3343275"/>
              <a:gd name="connsiteX118" fmla="*/ 4657725 w 7629525"/>
              <a:gd name="connsiteY118" fmla="*/ 1295400 h 3343275"/>
              <a:gd name="connsiteX119" fmla="*/ 4629150 w 7629525"/>
              <a:gd name="connsiteY119" fmla="*/ 1352550 h 3343275"/>
              <a:gd name="connsiteX120" fmla="*/ 4552950 w 7629525"/>
              <a:gd name="connsiteY120" fmla="*/ 1457325 h 3343275"/>
              <a:gd name="connsiteX121" fmla="*/ 4467225 w 7629525"/>
              <a:gd name="connsiteY121" fmla="*/ 1524000 h 3343275"/>
              <a:gd name="connsiteX122" fmla="*/ 4352925 w 7629525"/>
              <a:gd name="connsiteY122" fmla="*/ 1562100 h 3343275"/>
              <a:gd name="connsiteX123" fmla="*/ 4314825 w 7629525"/>
              <a:gd name="connsiteY123" fmla="*/ 1581150 h 3343275"/>
              <a:gd name="connsiteX124" fmla="*/ 4200525 w 7629525"/>
              <a:gd name="connsiteY124" fmla="*/ 1590675 h 3343275"/>
              <a:gd name="connsiteX125" fmla="*/ 4105275 w 7629525"/>
              <a:gd name="connsiteY125" fmla="*/ 1590675 h 3343275"/>
              <a:gd name="connsiteX126" fmla="*/ 3905250 w 7629525"/>
              <a:gd name="connsiteY126" fmla="*/ 1657350 h 3343275"/>
              <a:gd name="connsiteX127" fmla="*/ 3810000 w 7629525"/>
              <a:gd name="connsiteY127" fmla="*/ 1714500 h 3343275"/>
              <a:gd name="connsiteX128" fmla="*/ 3781425 w 7629525"/>
              <a:gd name="connsiteY128" fmla="*/ 1714500 h 3343275"/>
              <a:gd name="connsiteX129" fmla="*/ 3743325 w 7629525"/>
              <a:gd name="connsiteY129" fmla="*/ 1676400 h 3343275"/>
              <a:gd name="connsiteX130" fmla="*/ 3686175 w 7629525"/>
              <a:gd name="connsiteY130" fmla="*/ 1619250 h 3343275"/>
              <a:gd name="connsiteX131" fmla="*/ 3629025 w 7629525"/>
              <a:gd name="connsiteY131" fmla="*/ 1600200 h 3343275"/>
              <a:gd name="connsiteX132" fmla="*/ 3581400 w 7629525"/>
              <a:gd name="connsiteY132" fmla="*/ 1619250 h 3343275"/>
              <a:gd name="connsiteX133" fmla="*/ 3524250 w 7629525"/>
              <a:gd name="connsiteY133" fmla="*/ 1638300 h 3343275"/>
              <a:gd name="connsiteX134" fmla="*/ 3409950 w 7629525"/>
              <a:gd name="connsiteY134" fmla="*/ 1647825 h 3343275"/>
              <a:gd name="connsiteX135" fmla="*/ 3352800 w 7629525"/>
              <a:gd name="connsiteY135" fmla="*/ 1676400 h 3343275"/>
              <a:gd name="connsiteX136" fmla="*/ 3248025 w 7629525"/>
              <a:gd name="connsiteY136" fmla="*/ 1743075 h 3343275"/>
              <a:gd name="connsiteX137" fmla="*/ 3248025 w 7629525"/>
              <a:gd name="connsiteY137" fmla="*/ 1743075 h 3343275"/>
              <a:gd name="connsiteX138" fmla="*/ 3219450 w 7629525"/>
              <a:gd name="connsiteY138" fmla="*/ 1609725 h 3343275"/>
              <a:gd name="connsiteX139" fmla="*/ 3238500 w 7629525"/>
              <a:gd name="connsiteY139" fmla="*/ 1524000 h 3343275"/>
              <a:gd name="connsiteX140" fmla="*/ 3238500 w 7629525"/>
              <a:gd name="connsiteY140" fmla="*/ 1524000 h 3343275"/>
              <a:gd name="connsiteX141" fmla="*/ 3238500 w 7629525"/>
              <a:gd name="connsiteY141" fmla="*/ 1409700 h 3343275"/>
              <a:gd name="connsiteX142" fmla="*/ 3219450 w 7629525"/>
              <a:gd name="connsiteY142" fmla="*/ 1409700 h 3343275"/>
              <a:gd name="connsiteX143" fmla="*/ 3219450 w 7629525"/>
              <a:gd name="connsiteY143" fmla="*/ 1409700 h 3343275"/>
              <a:gd name="connsiteX144" fmla="*/ 3114675 w 7629525"/>
              <a:gd name="connsiteY144" fmla="*/ 1457325 h 3343275"/>
              <a:gd name="connsiteX145" fmla="*/ 2990850 w 7629525"/>
              <a:gd name="connsiteY145" fmla="*/ 1476375 h 3343275"/>
              <a:gd name="connsiteX146" fmla="*/ 2914650 w 7629525"/>
              <a:gd name="connsiteY146" fmla="*/ 1400175 h 3343275"/>
              <a:gd name="connsiteX147" fmla="*/ 2876550 w 7629525"/>
              <a:gd name="connsiteY147" fmla="*/ 1400175 h 3343275"/>
              <a:gd name="connsiteX148" fmla="*/ 2790825 w 7629525"/>
              <a:gd name="connsiteY148" fmla="*/ 1362075 h 3343275"/>
              <a:gd name="connsiteX149" fmla="*/ 2771775 w 7629525"/>
              <a:gd name="connsiteY149" fmla="*/ 1362075 h 3343275"/>
              <a:gd name="connsiteX150" fmla="*/ 2752725 w 7629525"/>
              <a:gd name="connsiteY150" fmla="*/ 1209675 h 3343275"/>
              <a:gd name="connsiteX151" fmla="*/ 2676525 w 7629525"/>
              <a:gd name="connsiteY151" fmla="*/ 1047750 h 3343275"/>
              <a:gd name="connsiteX152" fmla="*/ 2590800 w 7629525"/>
              <a:gd name="connsiteY152" fmla="*/ 942975 h 3343275"/>
              <a:gd name="connsiteX153" fmla="*/ 2476500 w 7629525"/>
              <a:gd name="connsiteY153" fmla="*/ 923925 h 3343275"/>
              <a:gd name="connsiteX154" fmla="*/ 2400300 w 7629525"/>
              <a:gd name="connsiteY154" fmla="*/ 933450 h 3343275"/>
              <a:gd name="connsiteX155" fmla="*/ 2314575 w 7629525"/>
              <a:gd name="connsiteY155" fmla="*/ 942975 h 3343275"/>
              <a:gd name="connsiteX156" fmla="*/ 2238375 w 7629525"/>
              <a:gd name="connsiteY156" fmla="*/ 885825 h 3343275"/>
              <a:gd name="connsiteX157" fmla="*/ 2171700 w 7629525"/>
              <a:gd name="connsiteY157" fmla="*/ 895350 h 3343275"/>
              <a:gd name="connsiteX158" fmla="*/ 2057400 w 7629525"/>
              <a:gd name="connsiteY158" fmla="*/ 838200 h 3343275"/>
              <a:gd name="connsiteX159" fmla="*/ 1981200 w 7629525"/>
              <a:gd name="connsiteY159" fmla="*/ 809625 h 3343275"/>
              <a:gd name="connsiteX160" fmla="*/ 1905000 w 7629525"/>
              <a:gd name="connsiteY160" fmla="*/ 742950 h 3343275"/>
              <a:gd name="connsiteX161" fmla="*/ 1866900 w 7629525"/>
              <a:gd name="connsiteY161" fmla="*/ 752475 h 3343275"/>
              <a:gd name="connsiteX162" fmla="*/ 1790700 w 7629525"/>
              <a:gd name="connsiteY162" fmla="*/ 790575 h 3343275"/>
              <a:gd name="connsiteX163" fmla="*/ 1676400 w 7629525"/>
              <a:gd name="connsiteY163" fmla="*/ 733425 h 3343275"/>
              <a:gd name="connsiteX164" fmla="*/ 1609725 w 7629525"/>
              <a:gd name="connsiteY164" fmla="*/ 647700 h 3343275"/>
              <a:gd name="connsiteX165" fmla="*/ 1552575 w 7629525"/>
              <a:gd name="connsiteY165" fmla="*/ 514350 h 3343275"/>
              <a:gd name="connsiteX166" fmla="*/ 1514475 w 7629525"/>
              <a:gd name="connsiteY166" fmla="*/ 371475 h 3343275"/>
              <a:gd name="connsiteX167" fmla="*/ 1552575 w 7629525"/>
              <a:gd name="connsiteY167" fmla="*/ 266700 h 3343275"/>
              <a:gd name="connsiteX168" fmla="*/ 1514475 w 7629525"/>
              <a:gd name="connsiteY168" fmla="*/ 200025 h 3343275"/>
              <a:gd name="connsiteX169" fmla="*/ 1390650 w 7629525"/>
              <a:gd name="connsiteY169" fmla="*/ 57150 h 3343275"/>
              <a:gd name="connsiteX170" fmla="*/ 1390650 w 7629525"/>
              <a:gd name="connsiteY170" fmla="*/ 57150 h 3343275"/>
              <a:gd name="connsiteX171" fmla="*/ 1190625 w 7629525"/>
              <a:gd name="connsiteY171" fmla="*/ 57150 h 3343275"/>
              <a:gd name="connsiteX172" fmla="*/ 1057275 w 7629525"/>
              <a:gd name="connsiteY172" fmla="*/ 28575 h 3343275"/>
              <a:gd name="connsiteX173" fmla="*/ 1000125 w 7629525"/>
              <a:gd name="connsiteY173" fmla="*/ 0 h 3343275"/>
              <a:gd name="connsiteX174" fmla="*/ 904875 w 7629525"/>
              <a:gd name="connsiteY174" fmla="*/ 57150 h 3343275"/>
              <a:gd name="connsiteX175" fmla="*/ 819150 w 7629525"/>
              <a:gd name="connsiteY175" fmla="*/ 95250 h 3343275"/>
              <a:gd name="connsiteX176" fmla="*/ 819150 w 7629525"/>
              <a:gd name="connsiteY176" fmla="*/ 95250 h 3343275"/>
              <a:gd name="connsiteX177" fmla="*/ 685800 w 7629525"/>
              <a:gd name="connsiteY177" fmla="*/ 85725 h 3343275"/>
              <a:gd name="connsiteX178" fmla="*/ 638175 w 7629525"/>
              <a:gd name="connsiteY178" fmla="*/ 85725 h 3343275"/>
              <a:gd name="connsiteX179" fmla="*/ 638175 w 7629525"/>
              <a:gd name="connsiteY179" fmla="*/ 85725 h 3343275"/>
              <a:gd name="connsiteX180" fmla="*/ 485775 w 7629525"/>
              <a:gd name="connsiteY180" fmla="*/ 133350 h 3343275"/>
              <a:gd name="connsiteX181" fmla="*/ 495300 w 7629525"/>
              <a:gd name="connsiteY181" fmla="*/ 200025 h 3343275"/>
              <a:gd name="connsiteX182" fmla="*/ 495300 w 7629525"/>
              <a:gd name="connsiteY182" fmla="*/ 314325 h 3343275"/>
              <a:gd name="connsiteX183" fmla="*/ 523875 w 7629525"/>
              <a:gd name="connsiteY183" fmla="*/ 447675 h 3343275"/>
              <a:gd name="connsiteX184" fmla="*/ 571500 w 7629525"/>
              <a:gd name="connsiteY184" fmla="*/ 571500 h 3343275"/>
              <a:gd name="connsiteX185" fmla="*/ 590550 w 7629525"/>
              <a:gd name="connsiteY185" fmla="*/ 647700 h 3343275"/>
              <a:gd name="connsiteX186" fmla="*/ 590550 w 7629525"/>
              <a:gd name="connsiteY186" fmla="*/ 647700 h 3343275"/>
              <a:gd name="connsiteX187" fmla="*/ 542925 w 7629525"/>
              <a:gd name="connsiteY187" fmla="*/ 723900 h 3343275"/>
              <a:gd name="connsiteX188" fmla="*/ 371475 w 7629525"/>
              <a:gd name="connsiteY188" fmla="*/ 762000 h 3343275"/>
              <a:gd name="connsiteX189" fmla="*/ 285750 w 7629525"/>
              <a:gd name="connsiteY189" fmla="*/ 800100 h 3343275"/>
              <a:gd name="connsiteX190" fmla="*/ 219075 w 7629525"/>
              <a:gd name="connsiteY190" fmla="*/ 781050 h 3343275"/>
              <a:gd name="connsiteX191" fmla="*/ 161925 w 7629525"/>
              <a:gd name="connsiteY191" fmla="*/ 657225 h 3343275"/>
              <a:gd name="connsiteX192" fmla="*/ 142875 w 7629525"/>
              <a:gd name="connsiteY192" fmla="*/ 571500 h 3343275"/>
              <a:gd name="connsiteX193" fmla="*/ 104775 w 7629525"/>
              <a:gd name="connsiteY193" fmla="*/ 466725 h 3343275"/>
              <a:gd name="connsiteX194" fmla="*/ 66675 w 7629525"/>
              <a:gd name="connsiteY194" fmla="*/ 409575 h 3343275"/>
              <a:gd name="connsiteX195" fmla="*/ 0 w 7629525"/>
              <a:gd name="connsiteY195" fmla="*/ 390525 h 3343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7629525" h="3343275">
                <a:moveTo>
                  <a:pt x="0" y="390525"/>
                </a:moveTo>
                <a:lnTo>
                  <a:pt x="19050" y="838200"/>
                </a:lnTo>
                <a:lnTo>
                  <a:pt x="66675" y="838200"/>
                </a:lnTo>
                <a:lnTo>
                  <a:pt x="57150" y="914400"/>
                </a:lnTo>
                <a:lnTo>
                  <a:pt x="314325" y="904875"/>
                </a:lnTo>
                <a:lnTo>
                  <a:pt x="314325" y="1143000"/>
                </a:lnTo>
                <a:lnTo>
                  <a:pt x="1047750" y="1152525"/>
                </a:lnTo>
                <a:lnTo>
                  <a:pt x="1047750" y="1257300"/>
                </a:lnTo>
                <a:lnTo>
                  <a:pt x="1133475" y="1257300"/>
                </a:lnTo>
                <a:lnTo>
                  <a:pt x="1143000" y="1323975"/>
                </a:lnTo>
                <a:lnTo>
                  <a:pt x="1371600" y="1304925"/>
                </a:lnTo>
                <a:lnTo>
                  <a:pt x="1371600" y="1381125"/>
                </a:lnTo>
                <a:lnTo>
                  <a:pt x="1371600" y="1381125"/>
                </a:lnTo>
                <a:lnTo>
                  <a:pt x="1466850" y="1371600"/>
                </a:lnTo>
                <a:lnTo>
                  <a:pt x="1466850" y="1457325"/>
                </a:lnTo>
                <a:lnTo>
                  <a:pt x="1609725" y="1447800"/>
                </a:lnTo>
                <a:lnTo>
                  <a:pt x="1619250" y="1352550"/>
                </a:lnTo>
                <a:lnTo>
                  <a:pt x="1714500" y="1343025"/>
                </a:lnTo>
                <a:lnTo>
                  <a:pt x="1714500" y="1438275"/>
                </a:lnTo>
                <a:lnTo>
                  <a:pt x="1800225" y="1438275"/>
                </a:lnTo>
                <a:lnTo>
                  <a:pt x="1809750" y="1524000"/>
                </a:lnTo>
                <a:lnTo>
                  <a:pt x="1876425" y="1533525"/>
                </a:lnTo>
                <a:lnTo>
                  <a:pt x="1895475" y="1638300"/>
                </a:lnTo>
                <a:lnTo>
                  <a:pt x="2581275" y="1600200"/>
                </a:lnTo>
                <a:lnTo>
                  <a:pt x="2590800" y="1743075"/>
                </a:lnTo>
                <a:lnTo>
                  <a:pt x="2495550" y="1743075"/>
                </a:lnTo>
                <a:lnTo>
                  <a:pt x="2486025" y="1943100"/>
                </a:lnTo>
                <a:lnTo>
                  <a:pt x="2581275" y="1933575"/>
                </a:lnTo>
                <a:lnTo>
                  <a:pt x="2571750" y="2324100"/>
                </a:lnTo>
                <a:lnTo>
                  <a:pt x="3171825" y="2305050"/>
                </a:lnTo>
                <a:lnTo>
                  <a:pt x="3181350" y="2114550"/>
                </a:lnTo>
                <a:lnTo>
                  <a:pt x="3895725" y="2114550"/>
                </a:lnTo>
                <a:lnTo>
                  <a:pt x="3914775" y="2466975"/>
                </a:lnTo>
                <a:lnTo>
                  <a:pt x="3381375" y="2495550"/>
                </a:lnTo>
                <a:lnTo>
                  <a:pt x="2924175" y="2590800"/>
                </a:lnTo>
                <a:lnTo>
                  <a:pt x="2771775" y="2609850"/>
                </a:lnTo>
                <a:lnTo>
                  <a:pt x="2790825" y="2819400"/>
                </a:lnTo>
                <a:lnTo>
                  <a:pt x="3048000" y="2819400"/>
                </a:lnTo>
                <a:lnTo>
                  <a:pt x="3048000" y="2943225"/>
                </a:lnTo>
                <a:lnTo>
                  <a:pt x="3095625" y="2952750"/>
                </a:lnTo>
                <a:lnTo>
                  <a:pt x="3105150" y="3143250"/>
                </a:lnTo>
                <a:lnTo>
                  <a:pt x="3305175" y="3143250"/>
                </a:lnTo>
                <a:lnTo>
                  <a:pt x="3295650" y="3276600"/>
                </a:lnTo>
                <a:lnTo>
                  <a:pt x="3524250" y="3276600"/>
                </a:lnTo>
                <a:lnTo>
                  <a:pt x="3524250" y="3343275"/>
                </a:lnTo>
                <a:lnTo>
                  <a:pt x="4114800" y="3333750"/>
                </a:lnTo>
                <a:lnTo>
                  <a:pt x="4114800" y="3257550"/>
                </a:lnTo>
                <a:lnTo>
                  <a:pt x="4210050" y="3267075"/>
                </a:lnTo>
                <a:lnTo>
                  <a:pt x="4276725" y="3219450"/>
                </a:lnTo>
                <a:lnTo>
                  <a:pt x="4295775" y="3143250"/>
                </a:lnTo>
                <a:lnTo>
                  <a:pt x="4400550" y="3152775"/>
                </a:lnTo>
                <a:lnTo>
                  <a:pt x="4400550" y="3333750"/>
                </a:lnTo>
                <a:lnTo>
                  <a:pt x="5133975" y="3286125"/>
                </a:lnTo>
                <a:lnTo>
                  <a:pt x="5095875" y="3162300"/>
                </a:lnTo>
                <a:lnTo>
                  <a:pt x="5029200" y="3162300"/>
                </a:lnTo>
                <a:lnTo>
                  <a:pt x="5019675" y="2895600"/>
                </a:lnTo>
                <a:lnTo>
                  <a:pt x="5153025" y="2905125"/>
                </a:lnTo>
                <a:lnTo>
                  <a:pt x="5162550" y="3019425"/>
                </a:lnTo>
                <a:lnTo>
                  <a:pt x="5876925" y="2981325"/>
                </a:lnTo>
                <a:lnTo>
                  <a:pt x="5867400" y="2686050"/>
                </a:lnTo>
                <a:lnTo>
                  <a:pt x="5972175" y="2705100"/>
                </a:lnTo>
                <a:lnTo>
                  <a:pt x="5972175" y="2743200"/>
                </a:lnTo>
                <a:lnTo>
                  <a:pt x="6124575" y="2762250"/>
                </a:lnTo>
                <a:lnTo>
                  <a:pt x="6134100" y="2876550"/>
                </a:lnTo>
                <a:lnTo>
                  <a:pt x="6391275" y="2857500"/>
                </a:lnTo>
                <a:lnTo>
                  <a:pt x="6391275" y="2771775"/>
                </a:lnTo>
                <a:lnTo>
                  <a:pt x="6591300" y="2771775"/>
                </a:lnTo>
                <a:lnTo>
                  <a:pt x="6591300" y="2695575"/>
                </a:lnTo>
                <a:lnTo>
                  <a:pt x="6657975" y="2695575"/>
                </a:lnTo>
                <a:lnTo>
                  <a:pt x="6619875" y="2257425"/>
                </a:lnTo>
                <a:lnTo>
                  <a:pt x="6962775" y="2266950"/>
                </a:lnTo>
                <a:lnTo>
                  <a:pt x="6962775" y="2428875"/>
                </a:lnTo>
                <a:lnTo>
                  <a:pt x="7562850" y="2390775"/>
                </a:lnTo>
                <a:lnTo>
                  <a:pt x="7543800" y="2038350"/>
                </a:lnTo>
                <a:lnTo>
                  <a:pt x="7629525" y="2047875"/>
                </a:lnTo>
                <a:lnTo>
                  <a:pt x="7620000" y="1781175"/>
                </a:lnTo>
                <a:lnTo>
                  <a:pt x="7439025" y="1781175"/>
                </a:lnTo>
                <a:lnTo>
                  <a:pt x="7439025" y="1724025"/>
                </a:lnTo>
                <a:lnTo>
                  <a:pt x="7200900" y="1724025"/>
                </a:lnTo>
                <a:lnTo>
                  <a:pt x="7200900" y="1724025"/>
                </a:lnTo>
                <a:lnTo>
                  <a:pt x="7191375" y="1647825"/>
                </a:lnTo>
                <a:lnTo>
                  <a:pt x="7077075" y="1647825"/>
                </a:lnTo>
                <a:lnTo>
                  <a:pt x="7077075" y="1609725"/>
                </a:lnTo>
                <a:lnTo>
                  <a:pt x="6505575" y="1638300"/>
                </a:lnTo>
                <a:lnTo>
                  <a:pt x="6477000" y="1600200"/>
                </a:lnTo>
                <a:lnTo>
                  <a:pt x="5886450" y="1609725"/>
                </a:lnTo>
                <a:lnTo>
                  <a:pt x="5886450" y="1190625"/>
                </a:lnTo>
                <a:lnTo>
                  <a:pt x="5743575" y="1200150"/>
                </a:lnTo>
                <a:lnTo>
                  <a:pt x="5743575" y="1085850"/>
                </a:lnTo>
                <a:lnTo>
                  <a:pt x="5829300" y="1085850"/>
                </a:lnTo>
                <a:lnTo>
                  <a:pt x="5810250" y="1000125"/>
                </a:lnTo>
                <a:lnTo>
                  <a:pt x="5915025" y="981075"/>
                </a:lnTo>
                <a:lnTo>
                  <a:pt x="5924550" y="1123950"/>
                </a:lnTo>
                <a:lnTo>
                  <a:pt x="6010275" y="1133475"/>
                </a:lnTo>
                <a:lnTo>
                  <a:pt x="6019800" y="1295400"/>
                </a:lnTo>
                <a:lnTo>
                  <a:pt x="6105525" y="1295400"/>
                </a:lnTo>
                <a:lnTo>
                  <a:pt x="6134100" y="1371600"/>
                </a:lnTo>
                <a:lnTo>
                  <a:pt x="6286500" y="1371600"/>
                </a:lnTo>
                <a:lnTo>
                  <a:pt x="6248400" y="1285875"/>
                </a:lnTo>
                <a:lnTo>
                  <a:pt x="6181725" y="1200150"/>
                </a:lnTo>
                <a:lnTo>
                  <a:pt x="6181725" y="1104900"/>
                </a:lnTo>
                <a:lnTo>
                  <a:pt x="6143625" y="1019175"/>
                </a:lnTo>
                <a:lnTo>
                  <a:pt x="6096000" y="1000125"/>
                </a:lnTo>
                <a:lnTo>
                  <a:pt x="6086475" y="962025"/>
                </a:lnTo>
                <a:lnTo>
                  <a:pt x="6010275" y="923925"/>
                </a:lnTo>
                <a:lnTo>
                  <a:pt x="5953125" y="885825"/>
                </a:lnTo>
                <a:lnTo>
                  <a:pt x="5972175" y="685800"/>
                </a:lnTo>
                <a:lnTo>
                  <a:pt x="5934075" y="581025"/>
                </a:lnTo>
                <a:lnTo>
                  <a:pt x="5848350" y="581025"/>
                </a:lnTo>
                <a:lnTo>
                  <a:pt x="5705475" y="609600"/>
                </a:lnTo>
                <a:lnTo>
                  <a:pt x="5438775" y="752475"/>
                </a:lnTo>
                <a:lnTo>
                  <a:pt x="5381625" y="847725"/>
                </a:lnTo>
                <a:lnTo>
                  <a:pt x="5229225" y="885825"/>
                </a:lnTo>
                <a:lnTo>
                  <a:pt x="5153025" y="914400"/>
                </a:lnTo>
                <a:lnTo>
                  <a:pt x="5038725" y="962025"/>
                </a:lnTo>
                <a:lnTo>
                  <a:pt x="4953000" y="1038225"/>
                </a:lnTo>
                <a:lnTo>
                  <a:pt x="4867275" y="1133475"/>
                </a:lnTo>
                <a:lnTo>
                  <a:pt x="4762500" y="1238250"/>
                </a:lnTo>
                <a:lnTo>
                  <a:pt x="4657725" y="1295400"/>
                </a:lnTo>
                <a:lnTo>
                  <a:pt x="4629150" y="1352550"/>
                </a:lnTo>
                <a:lnTo>
                  <a:pt x="4552950" y="1457325"/>
                </a:lnTo>
                <a:lnTo>
                  <a:pt x="4467225" y="1524000"/>
                </a:lnTo>
                <a:lnTo>
                  <a:pt x="4352925" y="1562100"/>
                </a:lnTo>
                <a:lnTo>
                  <a:pt x="4314825" y="1581150"/>
                </a:lnTo>
                <a:lnTo>
                  <a:pt x="4200525" y="1590675"/>
                </a:lnTo>
                <a:lnTo>
                  <a:pt x="4105275" y="1590675"/>
                </a:lnTo>
                <a:lnTo>
                  <a:pt x="3905250" y="1657350"/>
                </a:lnTo>
                <a:lnTo>
                  <a:pt x="3810000" y="1714500"/>
                </a:lnTo>
                <a:lnTo>
                  <a:pt x="3781425" y="1714500"/>
                </a:lnTo>
                <a:lnTo>
                  <a:pt x="3743325" y="1676400"/>
                </a:lnTo>
                <a:lnTo>
                  <a:pt x="3686175" y="1619250"/>
                </a:lnTo>
                <a:lnTo>
                  <a:pt x="3629025" y="1600200"/>
                </a:lnTo>
                <a:lnTo>
                  <a:pt x="3581400" y="1619250"/>
                </a:lnTo>
                <a:lnTo>
                  <a:pt x="3524250" y="1638300"/>
                </a:lnTo>
                <a:lnTo>
                  <a:pt x="3409950" y="1647825"/>
                </a:lnTo>
                <a:lnTo>
                  <a:pt x="3352800" y="1676400"/>
                </a:lnTo>
                <a:lnTo>
                  <a:pt x="3248025" y="1743075"/>
                </a:lnTo>
                <a:lnTo>
                  <a:pt x="3248025" y="1743075"/>
                </a:lnTo>
                <a:lnTo>
                  <a:pt x="3219450" y="1609725"/>
                </a:lnTo>
                <a:lnTo>
                  <a:pt x="3238500" y="1524000"/>
                </a:lnTo>
                <a:lnTo>
                  <a:pt x="3238500" y="1524000"/>
                </a:lnTo>
                <a:lnTo>
                  <a:pt x="3238500" y="1409700"/>
                </a:lnTo>
                <a:lnTo>
                  <a:pt x="3219450" y="1409700"/>
                </a:lnTo>
                <a:lnTo>
                  <a:pt x="3219450" y="1409700"/>
                </a:lnTo>
                <a:lnTo>
                  <a:pt x="3114675" y="1457325"/>
                </a:lnTo>
                <a:lnTo>
                  <a:pt x="2990850" y="1476375"/>
                </a:lnTo>
                <a:lnTo>
                  <a:pt x="2914650" y="1400175"/>
                </a:lnTo>
                <a:lnTo>
                  <a:pt x="2876550" y="1400175"/>
                </a:lnTo>
                <a:lnTo>
                  <a:pt x="2790825" y="1362075"/>
                </a:lnTo>
                <a:lnTo>
                  <a:pt x="2771775" y="1362075"/>
                </a:lnTo>
                <a:lnTo>
                  <a:pt x="2752725" y="1209675"/>
                </a:lnTo>
                <a:lnTo>
                  <a:pt x="2676525" y="1047750"/>
                </a:lnTo>
                <a:lnTo>
                  <a:pt x="2590800" y="942975"/>
                </a:lnTo>
                <a:lnTo>
                  <a:pt x="2476500" y="923925"/>
                </a:lnTo>
                <a:lnTo>
                  <a:pt x="2400300" y="933450"/>
                </a:lnTo>
                <a:lnTo>
                  <a:pt x="2314575" y="942975"/>
                </a:lnTo>
                <a:lnTo>
                  <a:pt x="2238375" y="885825"/>
                </a:lnTo>
                <a:lnTo>
                  <a:pt x="2171700" y="895350"/>
                </a:lnTo>
                <a:lnTo>
                  <a:pt x="2057400" y="838200"/>
                </a:lnTo>
                <a:lnTo>
                  <a:pt x="1981200" y="809625"/>
                </a:lnTo>
                <a:lnTo>
                  <a:pt x="1905000" y="742950"/>
                </a:lnTo>
                <a:lnTo>
                  <a:pt x="1866900" y="752475"/>
                </a:lnTo>
                <a:lnTo>
                  <a:pt x="1790700" y="790575"/>
                </a:lnTo>
                <a:lnTo>
                  <a:pt x="1676400" y="733425"/>
                </a:lnTo>
                <a:lnTo>
                  <a:pt x="1609725" y="647700"/>
                </a:lnTo>
                <a:lnTo>
                  <a:pt x="1552575" y="514350"/>
                </a:lnTo>
                <a:lnTo>
                  <a:pt x="1514475" y="371475"/>
                </a:lnTo>
                <a:lnTo>
                  <a:pt x="1552575" y="266700"/>
                </a:lnTo>
                <a:lnTo>
                  <a:pt x="1514475" y="200025"/>
                </a:lnTo>
                <a:lnTo>
                  <a:pt x="1390650" y="57150"/>
                </a:lnTo>
                <a:lnTo>
                  <a:pt x="1390650" y="57150"/>
                </a:lnTo>
                <a:lnTo>
                  <a:pt x="1190625" y="57150"/>
                </a:lnTo>
                <a:lnTo>
                  <a:pt x="1057275" y="28575"/>
                </a:lnTo>
                <a:lnTo>
                  <a:pt x="1000125" y="0"/>
                </a:lnTo>
                <a:lnTo>
                  <a:pt x="904875" y="57150"/>
                </a:lnTo>
                <a:lnTo>
                  <a:pt x="819150" y="95250"/>
                </a:lnTo>
                <a:lnTo>
                  <a:pt x="819150" y="95250"/>
                </a:lnTo>
                <a:lnTo>
                  <a:pt x="685800" y="85725"/>
                </a:lnTo>
                <a:lnTo>
                  <a:pt x="638175" y="85725"/>
                </a:lnTo>
                <a:lnTo>
                  <a:pt x="638175" y="85725"/>
                </a:lnTo>
                <a:lnTo>
                  <a:pt x="485775" y="133350"/>
                </a:lnTo>
                <a:lnTo>
                  <a:pt x="495300" y="200025"/>
                </a:lnTo>
                <a:lnTo>
                  <a:pt x="495300" y="314325"/>
                </a:lnTo>
                <a:lnTo>
                  <a:pt x="523875" y="447675"/>
                </a:lnTo>
                <a:lnTo>
                  <a:pt x="571500" y="571500"/>
                </a:lnTo>
                <a:lnTo>
                  <a:pt x="590550" y="647700"/>
                </a:lnTo>
                <a:lnTo>
                  <a:pt x="590550" y="647700"/>
                </a:lnTo>
                <a:lnTo>
                  <a:pt x="542925" y="723900"/>
                </a:lnTo>
                <a:lnTo>
                  <a:pt x="371475" y="762000"/>
                </a:lnTo>
                <a:lnTo>
                  <a:pt x="285750" y="800100"/>
                </a:lnTo>
                <a:lnTo>
                  <a:pt x="219075" y="781050"/>
                </a:lnTo>
                <a:lnTo>
                  <a:pt x="161925" y="657225"/>
                </a:lnTo>
                <a:lnTo>
                  <a:pt x="142875" y="571500"/>
                </a:lnTo>
                <a:lnTo>
                  <a:pt x="104775" y="466725"/>
                </a:lnTo>
                <a:lnTo>
                  <a:pt x="66675" y="409575"/>
                </a:lnTo>
                <a:lnTo>
                  <a:pt x="0" y="390525"/>
                </a:lnTo>
                <a:close/>
              </a:path>
            </a:pathLst>
          </a:cu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3538" name="Picture 8" descr="Camp Ripley-restricted copy.jpg"/>
          <p:cNvPicPr>
            <a:picLocks noChangeAspect="1"/>
          </p:cNvPicPr>
          <p:nvPr/>
        </p:nvPicPr>
        <p:blipFill>
          <a:blip r:embed="rId3" cstate="print"/>
          <a:srcRect l="5202"/>
          <a:stretch>
            <a:fillRect/>
          </a:stretch>
        </p:blipFill>
        <p:spPr bwMode="auto">
          <a:xfrm>
            <a:off x="0" y="0"/>
            <a:ext cx="9144000" cy="6858000"/>
          </a:xfrm>
          <a:prstGeom prst="rect">
            <a:avLst/>
          </a:prstGeom>
          <a:noFill/>
          <a:ln w="9525">
            <a:noFill/>
            <a:miter lim="800000"/>
            <a:headEnd/>
            <a:tailEnd/>
          </a:ln>
        </p:spPr>
      </p:pic>
      <p:sp>
        <p:nvSpPr>
          <p:cNvPr id="5" name="Rectangle 4"/>
          <p:cNvSpPr/>
          <p:nvPr/>
        </p:nvSpPr>
        <p:spPr>
          <a:xfrm>
            <a:off x="4724400" y="609600"/>
            <a:ext cx="3962400" cy="1447800"/>
          </a:xfrm>
          <a:prstGeom prst="rect">
            <a:avLst/>
          </a:prstGeom>
          <a:solidFill>
            <a:schemeClr val="accent1">
              <a:lumMod val="75000"/>
            </a:schemeClr>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7826" name="Rectangle 2"/>
          <p:cNvSpPr>
            <a:spLocks noGrp="1" noChangeArrowheads="1"/>
          </p:cNvSpPr>
          <p:nvPr>
            <p:ph type="title"/>
          </p:nvPr>
        </p:nvSpPr>
        <p:spPr>
          <a:xfrm>
            <a:off x="4953000" y="762000"/>
            <a:ext cx="3429000" cy="1066800"/>
          </a:xfrm>
        </p:spPr>
        <p:txBody>
          <a:bodyPr>
            <a:normAutofit fontScale="90000"/>
          </a:bodyPr>
          <a:lstStyle/>
          <a:p>
            <a:pPr eaLnBrk="1" hangingPunct="1">
              <a:defRPr/>
            </a:pPr>
            <a:r>
              <a:rPr lang="en-US" sz="4000" b="1" dirty="0" smtClean="0">
                <a:solidFill>
                  <a:srgbClr val="FF0000"/>
                </a:solidFill>
                <a:effectLst>
                  <a:outerShdw blurRad="38100" dist="38100" dir="2700000" algn="tl">
                    <a:schemeClr val="tx1"/>
                  </a:outerShdw>
                </a:effectLst>
              </a:rPr>
              <a:t>Restricted Area</a:t>
            </a:r>
            <a:br>
              <a:rPr lang="en-US" sz="4000" b="1" dirty="0" smtClean="0">
                <a:solidFill>
                  <a:srgbClr val="FF0000"/>
                </a:solidFill>
                <a:effectLst>
                  <a:outerShdw blurRad="38100" dist="38100" dir="2700000" algn="tl">
                    <a:schemeClr val="tx1"/>
                  </a:outerShdw>
                </a:effectLst>
              </a:rPr>
            </a:br>
            <a:r>
              <a:rPr lang="en-US" sz="3200" b="1" dirty="0" smtClean="0">
                <a:solidFill>
                  <a:schemeClr val="bg1"/>
                </a:solidFill>
                <a:effectLst>
                  <a:outerShdw blurRad="38100" dist="38100" dir="2700000" algn="tl">
                    <a:schemeClr val="tx1"/>
                  </a:outerShdw>
                </a:effectLst>
              </a:rPr>
              <a:t>Camp Ripley</a:t>
            </a:r>
          </a:p>
        </p:txBody>
      </p:sp>
      <p:sp>
        <p:nvSpPr>
          <p:cNvPr id="193541" name="Text Box 3"/>
          <p:cNvSpPr txBox="1">
            <a:spLocks noChangeArrowheads="1"/>
          </p:cNvSpPr>
          <p:nvPr/>
        </p:nvSpPr>
        <p:spPr bwMode="auto">
          <a:xfrm>
            <a:off x="1676400" y="5203825"/>
            <a:ext cx="184150" cy="274638"/>
          </a:xfrm>
          <a:prstGeom prst="rect">
            <a:avLst/>
          </a:prstGeom>
          <a:noFill/>
          <a:ln w="9525">
            <a:noFill/>
            <a:miter lim="800000"/>
            <a:headEnd/>
            <a:tailEnd/>
          </a:ln>
        </p:spPr>
        <p:txBody>
          <a:bodyPr wrap="none">
            <a:spAutoFit/>
          </a:bodyPr>
          <a:lstStyle/>
          <a:p>
            <a:pPr eaLnBrk="0" hangingPunct="0"/>
            <a:endParaRPr lang="en-US" sz="1200" dirty="0">
              <a:latin typeface="Arial" charset="0"/>
            </a:endParaRPr>
          </a:p>
        </p:txBody>
      </p:sp>
      <p:sp>
        <p:nvSpPr>
          <p:cNvPr id="11" name="Freeform 10"/>
          <p:cNvSpPr/>
          <p:nvPr/>
        </p:nvSpPr>
        <p:spPr>
          <a:xfrm>
            <a:off x="1879600" y="254000"/>
            <a:ext cx="1651000" cy="3924300"/>
          </a:xfrm>
          <a:custGeom>
            <a:avLst/>
            <a:gdLst>
              <a:gd name="connsiteX0" fmla="*/ 88900 w 1651000"/>
              <a:gd name="connsiteY0" fmla="*/ 254000 h 3924300"/>
              <a:gd name="connsiteX1" fmla="*/ 0 w 1651000"/>
              <a:gd name="connsiteY1" fmla="*/ 3314700 h 3924300"/>
              <a:gd name="connsiteX2" fmla="*/ 622300 w 1651000"/>
              <a:gd name="connsiteY2" fmla="*/ 3302000 h 3924300"/>
              <a:gd name="connsiteX3" fmla="*/ 622300 w 1651000"/>
              <a:gd name="connsiteY3" fmla="*/ 3492500 h 3924300"/>
              <a:gd name="connsiteX4" fmla="*/ 762000 w 1651000"/>
              <a:gd name="connsiteY4" fmla="*/ 3492500 h 3924300"/>
              <a:gd name="connsiteX5" fmla="*/ 850900 w 1651000"/>
              <a:gd name="connsiteY5" fmla="*/ 3644900 h 3924300"/>
              <a:gd name="connsiteX6" fmla="*/ 1066800 w 1651000"/>
              <a:gd name="connsiteY6" fmla="*/ 3848100 h 3924300"/>
              <a:gd name="connsiteX7" fmla="*/ 1422400 w 1651000"/>
              <a:gd name="connsiteY7" fmla="*/ 3924300 h 3924300"/>
              <a:gd name="connsiteX8" fmla="*/ 1625600 w 1651000"/>
              <a:gd name="connsiteY8" fmla="*/ 3898900 h 3924300"/>
              <a:gd name="connsiteX9" fmla="*/ 1498600 w 1651000"/>
              <a:gd name="connsiteY9" fmla="*/ 3644900 h 3924300"/>
              <a:gd name="connsiteX10" fmla="*/ 1346200 w 1651000"/>
              <a:gd name="connsiteY10" fmla="*/ 3416300 h 3924300"/>
              <a:gd name="connsiteX11" fmla="*/ 1358900 w 1651000"/>
              <a:gd name="connsiteY11" fmla="*/ 3200400 h 3924300"/>
              <a:gd name="connsiteX12" fmla="*/ 1384300 w 1651000"/>
              <a:gd name="connsiteY12" fmla="*/ 2895600 h 3924300"/>
              <a:gd name="connsiteX13" fmla="*/ 1346200 w 1651000"/>
              <a:gd name="connsiteY13" fmla="*/ 2908300 h 3924300"/>
              <a:gd name="connsiteX14" fmla="*/ 1371600 w 1651000"/>
              <a:gd name="connsiteY14" fmla="*/ 2438400 h 3924300"/>
              <a:gd name="connsiteX15" fmla="*/ 1130300 w 1651000"/>
              <a:gd name="connsiteY15" fmla="*/ 2082800 h 3924300"/>
              <a:gd name="connsiteX16" fmla="*/ 977900 w 1651000"/>
              <a:gd name="connsiteY16" fmla="*/ 1866900 h 3924300"/>
              <a:gd name="connsiteX17" fmla="*/ 1028700 w 1651000"/>
              <a:gd name="connsiteY17" fmla="*/ 1663700 h 3924300"/>
              <a:gd name="connsiteX18" fmla="*/ 1066800 w 1651000"/>
              <a:gd name="connsiteY18" fmla="*/ 1536700 h 3924300"/>
              <a:gd name="connsiteX19" fmla="*/ 1155700 w 1651000"/>
              <a:gd name="connsiteY19" fmla="*/ 1384300 h 3924300"/>
              <a:gd name="connsiteX20" fmla="*/ 1333500 w 1651000"/>
              <a:gd name="connsiteY20" fmla="*/ 1295400 h 3924300"/>
              <a:gd name="connsiteX21" fmla="*/ 1498600 w 1651000"/>
              <a:gd name="connsiteY21" fmla="*/ 1117600 h 3924300"/>
              <a:gd name="connsiteX22" fmla="*/ 1587500 w 1651000"/>
              <a:gd name="connsiteY22" fmla="*/ 939800 h 3924300"/>
              <a:gd name="connsiteX23" fmla="*/ 1651000 w 1651000"/>
              <a:gd name="connsiteY23" fmla="*/ 762000 h 3924300"/>
              <a:gd name="connsiteX24" fmla="*/ 1511300 w 1651000"/>
              <a:gd name="connsiteY24" fmla="*/ 571500 h 3924300"/>
              <a:gd name="connsiteX25" fmla="*/ 1193800 w 1651000"/>
              <a:gd name="connsiteY25" fmla="*/ 342900 h 3924300"/>
              <a:gd name="connsiteX26" fmla="*/ 596900 w 1651000"/>
              <a:gd name="connsiteY26" fmla="*/ 0 h 3924300"/>
              <a:gd name="connsiteX27" fmla="*/ 393700 w 1651000"/>
              <a:gd name="connsiteY27" fmla="*/ 25400 h 3924300"/>
              <a:gd name="connsiteX28" fmla="*/ 228600 w 1651000"/>
              <a:gd name="connsiteY28" fmla="*/ 76200 h 3924300"/>
              <a:gd name="connsiteX29" fmla="*/ 88900 w 1651000"/>
              <a:gd name="connsiteY29" fmla="*/ 203200 h 3924300"/>
              <a:gd name="connsiteX30" fmla="*/ 88900 w 1651000"/>
              <a:gd name="connsiteY30" fmla="*/ 254000 h 392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51000" h="3924300">
                <a:moveTo>
                  <a:pt x="88900" y="254000"/>
                </a:moveTo>
                <a:lnTo>
                  <a:pt x="0" y="3314700"/>
                </a:lnTo>
                <a:lnTo>
                  <a:pt x="622300" y="3302000"/>
                </a:lnTo>
                <a:lnTo>
                  <a:pt x="622300" y="3492500"/>
                </a:lnTo>
                <a:lnTo>
                  <a:pt x="762000" y="3492500"/>
                </a:lnTo>
                <a:lnTo>
                  <a:pt x="850900" y="3644900"/>
                </a:lnTo>
                <a:lnTo>
                  <a:pt x="1066800" y="3848100"/>
                </a:lnTo>
                <a:lnTo>
                  <a:pt x="1422400" y="3924300"/>
                </a:lnTo>
                <a:lnTo>
                  <a:pt x="1625600" y="3898900"/>
                </a:lnTo>
                <a:lnTo>
                  <a:pt x="1498600" y="3644900"/>
                </a:lnTo>
                <a:lnTo>
                  <a:pt x="1346200" y="3416300"/>
                </a:lnTo>
                <a:lnTo>
                  <a:pt x="1358900" y="3200400"/>
                </a:lnTo>
                <a:lnTo>
                  <a:pt x="1384300" y="2895600"/>
                </a:lnTo>
                <a:lnTo>
                  <a:pt x="1346200" y="2908300"/>
                </a:lnTo>
                <a:lnTo>
                  <a:pt x="1371600" y="2438400"/>
                </a:lnTo>
                <a:lnTo>
                  <a:pt x="1130300" y="2082800"/>
                </a:lnTo>
                <a:lnTo>
                  <a:pt x="977900" y="1866900"/>
                </a:lnTo>
                <a:lnTo>
                  <a:pt x="1028700" y="1663700"/>
                </a:lnTo>
                <a:lnTo>
                  <a:pt x="1066800" y="1536700"/>
                </a:lnTo>
                <a:lnTo>
                  <a:pt x="1155700" y="1384300"/>
                </a:lnTo>
                <a:lnTo>
                  <a:pt x="1333500" y="1295400"/>
                </a:lnTo>
                <a:lnTo>
                  <a:pt x="1498600" y="1117600"/>
                </a:lnTo>
                <a:lnTo>
                  <a:pt x="1587500" y="939800"/>
                </a:lnTo>
                <a:lnTo>
                  <a:pt x="1651000" y="762000"/>
                </a:lnTo>
                <a:lnTo>
                  <a:pt x="1511300" y="571500"/>
                </a:lnTo>
                <a:lnTo>
                  <a:pt x="1193800" y="342900"/>
                </a:lnTo>
                <a:lnTo>
                  <a:pt x="596900" y="0"/>
                </a:lnTo>
                <a:lnTo>
                  <a:pt x="393700" y="25400"/>
                </a:lnTo>
                <a:lnTo>
                  <a:pt x="228600" y="76200"/>
                </a:lnTo>
                <a:lnTo>
                  <a:pt x="88900" y="203200"/>
                </a:lnTo>
                <a:lnTo>
                  <a:pt x="88900" y="254000"/>
                </a:lnTo>
                <a:close/>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4" name="Rectangle 13"/>
          <p:cNvSpPr/>
          <p:nvPr/>
        </p:nvSpPr>
        <p:spPr>
          <a:xfrm>
            <a:off x="4191000" y="4572000"/>
            <a:ext cx="4724400" cy="2057400"/>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800" b="1" dirty="0" smtClean="0">
                <a:solidFill>
                  <a:schemeClr val="tx1"/>
                </a:solidFill>
              </a:rPr>
              <a:t>   R-4301, Artillery</a:t>
            </a:r>
          </a:p>
          <a:p>
            <a:pPr>
              <a:defRPr/>
            </a:pPr>
            <a:endParaRPr lang="en-US" sz="800" b="1" dirty="0">
              <a:solidFill>
                <a:schemeClr val="tx1"/>
              </a:solidFill>
            </a:endParaRPr>
          </a:p>
          <a:p>
            <a:pPr>
              <a:defRPr/>
            </a:pPr>
            <a:r>
              <a:rPr lang="en-US" dirty="0">
                <a:solidFill>
                  <a:schemeClr val="tx1"/>
                </a:solidFill>
              </a:rPr>
              <a:t>    </a:t>
            </a:r>
            <a:r>
              <a:rPr lang="en-US" dirty="0" smtClean="0">
                <a:solidFill>
                  <a:schemeClr val="tx1"/>
                </a:solidFill>
              </a:rPr>
              <a:t> 0730-2400 or </a:t>
            </a:r>
            <a:r>
              <a:rPr lang="en-US" dirty="0">
                <a:solidFill>
                  <a:schemeClr val="tx1"/>
                </a:solidFill>
              </a:rPr>
              <a:t>by </a:t>
            </a:r>
            <a:r>
              <a:rPr lang="en-US" dirty="0" smtClean="0">
                <a:solidFill>
                  <a:schemeClr val="tx1"/>
                </a:solidFill>
              </a:rPr>
              <a:t>NOTAM</a:t>
            </a:r>
          </a:p>
          <a:p>
            <a:pPr>
              <a:defRPr/>
            </a:pPr>
            <a:r>
              <a:rPr lang="en-US" dirty="0">
                <a:solidFill>
                  <a:schemeClr val="tx1"/>
                </a:solidFill>
              </a:rPr>
              <a:t> </a:t>
            </a:r>
            <a:r>
              <a:rPr lang="en-US" dirty="0" smtClean="0">
                <a:solidFill>
                  <a:schemeClr val="tx1"/>
                </a:solidFill>
              </a:rPr>
              <a:t> Must </a:t>
            </a:r>
            <a:r>
              <a:rPr lang="en-US" dirty="0">
                <a:solidFill>
                  <a:schemeClr val="tx1"/>
                </a:solidFill>
              </a:rPr>
              <a:t>be cleared to </a:t>
            </a:r>
            <a:r>
              <a:rPr lang="en-US" dirty="0" smtClean="0">
                <a:solidFill>
                  <a:schemeClr val="tx1"/>
                </a:solidFill>
              </a:rPr>
              <a:t>fly through,</a:t>
            </a:r>
          </a:p>
          <a:p>
            <a:pPr>
              <a:defRPr/>
            </a:pPr>
            <a:r>
              <a:rPr lang="en-US" dirty="0">
                <a:solidFill>
                  <a:schemeClr val="tx1"/>
                </a:solidFill>
              </a:rPr>
              <a:t> </a:t>
            </a:r>
            <a:r>
              <a:rPr lang="en-US" dirty="0" smtClean="0">
                <a:solidFill>
                  <a:schemeClr val="tx1"/>
                </a:solidFill>
              </a:rPr>
              <a:t> Miller Tower 126.2,</a:t>
            </a:r>
          </a:p>
          <a:p>
            <a:pPr>
              <a:defRPr/>
            </a:pPr>
            <a:r>
              <a:rPr lang="en-US" dirty="0">
                <a:solidFill>
                  <a:schemeClr val="tx1"/>
                </a:solidFill>
              </a:rPr>
              <a:t> </a:t>
            </a:r>
            <a:r>
              <a:rPr lang="en-US" dirty="0" smtClean="0">
                <a:solidFill>
                  <a:schemeClr val="tx1"/>
                </a:solidFill>
              </a:rPr>
              <a:t> or </a:t>
            </a:r>
            <a:r>
              <a:rPr lang="en-US" dirty="0">
                <a:solidFill>
                  <a:schemeClr val="tx1"/>
                </a:solidFill>
              </a:rPr>
              <a:t>call Mpls. Center </a:t>
            </a:r>
          </a:p>
          <a:p>
            <a:pPr>
              <a:defRPr/>
            </a:pPr>
            <a:endParaRPr lang="en-US" dirty="0">
              <a:solidFill>
                <a:schemeClr val="tx1"/>
              </a:solidFill>
            </a:endParaRPr>
          </a:p>
        </p:txBody>
      </p:sp>
      <p:grpSp>
        <p:nvGrpSpPr>
          <p:cNvPr id="2" name="Group 14"/>
          <p:cNvGrpSpPr>
            <a:grpSpLocks/>
          </p:cNvGrpSpPr>
          <p:nvPr/>
        </p:nvGrpSpPr>
        <p:grpSpPr bwMode="auto">
          <a:xfrm>
            <a:off x="7239000" y="4495800"/>
            <a:ext cx="1600200" cy="2019300"/>
            <a:chOff x="533400" y="4533900"/>
            <a:chExt cx="1600200" cy="2019300"/>
          </a:xfrm>
        </p:grpSpPr>
        <p:pic>
          <p:nvPicPr>
            <p:cNvPr id="193545" name="Picture 9" descr="mnbdry.jpg"/>
            <p:cNvPicPr>
              <a:picLocks noChangeAspect="1"/>
            </p:cNvPicPr>
            <p:nvPr/>
          </p:nvPicPr>
          <p:blipFill>
            <a:blip r:embed="rId4" cstate="print">
              <a:clrChange>
                <a:clrFrom>
                  <a:srgbClr val="FFFFFF"/>
                </a:clrFrom>
                <a:clrTo>
                  <a:srgbClr val="FFFFFF">
                    <a:alpha val="0"/>
                  </a:srgbClr>
                </a:clrTo>
              </a:clrChange>
            </a:blip>
            <a:srcRect/>
            <a:stretch>
              <a:fillRect/>
            </a:stretch>
          </p:blipFill>
          <p:spPr bwMode="auto">
            <a:xfrm>
              <a:off x="533400" y="4533900"/>
              <a:ext cx="1600200" cy="2019300"/>
            </a:xfrm>
            <a:prstGeom prst="rect">
              <a:avLst/>
            </a:prstGeom>
            <a:noFill/>
            <a:ln w="9525">
              <a:noFill/>
              <a:miter lim="800000"/>
              <a:headEnd/>
              <a:tailEnd/>
            </a:ln>
          </p:spPr>
        </p:pic>
        <p:sp>
          <p:nvSpPr>
            <p:cNvPr id="12" name="Oval 11"/>
            <p:cNvSpPr/>
            <p:nvPr/>
          </p:nvSpPr>
          <p:spPr>
            <a:xfrm>
              <a:off x="1066800" y="5668963"/>
              <a:ext cx="46038" cy="46037"/>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89442" name="Picture 6" descr="MOA Beaver copy.jpg"/>
          <p:cNvPicPr>
            <a:picLocks noChangeAspect="1"/>
          </p:cNvPicPr>
          <p:nvPr/>
        </p:nvPicPr>
        <p:blipFill>
          <a:blip r:embed="rId3" cstate="print"/>
          <a:srcRect b="2998"/>
          <a:stretch>
            <a:fillRect/>
          </a:stretch>
        </p:blipFill>
        <p:spPr bwMode="auto">
          <a:xfrm>
            <a:off x="0" y="0"/>
            <a:ext cx="9144000" cy="6858000"/>
          </a:xfrm>
          <a:prstGeom prst="rect">
            <a:avLst/>
          </a:prstGeom>
          <a:noFill/>
          <a:ln w="9525">
            <a:noFill/>
            <a:miter lim="800000"/>
            <a:headEnd/>
            <a:tailEnd/>
          </a:ln>
        </p:spPr>
      </p:pic>
      <p:sp>
        <p:nvSpPr>
          <p:cNvPr id="9" name="Rectangle 8"/>
          <p:cNvSpPr/>
          <p:nvPr/>
        </p:nvSpPr>
        <p:spPr>
          <a:xfrm>
            <a:off x="762000" y="533400"/>
            <a:ext cx="2590800" cy="1600200"/>
          </a:xfrm>
          <a:prstGeom prst="rect">
            <a:avLst/>
          </a:prstGeom>
          <a:solidFill>
            <a:srgbClr val="FFFF8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400" b="1" dirty="0">
              <a:solidFill>
                <a:schemeClr val="tx2"/>
              </a:solidFill>
              <a:effectLst>
                <a:outerShdw blurRad="38100" dist="38100" dir="2700000" algn="tl">
                  <a:srgbClr val="FFFFFF"/>
                </a:outerShdw>
              </a:effectLst>
              <a:latin typeface="+mj-lt"/>
              <a:ea typeface="+mj-ea"/>
              <a:cs typeface="+mj-cs"/>
            </a:endParaRPr>
          </a:p>
        </p:txBody>
      </p:sp>
      <p:sp>
        <p:nvSpPr>
          <p:cNvPr id="77826" name="Rectangle 2"/>
          <p:cNvSpPr>
            <a:spLocks noGrp="1" noChangeArrowheads="1"/>
          </p:cNvSpPr>
          <p:nvPr>
            <p:ph type="title"/>
          </p:nvPr>
        </p:nvSpPr>
        <p:spPr>
          <a:xfrm>
            <a:off x="685800" y="685800"/>
            <a:ext cx="2667000" cy="1219200"/>
          </a:xfrm>
        </p:spPr>
        <p:txBody>
          <a:bodyPr>
            <a:normAutofit fontScale="90000"/>
          </a:bodyPr>
          <a:lstStyle/>
          <a:p>
            <a:pPr eaLnBrk="1" hangingPunct="1">
              <a:defRPr/>
            </a:pPr>
            <a:r>
              <a:rPr lang="en-US" b="1" dirty="0" smtClean="0">
                <a:effectLst>
                  <a:outerShdw blurRad="38100" dist="38100" dir="2700000" algn="tl">
                    <a:srgbClr val="FFFFFF"/>
                  </a:outerShdw>
                </a:effectLst>
              </a:rPr>
              <a:t>Beaver</a:t>
            </a:r>
            <a:br>
              <a:rPr lang="en-US" b="1" dirty="0" smtClean="0">
                <a:effectLst>
                  <a:outerShdw blurRad="38100" dist="38100" dir="2700000" algn="tl">
                    <a:srgbClr val="FFFFFF"/>
                  </a:outerShdw>
                </a:effectLst>
              </a:rPr>
            </a:br>
            <a:r>
              <a:rPr lang="en-US" b="1" dirty="0" smtClean="0">
                <a:effectLst>
                  <a:outerShdw blurRad="38100" dist="38100" dir="2700000" algn="tl">
                    <a:srgbClr val="FFFFFF"/>
                  </a:outerShdw>
                </a:effectLst>
              </a:rPr>
              <a:t>MOA</a:t>
            </a:r>
          </a:p>
        </p:txBody>
      </p:sp>
      <p:sp>
        <p:nvSpPr>
          <p:cNvPr id="189445" name="Text Box 3"/>
          <p:cNvSpPr txBox="1">
            <a:spLocks noChangeArrowheads="1"/>
          </p:cNvSpPr>
          <p:nvPr/>
        </p:nvSpPr>
        <p:spPr bwMode="auto">
          <a:xfrm>
            <a:off x="1676400" y="5203825"/>
            <a:ext cx="184150" cy="274638"/>
          </a:xfrm>
          <a:prstGeom prst="rect">
            <a:avLst/>
          </a:prstGeom>
          <a:noFill/>
          <a:ln w="9525">
            <a:noFill/>
            <a:miter lim="800000"/>
            <a:headEnd/>
            <a:tailEnd/>
          </a:ln>
        </p:spPr>
        <p:txBody>
          <a:bodyPr wrap="none">
            <a:spAutoFit/>
          </a:bodyPr>
          <a:lstStyle/>
          <a:p>
            <a:pPr eaLnBrk="0" hangingPunct="0"/>
            <a:endParaRPr lang="en-US" sz="1200" dirty="0">
              <a:latin typeface="Arial" charset="0"/>
            </a:endParaRPr>
          </a:p>
        </p:txBody>
      </p:sp>
      <p:sp>
        <p:nvSpPr>
          <p:cNvPr id="12" name="Freeform 11"/>
          <p:cNvSpPr/>
          <p:nvPr/>
        </p:nvSpPr>
        <p:spPr>
          <a:xfrm>
            <a:off x="3840163" y="300038"/>
            <a:ext cx="4938712" cy="6465887"/>
          </a:xfrm>
          <a:custGeom>
            <a:avLst/>
            <a:gdLst>
              <a:gd name="connsiteX0" fmla="*/ 3082834 w 4937760"/>
              <a:gd name="connsiteY0" fmla="*/ 13063 h 6466114"/>
              <a:gd name="connsiteX1" fmla="*/ 4937760 w 4937760"/>
              <a:gd name="connsiteY1" fmla="*/ 1685108 h 6466114"/>
              <a:gd name="connsiteX2" fmla="*/ 4624251 w 4937760"/>
              <a:gd name="connsiteY2" fmla="*/ 6466114 h 6466114"/>
              <a:gd name="connsiteX3" fmla="*/ 1358537 w 4937760"/>
              <a:gd name="connsiteY3" fmla="*/ 6426925 h 6466114"/>
              <a:gd name="connsiteX4" fmla="*/ 0 w 4937760"/>
              <a:gd name="connsiteY4" fmla="*/ 4062548 h 6466114"/>
              <a:gd name="connsiteX5" fmla="*/ 52251 w 4937760"/>
              <a:gd name="connsiteY5" fmla="*/ 2690948 h 6466114"/>
              <a:gd name="connsiteX6" fmla="*/ 809897 w 4937760"/>
              <a:gd name="connsiteY6" fmla="*/ 0 h 6466114"/>
              <a:gd name="connsiteX7" fmla="*/ 3082834 w 4937760"/>
              <a:gd name="connsiteY7" fmla="*/ 13063 h 6466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37760" h="6466114">
                <a:moveTo>
                  <a:pt x="3082834" y="13063"/>
                </a:moveTo>
                <a:lnTo>
                  <a:pt x="4937760" y="1685108"/>
                </a:lnTo>
                <a:lnTo>
                  <a:pt x="4624251" y="6466114"/>
                </a:lnTo>
                <a:lnTo>
                  <a:pt x="1358537" y="6426925"/>
                </a:lnTo>
                <a:lnTo>
                  <a:pt x="0" y="4062548"/>
                </a:lnTo>
                <a:lnTo>
                  <a:pt x="52251" y="2690948"/>
                </a:lnTo>
                <a:lnTo>
                  <a:pt x="809897" y="0"/>
                </a:lnTo>
                <a:lnTo>
                  <a:pt x="3082834" y="13063"/>
                </a:ln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Rectangle 6"/>
          <p:cNvSpPr/>
          <p:nvPr/>
        </p:nvSpPr>
        <p:spPr>
          <a:xfrm>
            <a:off x="228600" y="4724400"/>
            <a:ext cx="3733800" cy="1981200"/>
          </a:xfrm>
          <a:prstGeom prst="rect">
            <a:avLst/>
          </a:prstGeom>
          <a:solidFill>
            <a:srgbClr val="93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dirty="0" smtClean="0">
                <a:solidFill>
                  <a:schemeClr val="tx1"/>
                </a:solidFill>
              </a:rPr>
              <a:t>  </a:t>
            </a:r>
            <a:r>
              <a:rPr lang="en-US" b="1" dirty="0" smtClean="0">
                <a:solidFill>
                  <a:srgbClr val="FF0000"/>
                </a:solidFill>
              </a:rPr>
              <a:t>300 </a:t>
            </a:r>
            <a:r>
              <a:rPr lang="en-US" b="1" dirty="0">
                <a:solidFill>
                  <a:srgbClr val="FF0000"/>
                </a:solidFill>
              </a:rPr>
              <a:t>AGL </a:t>
            </a:r>
            <a:r>
              <a:rPr lang="en-US" dirty="0">
                <a:solidFill>
                  <a:schemeClr val="tx1"/>
                </a:solidFill>
              </a:rPr>
              <a:t>– 17,999</a:t>
            </a:r>
          </a:p>
        </p:txBody>
      </p:sp>
      <p:pic>
        <p:nvPicPr>
          <p:cNvPr id="14" name="Picture 13" descr="mnbdry_lglakes.jpg"/>
          <p:cNvPicPr>
            <a:picLocks noChangeAspect="1"/>
          </p:cNvPicPr>
          <p:nvPr/>
        </p:nvPicPr>
        <p:blipFill>
          <a:blip r:embed="rId4" cstate="print">
            <a:clrChange>
              <a:clrFrom>
                <a:srgbClr val="FFFFFF"/>
              </a:clrFrom>
              <a:clrTo>
                <a:srgbClr val="FFFFFF">
                  <a:alpha val="0"/>
                </a:srgbClr>
              </a:clrTo>
            </a:clrChange>
          </a:blip>
          <a:stretch>
            <a:fillRect/>
          </a:stretch>
        </p:blipFill>
        <p:spPr>
          <a:xfrm>
            <a:off x="2209799" y="4800600"/>
            <a:ext cx="1823625" cy="1828800"/>
          </a:xfrm>
          <a:prstGeom prst="rect">
            <a:avLst/>
          </a:prstGeom>
        </p:spPr>
      </p:pic>
      <p:sp>
        <p:nvSpPr>
          <p:cNvPr id="15" name="Oval 14"/>
          <p:cNvSpPr/>
          <p:nvPr/>
        </p:nvSpPr>
        <p:spPr>
          <a:xfrm>
            <a:off x="2849881" y="5257800"/>
            <a:ext cx="45719" cy="45719"/>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88418" name="Picture 10" descr="MOA Snoopy West-East copy.jpg"/>
          <p:cNvPicPr>
            <a:picLocks noChangeAspect="1"/>
          </p:cNvPicPr>
          <p:nvPr/>
        </p:nvPicPr>
        <p:blipFill>
          <a:blip r:embed="rId3" cstate="print"/>
          <a:srcRect l="1895" t="12370" r="2419" b="1735"/>
          <a:stretch>
            <a:fillRect/>
          </a:stretch>
        </p:blipFill>
        <p:spPr bwMode="auto">
          <a:xfrm>
            <a:off x="0" y="0"/>
            <a:ext cx="9144000" cy="6858000"/>
          </a:xfrm>
          <a:prstGeom prst="rect">
            <a:avLst/>
          </a:prstGeom>
          <a:noFill/>
          <a:ln w="9525">
            <a:noFill/>
            <a:miter lim="800000"/>
            <a:headEnd/>
            <a:tailEnd/>
          </a:ln>
        </p:spPr>
      </p:pic>
      <p:sp>
        <p:nvSpPr>
          <p:cNvPr id="8" name="Rectangle 7"/>
          <p:cNvSpPr/>
          <p:nvPr/>
        </p:nvSpPr>
        <p:spPr>
          <a:xfrm>
            <a:off x="2209800" y="304800"/>
            <a:ext cx="5943600" cy="1219200"/>
          </a:xfrm>
          <a:prstGeom prst="rect">
            <a:avLst/>
          </a:prstGeom>
          <a:solidFill>
            <a:srgbClr val="FFFF8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7826" name="Rectangle 2"/>
          <p:cNvSpPr>
            <a:spLocks noGrp="1" noChangeArrowheads="1"/>
          </p:cNvSpPr>
          <p:nvPr>
            <p:ph type="title"/>
          </p:nvPr>
        </p:nvSpPr>
        <p:spPr>
          <a:xfrm>
            <a:off x="2209800" y="304800"/>
            <a:ext cx="5943600" cy="1219200"/>
          </a:xfrm>
        </p:spPr>
        <p:txBody>
          <a:bodyPr>
            <a:normAutofit fontScale="90000"/>
          </a:bodyPr>
          <a:lstStyle/>
          <a:p>
            <a:pPr eaLnBrk="1" hangingPunct="1">
              <a:defRPr/>
            </a:pPr>
            <a:r>
              <a:rPr lang="en-US" b="1" dirty="0" smtClean="0">
                <a:effectLst>
                  <a:outerShdw blurRad="38100" dist="38100" dir="2700000" algn="tl">
                    <a:srgbClr val="FFFFFF"/>
                  </a:outerShdw>
                </a:effectLst>
              </a:rPr>
              <a:t>Snoopy West / East MOA</a:t>
            </a:r>
          </a:p>
        </p:txBody>
      </p:sp>
      <p:sp>
        <p:nvSpPr>
          <p:cNvPr id="188421" name="Text Box 3"/>
          <p:cNvSpPr txBox="1">
            <a:spLocks noChangeArrowheads="1"/>
          </p:cNvSpPr>
          <p:nvPr/>
        </p:nvSpPr>
        <p:spPr bwMode="auto">
          <a:xfrm>
            <a:off x="1676400" y="5203825"/>
            <a:ext cx="184150" cy="274638"/>
          </a:xfrm>
          <a:prstGeom prst="rect">
            <a:avLst/>
          </a:prstGeom>
          <a:noFill/>
          <a:ln w="9525">
            <a:noFill/>
            <a:miter lim="800000"/>
            <a:headEnd/>
            <a:tailEnd/>
          </a:ln>
        </p:spPr>
        <p:txBody>
          <a:bodyPr wrap="none">
            <a:spAutoFit/>
          </a:bodyPr>
          <a:lstStyle/>
          <a:p>
            <a:pPr eaLnBrk="0" hangingPunct="0"/>
            <a:endParaRPr lang="en-US" sz="1200" dirty="0">
              <a:latin typeface="Arial" charset="0"/>
            </a:endParaRPr>
          </a:p>
        </p:txBody>
      </p:sp>
      <p:sp>
        <p:nvSpPr>
          <p:cNvPr id="12" name="Freeform 11"/>
          <p:cNvSpPr/>
          <p:nvPr/>
        </p:nvSpPr>
        <p:spPr>
          <a:xfrm>
            <a:off x="190500" y="1701800"/>
            <a:ext cx="8712200" cy="4978400"/>
          </a:xfrm>
          <a:custGeom>
            <a:avLst/>
            <a:gdLst>
              <a:gd name="connsiteX0" fmla="*/ 0 w 8712200"/>
              <a:gd name="connsiteY0" fmla="*/ 0 h 4978400"/>
              <a:gd name="connsiteX1" fmla="*/ 0 w 8712200"/>
              <a:gd name="connsiteY1" fmla="*/ 0 h 4978400"/>
              <a:gd name="connsiteX2" fmla="*/ 571500 w 8712200"/>
              <a:gd name="connsiteY2" fmla="*/ 3733800 h 4978400"/>
              <a:gd name="connsiteX3" fmla="*/ 889000 w 8712200"/>
              <a:gd name="connsiteY3" fmla="*/ 3733800 h 4978400"/>
              <a:gd name="connsiteX4" fmla="*/ 1181100 w 8712200"/>
              <a:gd name="connsiteY4" fmla="*/ 3771900 h 4978400"/>
              <a:gd name="connsiteX5" fmla="*/ 1460500 w 8712200"/>
              <a:gd name="connsiteY5" fmla="*/ 3860800 h 4978400"/>
              <a:gd name="connsiteX6" fmla="*/ 1663700 w 8712200"/>
              <a:gd name="connsiteY6" fmla="*/ 3924300 h 4978400"/>
              <a:gd name="connsiteX7" fmla="*/ 2032000 w 8712200"/>
              <a:gd name="connsiteY7" fmla="*/ 4127500 h 4978400"/>
              <a:gd name="connsiteX8" fmla="*/ 2247900 w 8712200"/>
              <a:gd name="connsiteY8" fmla="*/ 4279900 h 4978400"/>
              <a:gd name="connsiteX9" fmla="*/ 2501900 w 8712200"/>
              <a:gd name="connsiteY9" fmla="*/ 4533900 h 4978400"/>
              <a:gd name="connsiteX10" fmla="*/ 2730500 w 8712200"/>
              <a:gd name="connsiteY10" fmla="*/ 4838700 h 4978400"/>
              <a:gd name="connsiteX11" fmla="*/ 2794000 w 8712200"/>
              <a:gd name="connsiteY11" fmla="*/ 4978400 h 4978400"/>
              <a:gd name="connsiteX12" fmla="*/ 3860800 w 8712200"/>
              <a:gd name="connsiteY12" fmla="*/ 4965700 h 4978400"/>
              <a:gd name="connsiteX13" fmla="*/ 8712200 w 8712200"/>
              <a:gd name="connsiteY13" fmla="*/ 673100 h 4978400"/>
              <a:gd name="connsiteX14" fmla="*/ 3416300 w 8712200"/>
              <a:gd name="connsiteY14" fmla="*/ 774700 h 4978400"/>
              <a:gd name="connsiteX15" fmla="*/ 0 w 8712200"/>
              <a:gd name="connsiteY15" fmla="*/ 0 h 497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12200" h="4978400">
                <a:moveTo>
                  <a:pt x="0" y="0"/>
                </a:moveTo>
                <a:lnTo>
                  <a:pt x="0" y="0"/>
                </a:lnTo>
                <a:lnTo>
                  <a:pt x="571500" y="3733800"/>
                </a:lnTo>
                <a:lnTo>
                  <a:pt x="889000" y="3733800"/>
                </a:lnTo>
                <a:lnTo>
                  <a:pt x="1181100" y="3771900"/>
                </a:lnTo>
                <a:lnTo>
                  <a:pt x="1460500" y="3860800"/>
                </a:lnTo>
                <a:lnTo>
                  <a:pt x="1663700" y="3924300"/>
                </a:lnTo>
                <a:lnTo>
                  <a:pt x="2032000" y="4127500"/>
                </a:lnTo>
                <a:lnTo>
                  <a:pt x="2247900" y="4279900"/>
                </a:lnTo>
                <a:lnTo>
                  <a:pt x="2501900" y="4533900"/>
                </a:lnTo>
                <a:lnTo>
                  <a:pt x="2730500" y="4838700"/>
                </a:lnTo>
                <a:lnTo>
                  <a:pt x="2794000" y="4978400"/>
                </a:lnTo>
                <a:lnTo>
                  <a:pt x="3860800" y="4965700"/>
                </a:lnTo>
                <a:lnTo>
                  <a:pt x="8712200" y="673100"/>
                </a:lnTo>
                <a:lnTo>
                  <a:pt x="3416300" y="774700"/>
                </a:lnTo>
                <a:lnTo>
                  <a:pt x="0" y="0"/>
                </a:ln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3" name="Freeform 12"/>
          <p:cNvSpPr/>
          <p:nvPr/>
        </p:nvSpPr>
        <p:spPr>
          <a:xfrm>
            <a:off x="4051300" y="2387600"/>
            <a:ext cx="4978400" cy="4279900"/>
          </a:xfrm>
          <a:custGeom>
            <a:avLst/>
            <a:gdLst>
              <a:gd name="connsiteX0" fmla="*/ 4838700 w 4978400"/>
              <a:gd name="connsiteY0" fmla="*/ 0 h 4279900"/>
              <a:gd name="connsiteX1" fmla="*/ 4978400 w 4978400"/>
              <a:gd name="connsiteY1" fmla="*/ 3695700 h 4279900"/>
              <a:gd name="connsiteX2" fmla="*/ 2438400 w 4978400"/>
              <a:gd name="connsiteY2" fmla="*/ 3746500 h 4279900"/>
              <a:gd name="connsiteX3" fmla="*/ 1524000 w 4978400"/>
              <a:gd name="connsiteY3" fmla="*/ 4254500 h 4279900"/>
              <a:gd name="connsiteX4" fmla="*/ 0 w 4978400"/>
              <a:gd name="connsiteY4" fmla="*/ 4279900 h 4279900"/>
              <a:gd name="connsiteX5" fmla="*/ 4838700 w 4978400"/>
              <a:gd name="connsiteY5" fmla="*/ 0 h 4279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4279900">
                <a:moveTo>
                  <a:pt x="4838700" y="0"/>
                </a:moveTo>
                <a:lnTo>
                  <a:pt x="4978400" y="3695700"/>
                </a:lnTo>
                <a:lnTo>
                  <a:pt x="2438400" y="3746500"/>
                </a:lnTo>
                <a:lnTo>
                  <a:pt x="1524000" y="4254500"/>
                </a:lnTo>
                <a:lnTo>
                  <a:pt x="0" y="4279900"/>
                </a:lnTo>
                <a:lnTo>
                  <a:pt x="4838700" y="0"/>
                </a:ln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Rectangle 8"/>
          <p:cNvSpPr/>
          <p:nvPr/>
        </p:nvSpPr>
        <p:spPr>
          <a:xfrm>
            <a:off x="1066800" y="4038600"/>
            <a:ext cx="3200400" cy="838200"/>
          </a:xfrm>
          <a:prstGeom prst="rect">
            <a:avLst/>
          </a:prstGeom>
          <a:solidFill>
            <a:srgbClr val="93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Snoopy West</a:t>
            </a:r>
          </a:p>
          <a:p>
            <a:pPr algn="ctr">
              <a:defRPr/>
            </a:pPr>
            <a:r>
              <a:rPr lang="en-US" dirty="0">
                <a:solidFill>
                  <a:schemeClr val="tx1"/>
                </a:solidFill>
              </a:rPr>
              <a:t>6000 – 17,999 MSL</a:t>
            </a:r>
          </a:p>
        </p:txBody>
      </p:sp>
      <p:sp>
        <p:nvSpPr>
          <p:cNvPr id="10" name="Rectangle 9"/>
          <p:cNvSpPr/>
          <p:nvPr/>
        </p:nvSpPr>
        <p:spPr>
          <a:xfrm>
            <a:off x="5943600" y="5181600"/>
            <a:ext cx="2971800" cy="838200"/>
          </a:xfrm>
          <a:prstGeom prst="rect">
            <a:avLst/>
          </a:prstGeom>
          <a:solidFill>
            <a:srgbClr val="93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Snoopy East</a:t>
            </a:r>
          </a:p>
          <a:p>
            <a:pPr algn="ctr">
              <a:defRPr/>
            </a:pPr>
            <a:r>
              <a:rPr lang="en-US" dirty="0" smtClean="0">
                <a:solidFill>
                  <a:schemeClr val="tx1"/>
                </a:solidFill>
              </a:rPr>
              <a:t>300 AGL </a:t>
            </a:r>
            <a:r>
              <a:rPr lang="en-US" dirty="0">
                <a:solidFill>
                  <a:schemeClr val="tx1"/>
                </a:solidFill>
              </a:rPr>
              <a:t>– 17,999</a:t>
            </a: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0469" name="Picture 11" descr="mtr route 002 copy.jpg"/>
          <p:cNvPicPr>
            <a:picLocks noChangeAspect="1"/>
          </p:cNvPicPr>
          <p:nvPr/>
        </p:nvPicPr>
        <p:blipFill>
          <a:blip r:embed="rId3" cstate="print"/>
          <a:srcRect l="2282"/>
          <a:stretch>
            <a:fillRect/>
          </a:stretch>
        </p:blipFill>
        <p:spPr bwMode="auto">
          <a:xfrm>
            <a:off x="4343400" y="76200"/>
            <a:ext cx="4691486" cy="6705600"/>
          </a:xfrm>
          <a:prstGeom prst="rect">
            <a:avLst/>
          </a:prstGeom>
          <a:ln>
            <a:noFill/>
          </a:ln>
          <a:effectLst>
            <a:outerShdw blurRad="292100" dist="139700" dir="2700000" algn="tl" rotWithShape="0">
              <a:srgbClr val="333333">
                <a:alpha val="65000"/>
              </a:srgbClr>
            </a:outerShdw>
          </a:effectLst>
        </p:spPr>
      </p:pic>
      <p:sp>
        <p:nvSpPr>
          <p:cNvPr id="77826" name="Rectangle 2"/>
          <p:cNvSpPr>
            <a:spLocks noGrp="1" noChangeArrowheads="1"/>
          </p:cNvSpPr>
          <p:nvPr>
            <p:ph type="title"/>
          </p:nvPr>
        </p:nvSpPr>
        <p:spPr>
          <a:xfrm>
            <a:off x="762000" y="152400"/>
            <a:ext cx="2590800" cy="1066800"/>
          </a:xfrm>
        </p:spPr>
        <p:txBody>
          <a:bodyPr>
            <a:normAutofit/>
          </a:bodyPr>
          <a:lstStyle/>
          <a:p>
            <a:pPr eaLnBrk="1" hangingPunct="1">
              <a:defRPr/>
            </a:pPr>
            <a:r>
              <a:rPr lang="en-US" sz="3600" b="1" dirty="0" smtClean="0">
                <a:effectLst>
                  <a:outerShdw blurRad="38100" dist="38100" dir="2700000" algn="tl">
                    <a:srgbClr val="FFFFFF"/>
                  </a:outerShdw>
                </a:effectLst>
              </a:rPr>
              <a:t>MTRs</a:t>
            </a:r>
          </a:p>
        </p:txBody>
      </p:sp>
      <p:sp>
        <p:nvSpPr>
          <p:cNvPr id="190467" name="Text Box 3"/>
          <p:cNvSpPr txBox="1">
            <a:spLocks noChangeArrowheads="1"/>
          </p:cNvSpPr>
          <p:nvPr/>
        </p:nvSpPr>
        <p:spPr bwMode="auto">
          <a:xfrm>
            <a:off x="1676400" y="5203825"/>
            <a:ext cx="184150" cy="274638"/>
          </a:xfrm>
          <a:prstGeom prst="rect">
            <a:avLst/>
          </a:prstGeom>
          <a:noFill/>
          <a:ln w="9525">
            <a:noFill/>
            <a:miter lim="800000"/>
            <a:headEnd/>
            <a:tailEnd/>
          </a:ln>
        </p:spPr>
        <p:txBody>
          <a:bodyPr wrap="none">
            <a:spAutoFit/>
          </a:bodyPr>
          <a:lstStyle/>
          <a:p>
            <a:pPr eaLnBrk="0" hangingPunct="0"/>
            <a:endParaRPr lang="en-US" sz="1200" dirty="0">
              <a:latin typeface="Arial" charset="0"/>
            </a:endParaRPr>
          </a:p>
        </p:txBody>
      </p:sp>
      <p:sp>
        <p:nvSpPr>
          <p:cNvPr id="6" name="TextBox 5"/>
          <p:cNvSpPr txBox="1"/>
          <p:nvPr/>
        </p:nvSpPr>
        <p:spPr>
          <a:xfrm>
            <a:off x="304800" y="1600200"/>
            <a:ext cx="4038600" cy="4401205"/>
          </a:xfrm>
          <a:prstGeom prst="rect">
            <a:avLst/>
          </a:prstGeom>
          <a:noFill/>
        </p:spPr>
        <p:txBody>
          <a:bodyPr wrap="square">
            <a:spAutoFit/>
          </a:bodyPr>
          <a:lstStyle/>
          <a:p>
            <a:pPr>
              <a:defRPr/>
            </a:pPr>
            <a:r>
              <a:rPr lang="en-US" sz="2800" dirty="0">
                <a:latin typeface="+mn-lt"/>
              </a:rPr>
              <a:t>There are three primary</a:t>
            </a:r>
          </a:p>
          <a:p>
            <a:pPr>
              <a:defRPr/>
            </a:pPr>
            <a:r>
              <a:rPr lang="en-US" sz="2800" dirty="0">
                <a:latin typeface="+mn-lt"/>
              </a:rPr>
              <a:t>MTRs in Minnesota</a:t>
            </a:r>
            <a:r>
              <a:rPr lang="en-US" sz="2800" dirty="0" smtClean="0">
                <a:latin typeface="+mn-lt"/>
              </a:rPr>
              <a:t>.</a:t>
            </a:r>
          </a:p>
          <a:p>
            <a:pPr>
              <a:defRPr/>
            </a:pPr>
            <a:endParaRPr lang="en-US" sz="2800" dirty="0"/>
          </a:p>
          <a:p>
            <a:pPr>
              <a:defRPr/>
            </a:pPr>
            <a:r>
              <a:rPr lang="en-US" sz="2800" dirty="0" smtClean="0">
                <a:latin typeface="+mn-lt"/>
              </a:rPr>
              <a:t>Status is updated daily as noted on Aircraft Status</a:t>
            </a:r>
          </a:p>
          <a:p>
            <a:pPr>
              <a:defRPr/>
            </a:pPr>
            <a:r>
              <a:rPr lang="en-US" sz="2800" dirty="0" smtClean="0"/>
              <a:t>Report</a:t>
            </a:r>
          </a:p>
          <a:p>
            <a:pPr>
              <a:defRPr/>
            </a:pPr>
            <a:endParaRPr lang="en-US" sz="2800" dirty="0" smtClean="0">
              <a:latin typeface="+mn-lt"/>
            </a:endParaRPr>
          </a:p>
          <a:p>
            <a:pPr>
              <a:defRPr/>
            </a:pPr>
            <a:r>
              <a:rPr lang="en-US" sz="2800" dirty="0" smtClean="0"/>
              <a:t>Aviation Desk can deconflict airspace if needed</a:t>
            </a:r>
            <a:endParaRPr lang="en-US" sz="2800" dirty="0">
              <a:latin typeface="+mn-lt"/>
            </a:endParaRPr>
          </a:p>
        </p:txBody>
      </p:sp>
      <p:sp>
        <p:nvSpPr>
          <p:cNvPr id="7" name="TextBox 6"/>
          <p:cNvSpPr txBox="1"/>
          <p:nvPr/>
        </p:nvSpPr>
        <p:spPr>
          <a:xfrm>
            <a:off x="6096000" y="1459468"/>
            <a:ext cx="1447800" cy="369332"/>
          </a:xfrm>
          <a:prstGeom prst="rect">
            <a:avLst/>
          </a:prstGeom>
          <a:solidFill>
            <a:srgbClr val="FFFF00"/>
          </a:solidFill>
        </p:spPr>
        <p:txBody>
          <a:bodyPr wrap="square" rtlCol="0">
            <a:spAutoFit/>
          </a:bodyPr>
          <a:lstStyle/>
          <a:p>
            <a:r>
              <a:rPr lang="en-US" dirty="0" smtClean="0"/>
              <a:t>IR605 / IR606</a:t>
            </a:r>
            <a:endParaRPr lang="en-US" dirty="0"/>
          </a:p>
        </p:txBody>
      </p:sp>
      <p:sp>
        <p:nvSpPr>
          <p:cNvPr id="8" name="TextBox 7"/>
          <p:cNvSpPr txBox="1"/>
          <p:nvPr/>
        </p:nvSpPr>
        <p:spPr>
          <a:xfrm>
            <a:off x="6629400" y="2827606"/>
            <a:ext cx="1600199" cy="369332"/>
          </a:xfrm>
          <a:prstGeom prst="rect">
            <a:avLst/>
          </a:prstGeom>
          <a:solidFill>
            <a:srgbClr val="FFFF00"/>
          </a:solidFill>
        </p:spPr>
        <p:txBody>
          <a:bodyPr wrap="square" rtlCol="0">
            <a:spAutoFit/>
          </a:bodyPr>
          <a:lstStyle/>
          <a:p>
            <a:r>
              <a:rPr lang="en-US" dirty="0" smtClean="0"/>
              <a:t>VR604 / VR607</a:t>
            </a:r>
            <a:endParaRPr lang="en-US" dirty="0"/>
          </a:p>
        </p:txBody>
      </p:sp>
      <p:sp>
        <p:nvSpPr>
          <p:cNvPr id="10" name="TextBox 9"/>
          <p:cNvSpPr txBox="1"/>
          <p:nvPr/>
        </p:nvSpPr>
        <p:spPr>
          <a:xfrm>
            <a:off x="6553200" y="5119763"/>
            <a:ext cx="1676400" cy="646331"/>
          </a:xfrm>
          <a:prstGeom prst="rect">
            <a:avLst/>
          </a:prstGeom>
          <a:solidFill>
            <a:srgbClr val="FFFF00"/>
          </a:solidFill>
        </p:spPr>
        <p:txBody>
          <a:bodyPr wrap="square" rtlCol="0">
            <a:spAutoFit/>
          </a:bodyPr>
          <a:lstStyle/>
          <a:p>
            <a:r>
              <a:rPr lang="en-US" dirty="0" smtClean="0"/>
              <a:t>Aerial Refueling</a:t>
            </a:r>
          </a:p>
          <a:p>
            <a:r>
              <a:rPr lang="en-US" dirty="0" smtClean="0"/>
              <a:t>         Routes</a:t>
            </a:r>
            <a:endParaRPr lang="en-US" dirty="0"/>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IRON MINE BLASTING TFR’S</a:t>
            </a:r>
            <a:endParaRPr lang="en-US" sz="3600" b="1" dirty="0"/>
          </a:p>
        </p:txBody>
      </p:sp>
      <p:sp>
        <p:nvSpPr>
          <p:cNvPr id="3" name="Content Placeholder 2"/>
          <p:cNvSpPr>
            <a:spLocks noGrp="1"/>
          </p:cNvSpPr>
          <p:nvPr>
            <p:ph idx="1"/>
          </p:nvPr>
        </p:nvSpPr>
        <p:spPr>
          <a:xfrm>
            <a:off x="457200" y="1600200"/>
            <a:ext cx="8686800" cy="5257800"/>
          </a:xfrm>
        </p:spPr>
        <p:txBody>
          <a:bodyPr>
            <a:normAutofit/>
          </a:bodyPr>
          <a:lstStyle/>
          <a:p>
            <a:r>
              <a:rPr lang="en-US" sz="2800" dirty="0" smtClean="0"/>
              <a:t>Numerous mines from Grand Rapids, ENE for about 75 NM to Ely/Babbitt.</a:t>
            </a:r>
          </a:p>
          <a:p>
            <a:r>
              <a:rPr lang="en-US" sz="2800" dirty="0" smtClean="0"/>
              <a:t>Large scale blasting occurs frequently.</a:t>
            </a:r>
          </a:p>
          <a:p>
            <a:r>
              <a:rPr lang="en-US" sz="2800" dirty="0" smtClean="0"/>
              <a:t>TFR’s are routinely placed over mines when a blast is planned.</a:t>
            </a:r>
          </a:p>
          <a:p>
            <a:r>
              <a:rPr lang="en-US" sz="2800" dirty="0" smtClean="0"/>
              <a:t>TFR’s are generally short term, 2 hours, usually during late morning to midday, and are usually surface to approx. 5,000’ MSL.</a:t>
            </a:r>
          </a:p>
          <a:p>
            <a:r>
              <a:rPr lang="en-US" sz="2800" dirty="0" smtClean="0"/>
              <a:t>TFR’s are briefed at the morning briefing, listed on the aircraft status report, and found on </a:t>
            </a:r>
            <a:r>
              <a:rPr lang="en-US" sz="2800" dirty="0" err="1" smtClean="0"/>
              <a:t>ForeFlight</a:t>
            </a:r>
            <a:r>
              <a:rPr lang="en-US" sz="2800" dirty="0" smtClean="0"/>
              <a:t>.</a:t>
            </a:r>
          </a:p>
          <a:p>
            <a:endParaRPr lang="en-US" dirty="0"/>
          </a:p>
        </p:txBody>
      </p:sp>
    </p:spTree>
    <p:extLst>
      <p:ext uri="{BB962C8B-B14F-4D97-AF65-F5344CB8AC3E}">
        <p14:creationId xmlns:p14="http://schemas.microsoft.com/office/powerpoint/2010/main" val="194566687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473177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 name="Picture 11" descr="mn_fs-bia-nps-fws.jpg"/>
          <p:cNvPicPr>
            <a:picLocks noChangeAspect="1"/>
          </p:cNvPicPr>
          <p:nvPr/>
        </p:nvPicPr>
        <p:blipFill>
          <a:blip r:embed="rId3" cstate="print">
            <a:clrChange>
              <a:clrFrom>
                <a:srgbClr val="FFFFFF"/>
              </a:clrFrom>
              <a:clrTo>
                <a:srgbClr val="FFFFFF">
                  <a:alpha val="0"/>
                </a:srgbClr>
              </a:clrTo>
            </a:clrChange>
          </a:blip>
          <a:stretch>
            <a:fillRect/>
          </a:stretch>
        </p:blipFill>
        <p:spPr>
          <a:xfrm>
            <a:off x="3276600" y="0"/>
            <a:ext cx="5486400" cy="6706703"/>
          </a:xfrm>
          <a:prstGeom prst="rect">
            <a:avLst/>
          </a:prstGeom>
          <a:ln>
            <a:noFill/>
          </a:ln>
          <a:effectLst>
            <a:outerShdw blurRad="292100" dist="139700" dir="2700000" algn="tl" rotWithShape="0">
              <a:srgbClr val="333333">
                <a:alpha val="65000"/>
              </a:srgbClr>
            </a:outerShdw>
          </a:effectLst>
        </p:spPr>
      </p:pic>
      <p:sp>
        <p:nvSpPr>
          <p:cNvPr id="23556" name="Text Box 3"/>
          <p:cNvSpPr txBox="1">
            <a:spLocks noChangeArrowheads="1"/>
          </p:cNvSpPr>
          <p:nvPr/>
        </p:nvSpPr>
        <p:spPr bwMode="auto">
          <a:xfrm>
            <a:off x="1676400" y="5203825"/>
            <a:ext cx="184150" cy="274638"/>
          </a:xfrm>
          <a:prstGeom prst="rect">
            <a:avLst/>
          </a:prstGeom>
          <a:noFill/>
          <a:ln w="9525">
            <a:noFill/>
            <a:miter lim="800000"/>
            <a:headEnd/>
            <a:tailEnd/>
          </a:ln>
        </p:spPr>
        <p:txBody>
          <a:bodyPr wrap="none">
            <a:spAutoFit/>
          </a:bodyPr>
          <a:lstStyle/>
          <a:p>
            <a:pPr eaLnBrk="0" hangingPunct="0"/>
            <a:endParaRPr lang="en-US" sz="1200">
              <a:latin typeface="Arial" charset="0"/>
            </a:endParaRPr>
          </a:p>
        </p:txBody>
      </p:sp>
      <p:sp>
        <p:nvSpPr>
          <p:cNvPr id="23557" name="Text Box 5"/>
          <p:cNvSpPr txBox="1">
            <a:spLocks noChangeArrowheads="1"/>
          </p:cNvSpPr>
          <p:nvPr/>
        </p:nvSpPr>
        <p:spPr bwMode="auto">
          <a:xfrm>
            <a:off x="1692389" y="1345939"/>
            <a:ext cx="1414463" cy="2986088"/>
          </a:xfrm>
          <a:prstGeom prst="rect">
            <a:avLst/>
          </a:prstGeom>
          <a:noFill/>
          <a:ln w="9525">
            <a:noFill/>
            <a:miter lim="800000"/>
            <a:headEnd/>
            <a:tailEnd/>
          </a:ln>
        </p:spPr>
        <p:txBody>
          <a:bodyPr>
            <a:spAutoFit/>
          </a:bodyPr>
          <a:lstStyle/>
          <a:p>
            <a:r>
              <a:rPr lang="en-US" sz="3200" b="1" dirty="0"/>
              <a:t>USFS</a:t>
            </a:r>
          </a:p>
          <a:p>
            <a:endParaRPr lang="en-US" sz="2000" b="1" dirty="0"/>
          </a:p>
          <a:p>
            <a:r>
              <a:rPr lang="en-US" sz="3200" b="1" dirty="0"/>
              <a:t>BIA</a:t>
            </a:r>
          </a:p>
          <a:p>
            <a:endParaRPr lang="en-US" sz="2000" b="1" dirty="0"/>
          </a:p>
          <a:p>
            <a:r>
              <a:rPr lang="en-US" sz="3200" b="1" dirty="0"/>
              <a:t>NPS</a:t>
            </a:r>
          </a:p>
          <a:p>
            <a:endParaRPr lang="en-US" sz="2000" b="1" dirty="0"/>
          </a:p>
          <a:p>
            <a:r>
              <a:rPr lang="en-US" sz="3200" b="1" dirty="0" smtClean="0"/>
              <a:t>FWS</a:t>
            </a:r>
            <a:endParaRPr lang="en-US" sz="3200" b="1" dirty="0"/>
          </a:p>
        </p:txBody>
      </p:sp>
      <p:sp>
        <p:nvSpPr>
          <p:cNvPr id="9" name="Rectangle 8"/>
          <p:cNvSpPr/>
          <p:nvPr/>
        </p:nvSpPr>
        <p:spPr>
          <a:xfrm>
            <a:off x="1158989" y="3916102"/>
            <a:ext cx="381000" cy="22860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1158989" y="1522152"/>
            <a:ext cx="381000" cy="228600"/>
          </a:xfrm>
          <a:prstGeom prst="rect">
            <a:avLst/>
          </a:prstGeom>
          <a:solidFill>
            <a:srgbClr val="008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Rectangle 13"/>
          <p:cNvSpPr/>
          <p:nvPr/>
        </p:nvSpPr>
        <p:spPr>
          <a:xfrm>
            <a:off x="1158989" y="2336539"/>
            <a:ext cx="381000" cy="228600"/>
          </a:xfrm>
          <a:prstGeom prst="rect">
            <a:avLst/>
          </a:prstGeom>
          <a:solidFill>
            <a:srgbClr val="FF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Rectangle 14"/>
          <p:cNvSpPr/>
          <p:nvPr/>
        </p:nvSpPr>
        <p:spPr>
          <a:xfrm>
            <a:off x="1158989" y="3122352"/>
            <a:ext cx="381000" cy="228600"/>
          </a:xfrm>
          <a:prstGeom prst="rect">
            <a:avLst/>
          </a:prstGeom>
          <a:solidFill>
            <a:srgbClr val="FF339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1" name="Picture 4" descr="P:\Shared\FORESTRY\KJ\Pics\DNR logo psd and bmp\dnr_color-logo blue-pantunct 2728.GIF"/>
          <p:cNvPicPr>
            <a:picLocks noChangeAspect="1" noChangeArrowheads="1"/>
          </p:cNvPicPr>
          <p:nvPr/>
        </p:nvPicPr>
        <p:blipFill>
          <a:blip r:embed="rId4" cstate="print"/>
          <a:srcRect/>
          <a:stretch>
            <a:fillRect/>
          </a:stretch>
        </p:blipFill>
        <p:spPr bwMode="auto">
          <a:xfrm>
            <a:off x="269488" y="5088835"/>
            <a:ext cx="1092975" cy="1453160"/>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1397923" y="5523027"/>
            <a:ext cx="944489" cy="584775"/>
          </a:xfrm>
          <a:prstGeom prst="rect">
            <a:avLst/>
          </a:prstGeom>
          <a:noFill/>
        </p:spPr>
        <p:txBody>
          <a:bodyPr wrap="none" rtlCol="0">
            <a:spAutoFit/>
          </a:bodyPr>
          <a:lstStyle/>
          <a:p>
            <a:r>
              <a:rPr lang="en-US" sz="3200" b="1" dirty="0" smtClean="0"/>
              <a:t>DNR</a:t>
            </a:r>
            <a:endParaRPr lang="en-US" sz="3200" b="1" dirty="0"/>
          </a:p>
        </p:txBody>
      </p:sp>
      <p:pic>
        <p:nvPicPr>
          <p:cNvPr id="16" name="Picture 5" descr="\\Dhibbard\share\415topwest.jpg"/>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6349151" y="2438400"/>
            <a:ext cx="395288" cy="427038"/>
          </a:xfrm>
          <a:prstGeom prst="rect">
            <a:avLst/>
          </a:prstGeom>
          <a:noFill/>
          <a:ln w="9525">
            <a:noFill/>
            <a:miter lim="800000"/>
            <a:headEnd/>
            <a:tailEnd/>
          </a:ln>
        </p:spPr>
      </p:pic>
      <p:pic>
        <p:nvPicPr>
          <p:cNvPr id="17" name="Picture 5" descr="\\Dhibbard\share\415topwest.jpg"/>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4748951" y="2286000"/>
            <a:ext cx="395288" cy="427038"/>
          </a:xfrm>
          <a:prstGeom prst="rect">
            <a:avLst/>
          </a:prstGeom>
          <a:noFill/>
          <a:ln w="9525">
            <a:noFill/>
            <a:miter lim="800000"/>
            <a:headEnd/>
            <a:tailEnd/>
          </a:ln>
        </p:spPr>
      </p:pic>
      <p:pic>
        <p:nvPicPr>
          <p:cNvPr id="18" name="Picture 5" descr="\\Dhibbard\share\415topwest.jpg"/>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5402207" y="3512772"/>
            <a:ext cx="395288" cy="427038"/>
          </a:xfrm>
          <a:prstGeom prst="rect">
            <a:avLst/>
          </a:prstGeom>
          <a:noFill/>
          <a:ln w="9525">
            <a:noFill/>
            <a:miter lim="800000"/>
            <a:headEnd/>
            <a:tailEnd/>
          </a:ln>
        </p:spPr>
      </p:pic>
      <p:pic>
        <p:nvPicPr>
          <p:cNvPr id="19" name="Picture 5" descr="\\Dhibbard\share\415topwest.jpg"/>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7065114" y="1981200"/>
            <a:ext cx="395287" cy="427038"/>
          </a:xfrm>
          <a:prstGeom prst="rect">
            <a:avLst/>
          </a:prstGeom>
          <a:noFill/>
          <a:ln w="9525">
            <a:noFill/>
            <a:miter lim="800000"/>
            <a:headEnd/>
            <a:tailEnd/>
          </a:ln>
        </p:spPr>
      </p:pic>
      <p:sp>
        <p:nvSpPr>
          <p:cNvPr id="20" name="TextBox 18"/>
          <p:cNvSpPr txBox="1">
            <a:spLocks noChangeArrowheads="1"/>
          </p:cNvSpPr>
          <p:nvPr/>
        </p:nvSpPr>
        <p:spPr bwMode="auto">
          <a:xfrm>
            <a:off x="7744000" y="1710005"/>
            <a:ext cx="542925" cy="400050"/>
          </a:xfrm>
          <a:prstGeom prst="rect">
            <a:avLst/>
          </a:prstGeom>
          <a:noFill/>
          <a:ln w="9525">
            <a:noFill/>
            <a:miter lim="800000"/>
            <a:headEnd/>
            <a:tailEnd/>
          </a:ln>
        </p:spPr>
        <p:txBody>
          <a:bodyPr wrap="none">
            <a:spAutoFit/>
          </a:bodyPr>
          <a:lstStyle/>
          <a:p>
            <a:r>
              <a:rPr lang="en-US" sz="1000" dirty="0"/>
              <a:t>Grand</a:t>
            </a:r>
          </a:p>
          <a:p>
            <a:r>
              <a:rPr lang="en-US" sz="1000" dirty="0"/>
              <a:t>Marais</a:t>
            </a:r>
          </a:p>
        </p:txBody>
      </p:sp>
      <p:sp>
        <p:nvSpPr>
          <p:cNvPr id="21" name="TextBox 19"/>
          <p:cNvSpPr txBox="1">
            <a:spLocks noChangeArrowheads="1"/>
          </p:cNvSpPr>
          <p:nvPr/>
        </p:nvSpPr>
        <p:spPr bwMode="auto">
          <a:xfrm>
            <a:off x="6279301" y="2273911"/>
            <a:ext cx="604838" cy="246063"/>
          </a:xfrm>
          <a:prstGeom prst="rect">
            <a:avLst/>
          </a:prstGeom>
          <a:noFill/>
          <a:ln w="9525">
            <a:noFill/>
            <a:miter lim="800000"/>
            <a:headEnd/>
            <a:tailEnd/>
          </a:ln>
        </p:spPr>
        <p:txBody>
          <a:bodyPr wrap="none">
            <a:spAutoFit/>
          </a:bodyPr>
          <a:lstStyle/>
          <a:p>
            <a:r>
              <a:rPr lang="en-US" sz="1000" dirty="0"/>
              <a:t>Hibbing</a:t>
            </a:r>
          </a:p>
        </p:txBody>
      </p:sp>
      <p:sp>
        <p:nvSpPr>
          <p:cNvPr id="22" name="TextBox 20"/>
          <p:cNvSpPr txBox="1">
            <a:spLocks noChangeArrowheads="1"/>
          </p:cNvSpPr>
          <p:nvPr/>
        </p:nvSpPr>
        <p:spPr bwMode="auto">
          <a:xfrm>
            <a:off x="4657894" y="2086610"/>
            <a:ext cx="577402" cy="246221"/>
          </a:xfrm>
          <a:prstGeom prst="rect">
            <a:avLst/>
          </a:prstGeom>
          <a:noFill/>
          <a:ln w="9525">
            <a:noFill/>
            <a:miter lim="800000"/>
            <a:headEnd/>
            <a:tailEnd/>
          </a:ln>
        </p:spPr>
        <p:txBody>
          <a:bodyPr wrap="none">
            <a:spAutoFit/>
          </a:bodyPr>
          <a:lstStyle/>
          <a:p>
            <a:r>
              <a:rPr lang="en-US" sz="1000" dirty="0" smtClean="0"/>
              <a:t>Bemidji</a:t>
            </a:r>
            <a:endParaRPr lang="en-US" sz="1000" dirty="0"/>
          </a:p>
        </p:txBody>
      </p:sp>
      <p:sp>
        <p:nvSpPr>
          <p:cNvPr id="23" name="TextBox 21"/>
          <p:cNvSpPr txBox="1">
            <a:spLocks noChangeArrowheads="1"/>
          </p:cNvSpPr>
          <p:nvPr/>
        </p:nvSpPr>
        <p:spPr bwMode="auto">
          <a:xfrm>
            <a:off x="5406176" y="2800350"/>
            <a:ext cx="539750" cy="400050"/>
          </a:xfrm>
          <a:prstGeom prst="rect">
            <a:avLst/>
          </a:prstGeom>
          <a:noFill/>
          <a:ln w="9525">
            <a:noFill/>
            <a:miter lim="800000"/>
            <a:headEnd/>
            <a:tailEnd/>
          </a:ln>
        </p:spPr>
        <p:txBody>
          <a:bodyPr wrap="none">
            <a:spAutoFit/>
          </a:bodyPr>
          <a:lstStyle/>
          <a:p>
            <a:r>
              <a:rPr lang="en-US" sz="1000" dirty="0"/>
              <a:t>Grand</a:t>
            </a:r>
          </a:p>
          <a:p>
            <a:r>
              <a:rPr lang="en-US" sz="1000" dirty="0"/>
              <a:t>Rapids</a:t>
            </a:r>
          </a:p>
        </p:txBody>
      </p:sp>
      <p:sp>
        <p:nvSpPr>
          <p:cNvPr id="24" name="TextBox 22"/>
          <p:cNvSpPr txBox="1">
            <a:spLocks noChangeArrowheads="1"/>
          </p:cNvSpPr>
          <p:nvPr/>
        </p:nvSpPr>
        <p:spPr bwMode="auto">
          <a:xfrm>
            <a:off x="5282351" y="3276600"/>
            <a:ext cx="635000" cy="246063"/>
          </a:xfrm>
          <a:prstGeom prst="rect">
            <a:avLst/>
          </a:prstGeom>
          <a:noFill/>
          <a:ln w="9525">
            <a:noFill/>
            <a:miter lim="800000"/>
            <a:headEnd/>
            <a:tailEnd/>
          </a:ln>
        </p:spPr>
        <p:txBody>
          <a:bodyPr wrap="none">
            <a:spAutoFit/>
          </a:bodyPr>
          <a:lstStyle/>
          <a:p>
            <a:r>
              <a:rPr lang="en-US" sz="1000"/>
              <a:t>Brainerd</a:t>
            </a:r>
          </a:p>
        </p:txBody>
      </p:sp>
      <p:sp>
        <p:nvSpPr>
          <p:cNvPr id="25" name="TextBox 25"/>
          <p:cNvSpPr txBox="1">
            <a:spLocks noChangeArrowheads="1"/>
          </p:cNvSpPr>
          <p:nvPr/>
        </p:nvSpPr>
        <p:spPr bwMode="auto">
          <a:xfrm>
            <a:off x="3986951" y="914400"/>
            <a:ext cx="636588" cy="246063"/>
          </a:xfrm>
          <a:prstGeom prst="rect">
            <a:avLst/>
          </a:prstGeom>
          <a:noFill/>
          <a:ln w="9525">
            <a:noFill/>
            <a:miter lim="800000"/>
            <a:headEnd/>
            <a:tailEnd/>
          </a:ln>
        </p:spPr>
        <p:txBody>
          <a:bodyPr wrap="none">
            <a:spAutoFit/>
          </a:bodyPr>
          <a:lstStyle/>
          <a:p>
            <a:r>
              <a:rPr lang="en-US" sz="1000"/>
              <a:t>Warroad</a:t>
            </a:r>
          </a:p>
        </p:txBody>
      </p:sp>
      <p:sp>
        <p:nvSpPr>
          <p:cNvPr id="27" name="TextBox 27"/>
          <p:cNvSpPr txBox="1">
            <a:spLocks noChangeArrowheads="1"/>
          </p:cNvSpPr>
          <p:nvPr/>
        </p:nvSpPr>
        <p:spPr bwMode="auto">
          <a:xfrm>
            <a:off x="7130201" y="1781968"/>
            <a:ext cx="361950" cy="246063"/>
          </a:xfrm>
          <a:prstGeom prst="rect">
            <a:avLst/>
          </a:prstGeom>
          <a:noFill/>
          <a:ln w="9525">
            <a:noFill/>
            <a:miter lim="800000"/>
            <a:headEnd/>
            <a:tailEnd/>
          </a:ln>
        </p:spPr>
        <p:txBody>
          <a:bodyPr wrap="none">
            <a:spAutoFit/>
          </a:bodyPr>
          <a:lstStyle/>
          <a:p>
            <a:r>
              <a:rPr lang="en-US" sz="1000" dirty="0"/>
              <a:t>Ely</a:t>
            </a:r>
          </a:p>
        </p:txBody>
      </p:sp>
      <p:sp>
        <p:nvSpPr>
          <p:cNvPr id="28" name="TextBox 28"/>
          <p:cNvSpPr txBox="1">
            <a:spLocks noChangeArrowheads="1"/>
          </p:cNvSpPr>
          <p:nvPr/>
        </p:nvSpPr>
        <p:spPr bwMode="auto">
          <a:xfrm>
            <a:off x="5144239" y="4448968"/>
            <a:ext cx="676275" cy="246063"/>
          </a:xfrm>
          <a:prstGeom prst="rect">
            <a:avLst/>
          </a:prstGeom>
          <a:noFill/>
          <a:ln w="9525">
            <a:noFill/>
            <a:miter lim="800000"/>
            <a:headEnd/>
            <a:tailEnd/>
          </a:ln>
        </p:spPr>
        <p:txBody>
          <a:bodyPr wrap="none">
            <a:spAutoFit/>
          </a:bodyPr>
          <a:lstStyle/>
          <a:p>
            <a:r>
              <a:rPr lang="en-US" sz="1000" dirty="0"/>
              <a:t>Princeton</a:t>
            </a:r>
          </a:p>
        </p:txBody>
      </p:sp>
      <p:sp>
        <p:nvSpPr>
          <p:cNvPr id="29" name="TextBox 29"/>
          <p:cNvSpPr txBox="1">
            <a:spLocks noChangeArrowheads="1"/>
          </p:cNvSpPr>
          <p:nvPr/>
        </p:nvSpPr>
        <p:spPr bwMode="auto">
          <a:xfrm>
            <a:off x="6044351" y="4708525"/>
            <a:ext cx="527050" cy="246063"/>
          </a:xfrm>
          <a:prstGeom prst="rect">
            <a:avLst/>
          </a:prstGeom>
          <a:noFill/>
          <a:ln w="9525">
            <a:noFill/>
            <a:miter lim="800000"/>
            <a:headEnd/>
            <a:tailEnd/>
          </a:ln>
        </p:spPr>
        <p:txBody>
          <a:bodyPr wrap="none">
            <a:spAutoFit/>
          </a:bodyPr>
          <a:lstStyle/>
          <a:p>
            <a:r>
              <a:rPr lang="en-US" sz="1000"/>
              <a:t>Anoka</a:t>
            </a:r>
          </a:p>
        </p:txBody>
      </p:sp>
      <p:pic>
        <p:nvPicPr>
          <p:cNvPr id="30" name="Picture 29" descr="215 right red.jpg"/>
          <p:cNvPicPr>
            <a:picLocks noChangeAspect="1"/>
          </p:cNvPicPr>
          <p:nvPr/>
        </p:nvPicPr>
        <p:blipFill>
          <a:blip r:embed="rId6" cstate="print">
            <a:clrChange>
              <a:clrFrom>
                <a:srgbClr val="FFFFFF"/>
              </a:clrFrom>
              <a:clrTo>
                <a:srgbClr val="FFFFFF">
                  <a:alpha val="0"/>
                </a:srgbClr>
              </a:clrTo>
            </a:clrChange>
          </a:blip>
          <a:srcRect/>
          <a:stretch>
            <a:fillRect/>
          </a:stretch>
        </p:blipFill>
        <p:spPr bwMode="auto">
          <a:xfrm>
            <a:off x="6044351" y="4876800"/>
            <a:ext cx="381000" cy="457200"/>
          </a:xfrm>
          <a:prstGeom prst="rect">
            <a:avLst/>
          </a:prstGeom>
          <a:noFill/>
          <a:ln w="9525">
            <a:noFill/>
            <a:miter lim="800000"/>
            <a:headEnd/>
            <a:tailEnd/>
          </a:ln>
        </p:spPr>
      </p:pic>
      <p:pic>
        <p:nvPicPr>
          <p:cNvPr id="31" name="Picture 30" descr="215 right red.jpg"/>
          <p:cNvPicPr>
            <a:picLocks noChangeAspect="1"/>
          </p:cNvPicPr>
          <p:nvPr/>
        </p:nvPicPr>
        <p:blipFill>
          <a:blip r:embed="rId6" cstate="print">
            <a:clrChange>
              <a:clrFrom>
                <a:srgbClr val="FFFFFF"/>
              </a:clrFrom>
              <a:clrTo>
                <a:srgbClr val="FFFFFF">
                  <a:alpha val="0"/>
                </a:srgbClr>
              </a:clrTo>
            </a:clrChange>
          </a:blip>
          <a:srcRect/>
          <a:stretch>
            <a:fillRect/>
          </a:stretch>
        </p:blipFill>
        <p:spPr bwMode="auto">
          <a:xfrm>
            <a:off x="5739551" y="4343400"/>
            <a:ext cx="381000" cy="457200"/>
          </a:xfrm>
          <a:prstGeom prst="rect">
            <a:avLst/>
          </a:prstGeom>
          <a:noFill/>
          <a:ln w="9525">
            <a:noFill/>
            <a:miter lim="800000"/>
            <a:headEnd/>
            <a:tailEnd/>
          </a:ln>
        </p:spPr>
      </p:pic>
      <p:pic>
        <p:nvPicPr>
          <p:cNvPr id="33" name="Picture 32" descr="215 right red.jpg"/>
          <p:cNvPicPr>
            <a:picLocks noChangeAspect="1"/>
          </p:cNvPicPr>
          <p:nvPr/>
        </p:nvPicPr>
        <p:blipFill>
          <a:blip r:embed="rId6" cstate="print">
            <a:clrChange>
              <a:clrFrom>
                <a:srgbClr val="FFFFFF"/>
              </a:clrFrom>
              <a:clrTo>
                <a:srgbClr val="FFFFFF">
                  <a:alpha val="0"/>
                </a:srgbClr>
              </a:clrTo>
            </a:clrChange>
          </a:blip>
          <a:srcRect/>
          <a:stretch>
            <a:fillRect/>
          </a:stretch>
        </p:blipFill>
        <p:spPr bwMode="auto">
          <a:xfrm>
            <a:off x="4520351" y="685800"/>
            <a:ext cx="381000" cy="457200"/>
          </a:xfrm>
          <a:prstGeom prst="rect">
            <a:avLst/>
          </a:prstGeom>
          <a:noFill/>
          <a:ln w="9525">
            <a:noFill/>
            <a:miter lim="800000"/>
            <a:headEnd/>
            <a:tailEnd/>
          </a:ln>
        </p:spPr>
      </p:pic>
      <p:pic>
        <p:nvPicPr>
          <p:cNvPr id="34" name="Picture 33" descr="215 right red.jpg"/>
          <p:cNvPicPr>
            <a:picLocks noChangeAspect="1"/>
          </p:cNvPicPr>
          <p:nvPr/>
        </p:nvPicPr>
        <p:blipFill>
          <a:blip r:embed="rId6" cstate="print">
            <a:clrChange>
              <a:clrFrom>
                <a:srgbClr val="FFFFFF"/>
              </a:clrFrom>
              <a:clrTo>
                <a:srgbClr val="FFFFFF">
                  <a:alpha val="0"/>
                </a:srgbClr>
              </a:clrTo>
            </a:clrChange>
          </a:blip>
          <a:srcRect/>
          <a:stretch>
            <a:fillRect/>
          </a:stretch>
        </p:blipFill>
        <p:spPr bwMode="auto">
          <a:xfrm>
            <a:off x="8055714" y="1904999"/>
            <a:ext cx="381000" cy="457200"/>
          </a:xfrm>
          <a:prstGeom prst="rect">
            <a:avLst/>
          </a:prstGeom>
          <a:noFill/>
          <a:ln w="9525">
            <a:noFill/>
            <a:miter lim="800000"/>
            <a:headEnd/>
            <a:tailEnd/>
          </a:ln>
        </p:spPr>
      </p:pic>
      <p:pic>
        <p:nvPicPr>
          <p:cNvPr id="35" name="Picture 34" descr="215 right red.jpg"/>
          <p:cNvPicPr>
            <a:picLocks noChangeAspect="1"/>
          </p:cNvPicPr>
          <p:nvPr/>
        </p:nvPicPr>
        <p:blipFill>
          <a:blip r:embed="rId6" cstate="print">
            <a:clrChange>
              <a:clrFrom>
                <a:srgbClr val="FFFFFF"/>
              </a:clrFrom>
              <a:clrTo>
                <a:srgbClr val="FFFFFF">
                  <a:alpha val="0"/>
                </a:srgbClr>
              </a:clrTo>
            </a:clrChange>
          </a:blip>
          <a:srcRect/>
          <a:stretch>
            <a:fillRect/>
          </a:stretch>
        </p:blipFill>
        <p:spPr bwMode="auto">
          <a:xfrm>
            <a:off x="5815751" y="2590800"/>
            <a:ext cx="381000" cy="457200"/>
          </a:xfrm>
          <a:prstGeom prst="rect">
            <a:avLst/>
          </a:prstGeom>
          <a:noFill/>
          <a:ln w="9525">
            <a:noFill/>
            <a:miter lim="800000"/>
            <a:headEnd/>
            <a:tailEnd/>
          </a:ln>
        </p:spPr>
      </p:pic>
      <p:pic>
        <p:nvPicPr>
          <p:cNvPr id="36" name="Picture 34" descr="215 right red.jpg"/>
          <p:cNvPicPr>
            <a:picLocks noChangeAspect="1"/>
          </p:cNvPicPr>
          <p:nvPr/>
        </p:nvPicPr>
        <p:blipFill>
          <a:blip r:embed="rId6" cstate="print">
            <a:clrChange>
              <a:clrFrom>
                <a:srgbClr val="FFFFFF"/>
              </a:clrFrom>
              <a:clrTo>
                <a:srgbClr val="FFFFFF">
                  <a:alpha val="0"/>
                </a:srgbClr>
              </a:clrTo>
            </a:clrChange>
          </a:blip>
          <a:srcRect/>
          <a:stretch>
            <a:fillRect/>
          </a:stretch>
        </p:blipFill>
        <p:spPr bwMode="auto">
          <a:xfrm>
            <a:off x="3758351" y="1600200"/>
            <a:ext cx="381000" cy="457200"/>
          </a:xfrm>
          <a:prstGeom prst="rect">
            <a:avLst/>
          </a:prstGeom>
          <a:noFill/>
          <a:ln w="9525">
            <a:noFill/>
            <a:miter lim="800000"/>
            <a:headEnd/>
            <a:tailEnd/>
          </a:ln>
        </p:spPr>
      </p:pic>
      <p:sp>
        <p:nvSpPr>
          <p:cNvPr id="37" name="TextBox 20"/>
          <p:cNvSpPr txBox="1">
            <a:spLocks noChangeArrowheads="1"/>
          </p:cNvSpPr>
          <p:nvPr/>
        </p:nvSpPr>
        <p:spPr bwMode="auto">
          <a:xfrm>
            <a:off x="3591083" y="1972450"/>
            <a:ext cx="995785" cy="246221"/>
          </a:xfrm>
          <a:prstGeom prst="rect">
            <a:avLst/>
          </a:prstGeom>
          <a:noFill/>
          <a:ln w="9525">
            <a:noFill/>
            <a:miter lim="800000"/>
            <a:headEnd/>
            <a:tailEnd/>
          </a:ln>
        </p:spPr>
        <p:txBody>
          <a:bodyPr wrap="none">
            <a:spAutoFit/>
          </a:bodyPr>
          <a:lstStyle/>
          <a:p>
            <a:r>
              <a:rPr lang="en-US" sz="1000" dirty="0" smtClean="0"/>
              <a:t>Thief River Falls</a:t>
            </a:r>
            <a:endParaRPr lang="en-US" sz="1000" dirty="0"/>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3" name="Picture 2" descr="mn-canada border atlas.jpg"/>
          <p:cNvPicPr>
            <a:picLocks noChangeAspect="1"/>
          </p:cNvPicPr>
          <p:nvPr/>
        </p:nvPicPr>
        <p:blipFill>
          <a:blip r:embed="rId2" cstate="print"/>
          <a:srcRect b="12776"/>
          <a:stretch>
            <a:fillRect/>
          </a:stretch>
        </p:blipFill>
        <p:spPr>
          <a:xfrm>
            <a:off x="0" y="-1"/>
            <a:ext cx="9144000" cy="6858001"/>
          </a:xfrm>
          <a:prstGeom prst="rect">
            <a:avLst/>
          </a:prstGeom>
        </p:spPr>
      </p:pic>
      <p:sp>
        <p:nvSpPr>
          <p:cNvPr id="4" name="Rectangle 3"/>
          <p:cNvSpPr/>
          <p:nvPr/>
        </p:nvSpPr>
        <p:spPr>
          <a:xfrm>
            <a:off x="2438400" y="3570287"/>
            <a:ext cx="4267200" cy="990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57200" y="3330575"/>
            <a:ext cx="8229600" cy="1470025"/>
          </a:xfrm>
        </p:spPr>
        <p:txBody>
          <a:bodyPr>
            <a:noAutofit/>
          </a:bodyPr>
          <a:lstStyle/>
          <a:p>
            <a:r>
              <a:rPr lang="en-US" sz="5400" b="1" dirty="0" smtClean="0">
                <a:effectLst>
                  <a:outerShdw blurRad="38100" dist="38100" dir="2700000" algn="tl">
                    <a:srgbClr val="000000">
                      <a:alpha val="43137"/>
                    </a:srgbClr>
                  </a:outerShdw>
                </a:effectLst>
              </a:rPr>
              <a:t>BORDER OPS</a:t>
            </a:r>
            <a:endParaRPr lang="en-US" sz="5400" b="1"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0" y="228600"/>
            <a:ext cx="9144000" cy="1066800"/>
          </a:xfrm>
        </p:spPr>
        <p:txBody>
          <a:bodyPr>
            <a:normAutofit/>
          </a:bodyPr>
          <a:lstStyle/>
          <a:p>
            <a:pPr eaLnBrk="1" hangingPunct="1">
              <a:defRPr/>
            </a:pPr>
            <a:r>
              <a:rPr lang="en-US" sz="3600" b="1" dirty="0" smtClean="0">
                <a:effectLst>
                  <a:outerShdw blurRad="38100" dist="38100" dir="2700000" algn="tl">
                    <a:srgbClr val="FFFFFF"/>
                  </a:outerShdw>
                </a:effectLst>
              </a:rPr>
              <a:t>US / Canadian Border Issues</a:t>
            </a:r>
            <a:endParaRPr lang="en-US" sz="3600" b="1" i="1" dirty="0" smtClean="0">
              <a:effectLst>
                <a:outerShdw blurRad="38100" dist="38100" dir="2700000" algn="tl">
                  <a:srgbClr val="FFFFFF"/>
                </a:outerShdw>
              </a:effectLst>
            </a:endParaRPr>
          </a:p>
        </p:txBody>
      </p:sp>
      <p:sp>
        <p:nvSpPr>
          <p:cNvPr id="43011" name="Text Box 3"/>
          <p:cNvSpPr txBox="1">
            <a:spLocks noChangeArrowheads="1"/>
          </p:cNvSpPr>
          <p:nvPr/>
        </p:nvSpPr>
        <p:spPr bwMode="auto">
          <a:xfrm>
            <a:off x="1676400" y="5203825"/>
            <a:ext cx="184150" cy="274638"/>
          </a:xfrm>
          <a:prstGeom prst="rect">
            <a:avLst/>
          </a:prstGeom>
          <a:noFill/>
          <a:ln w="9525">
            <a:noFill/>
            <a:miter lim="800000"/>
            <a:headEnd/>
            <a:tailEnd/>
          </a:ln>
        </p:spPr>
        <p:txBody>
          <a:bodyPr wrap="none">
            <a:spAutoFit/>
          </a:bodyPr>
          <a:lstStyle/>
          <a:p>
            <a:pPr eaLnBrk="0" hangingPunct="0"/>
            <a:endParaRPr lang="en-US" sz="1200" dirty="0">
              <a:latin typeface="Arial" charset="0"/>
            </a:endParaRPr>
          </a:p>
        </p:txBody>
      </p:sp>
      <p:sp>
        <p:nvSpPr>
          <p:cNvPr id="4" name="TextBox 3"/>
          <p:cNvSpPr txBox="1"/>
          <p:nvPr/>
        </p:nvSpPr>
        <p:spPr>
          <a:xfrm>
            <a:off x="685800" y="1868031"/>
            <a:ext cx="6781800" cy="954107"/>
          </a:xfrm>
          <a:prstGeom prst="rect">
            <a:avLst/>
          </a:prstGeom>
          <a:noFill/>
        </p:spPr>
        <p:txBody>
          <a:bodyPr wrap="square" rtlCol="0">
            <a:spAutoFit/>
          </a:bodyPr>
          <a:lstStyle/>
          <a:p>
            <a:r>
              <a:rPr lang="en-US" sz="2800" dirty="0" smtClean="0"/>
              <a:t>122.925 is a dedicated frequency 7 miles either side of border</a:t>
            </a:r>
            <a:endParaRPr lang="en-US" sz="2800" dirty="0"/>
          </a:p>
        </p:txBody>
      </p:sp>
      <p:sp>
        <p:nvSpPr>
          <p:cNvPr id="7" name="TextBox 6"/>
          <p:cNvSpPr txBox="1"/>
          <p:nvPr/>
        </p:nvSpPr>
        <p:spPr>
          <a:xfrm>
            <a:off x="685800" y="3087231"/>
            <a:ext cx="4648200" cy="2677656"/>
          </a:xfrm>
          <a:prstGeom prst="rect">
            <a:avLst/>
          </a:prstGeom>
          <a:noFill/>
        </p:spPr>
        <p:txBody>
          <a:bodyPr wrap="square" rtlCol="0">
            <a:spAutoFit/>
          </a:bodyPr>
          <a:lstStyle/>
          <a:p>
            <a:r>
              <a:rPr lang="en-US" sz="2800" dirty="0" smtClean="0"/>
              <a:t>Border Patrol / Airbust</a:t>
            </a:r>
          </a:p>
          <a:p>
            <a:endParaRPr lang="en-US" sz="2800" dirty="0" smtClean="0"/>
          </a:p>
          <a:p>
            <a:r>
              <a:rPr lang="en-US" sz="2800" dirty="0" smtClean="0"/>
              <a:t>Unmanned Aircraft Systems (UAS)</a:t>
            </a:r>
          </a:p>
          <a:p>
            <a:endParaRPr lang="en-US" sz="2800" dirty="0" smtClean="0"/>
          </a:p>
          <a:p>
            <a:r>
              <a:rPr lang="en-US" sz="2800" dirty="0" smtClean="0"/>
              <a:t>Quickstrike Agreement</a:t>
            </a:r>
            <a:endParaRPr lang="en-US" sz="2800" dirty="0"/>
          </a:p>
        </p:txBody>
      </p:sp>
      <p:pic>
        <p:nvPicPr>
          <p:cNvPr id="9" name="Picture 8" descr="mn-canada border.jpg"/>
          <p:cNvPicPr>
            <a:picLocks noChangeAspect="1"/>
          </p:cNvPicPr>
          <p:nvPr/>
        </p:nvPicPr>
        <p:blipFill>
          <a:blip r:embed="rId3" cstate="print"/>
          <a:srcRect l="20117" t="18913" r="12655" b="20908"/>
          <a:stretch>
            <a:fillRect/>
          </a:stretch>
        </p:blipFill>
        <p:spPr>
          <a:xfrm>
            <a:off x="4876800" y="2610224"/>
            <a:ext cx="4191000" cy="2876176"/>
          </a:xfrm>
          <a:prstGeom prst="rect">
            <a:avLst/>
          </a:prstGeom>
        </p:spPr>
      </p:pic>
      <p:cxnSp>
        <p:nvCxnSpPr>
          <p:cNvPr id="11" name="Straight Connector 10"/>
          <p:cNvCxnSpPr/>
          <p:nvPr/>
        </p:nvCxnSpPr>
        <p:spPr>
          <a:xfrm>
            <a:off x="5486400" y="3276600"/>
            <a:ext cx="457200" cy="304800"/>
          </a:xfrm>
          <a:prstGeom prst="line">
            <a:avLst/>
          </a:prstGeom>
          <a:ln w="101600">
            <a:solidFill>
              <a:srgbClr val="FFFF00">
                <a:alpha val="76000"/>
              </a:srgb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6200000" flipH="1">
            <a:off x="5295900" y="3086100"/>
            <a:ext cx="304800" cy="76200"/>
          </a:xfrm>
          <a:prstGeom prst="line">
            <a:avLst/>
          </a:prstGeom>
          <a:ln w="101600">
            <a:solidFill>
              <a:srgbClr val="FFFF00">
                <a:alpha val="76000"/>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953000" y="2895600"/>
            <a:ext cx="457200" cy="76200"/>
          </a:xfrm>
          <a:prstGeom prst="line">
            <a:avLst/>
          </a:prstGeom>
          <a:ln w="101600">
            <a:solidFill>
              <a:srgbClr val="FFFF00">
                <a:alpha val="76000"/>
              </a:srgb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5943600" y="3581400"/>
            <a:ext cx="609600" cy="228600"/>
          </a:xfrm>
          <a:prstGeom prst="line">
            <a:avLst/>
          </a:prstGeom>
          <a:ln w="101600">
            <a:solidFill>
              <a:srgbClr val="FFFF00">
                <a:alpha val="76000"/>
              </a:srgb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6553200" y="3810000"/>
            <a:ext cx="762000" cy="76200"/>
          </a:xfrm>
          <a:prstGeom prst="line">
            <a:avLst/>
          </a:prstGeom>
          <a:ln w="101600">
            <a:solidFill>
              <a:srgbClr val="FFFF00">
                <a:alpha val="76000"/>
              </a:srgb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6200000" flipH="1">
            <a:off x="7315200" y="3886200"/>
            <a:ext cx="76200" cy="76200"/>
          </a:xfrm>
          <a:prstGeom prst="line">
            <a:avLst/>
          </a:prstGeom>
          <a:ln w="101600">
            <a:solidFill>
              <a:srgbClr val="FFFF00">
                <a:alpha val="76000"/>
              </a:srgb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7391400" y="3962400"/>
            <a:ext cx="228600" cy="76200"/>
          </a:xfrm>
          <a:prstGeom prst="line">
            <a:avLst/>
          </a:prstGeom>
          <a:ln w="101600">
            <a:solidFill>
              <a:srgbClr val="FFFF00">
                <a:alpha val="76000"/>
              </a:srgb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7620000" y="4038600"/>
            <a:ext cx="533400" cy="0"/>
          </a:xfrm>
          <a:prstGeom prst="line">
            <a:avLst/>
          </a:prstGeom>
          <a:ln w="101600">
            <a:solidFill>
              <a:srgbClr val="FFFF00">
                <a:alpha val="76000"/>
              </a:srgb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16200000" flipH="1">
            <a:off x="7924800" y="4191000"/>
            <a:ext cx="381000" cy="76200"/>
          </a:xfrm>
          <a:prstGeom prst="line">
            <a:avLst/>
          </a:prstGeom>
          <a:ln w="101600">
            <a:solidFill>
              <a:srgbClr val="FFFF00">
                <a:alpha val="76000"/>
              </a:srgb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8153400" y="4267200"/>
            <a:ext cx="685800" cy="152400"/>
          </a:xfrm>
          <a:prstGeom prst="line">
            <a:avLst/>
          </a:prstGeom>
          <a:ln w="101600">
            <a:solidFill>
              <a:srgbClr val="FFFF00">
                <a:alpha val="76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4311906"/>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0" y="0"/>
            <a:ext cx="9144000" cy="1066800"/>
          </a:xfrm>
        </p:spPr>
        <p:txBody>
          <a:bodyPr>
            <a:normAutofit/>
          </a:bodyPr>
          <a:lstStyle/>
          <a:p>
            <a:pPr eaLnBrk="1" hangingPunct="1">
              <a:defRPr/>
            </a:pPr>
            <a:r>
              <a:rPr lang="en-US" sz="3600" b="1" dirty="0" smtClean="0">
                <a:effectLst>
                  <a:outerShdw blurRad="38100" dist="38100" dir="2700000" algn="tl">
                    <a:srgbClr val="FFFFFF"/>
                  </a:outerShdw>
                </a:effectLst>
              </a:rPr>
              <a:t>Border Crossing Procedures</a:t>
            </a:r>
            <a:endParaRPr lang="en-US" sz="3600" b="1" i="1" dirty="0" smtClean="0">
              <a:effectLst>
                <a:outerShdw blurRad="38100" dist="38100" dir="2700000" algn="tl">
                  <a:srgbClr val="FFFFFF"/>
                </a:outerShdw>
              </a:effectLst>
            </a:endParaRPr>
          </a:p>
        </p:txBody>
      </p:sp>
      <p:sp>
        <p:nvSpPr>
          <p:cNvPr id="43011" name="Text Box 3"/>
          <p:cNvSpPr txBox="1">
            <a:spLocks noChangeArrowheads="1"/>
          </p:cNvSpPr>
          <p:nvPr/>
        </p:nvSpPr>
        <p:spPr bwMode="auto">
          <a:xfrm>
            <a:off x="1676400" y="5203825"/>
            <a:ext cx="184150" cy="274638"/>
          </a:xfrm>
          <a:prstGeom prst="rect">
            <a:avLst/>
          </a:prstGeom>
          <a:noFill/>
          <a:ln w="9525">
            <a:noFill/>
            <a:miter lim="800000"/>
            <a:headEnd/>
            <a:tailEnd/>
          </a:ln>
        </p:spPr>
        <p:txBody>
          <a:bodyPr wrap="none">
            <a:spAutoFit/>
          </a:bodyPr>
          <a:lstStyle/>
          <a:p>
            <a:pPr eaLnBrk="0" hangingPunct="0"/>
            <a:endParaRPr lang="en-US" sz="1200" dirty="0">
              <a:latin typeface="Arial" charset="0"/>
            </a:endParaRPr>
          </a:p>
        </p:txBody>
      </p:sp>
      <p:sp>
        <p:nvSpPr>
          <p:cNvPr id="4" name="TextBox 3"/>
          <p:cNvSpPr txBox="1"/>
          <p:nvPr/>
        </p:nvSpPr>
        <p:spPr>
          <a:xfrm>
            <a:off x="685800" y="1447800"/>
            <a:ext cx="3890745" cy="523220"/>
          </a:xfrm>
          <a:prstGeom prst="rect">
            <a:avLst/>
          </a:prstGeom>
          <a:noFill/>
        </p:spPr>
        <p:txBody>
          <a:bodyPr wrap="none" rtlCol="0">
            <a:spAutoFit/>
          </a:bodyPr>
          <a:lstStyle/>
          <a:p>
            <a:r>
              <a:rPr lang="en-US" sz="2800" dirty="0" smtClean="0"/>
              <a:t>The Air Desk at MIFC will:</a:t>
            </a:r>
            <a:endParaRPr lang="en-US" sz="2800" dirty="0"/>
          </a:p>
        </p:txBody>
      </p:sp>
      <p:sp>
        <p:nvSpPr>
          <p:cNvPr id="6" name="TextBox 5"/>
          <p:cNvSpPr txBox="1"/>
          <p:nvPr/>
        </p:nvSpPr>
        <p:spPr>
          <a:xfrm>
            <a:off x="1219200" y="2140803"/>
            <a:ext cx="7645683" cy="830997"/>
          </a:xfrm>
          <a:prstGeom prst="rect">
            <a:avLst/>
          </a:prstGeom>
          <a:noFill/>
        </p:spPr>
        <p:txBody>
          <a:bodyPr wrap="none" rtlCol="0">
            <a:spAutoFit/>
          </a:bodyPr>
          <a:lstStyle/>
          <a:p>
            <a:pPr>
              <a:buFont typeface="Arial" pitchFamily="34" charset="0"/>
              <a:buChar char="•"/>
            </a:pPr>
            <a:r>
              <a:rPr lang="en-US" sz="2400" dirty="0" smtClean="0"/>
              <a:t>  Call Minneapolis Center Watch Desk (FAA), Customs and</a:t>
            </a:r>
          </a:p>
          <a:p>
            <a:r>
              <a:rPr lang="en-US" sz="2400" dirty="0" smtClean="0"/>
              <a:t>    Border Protection, and AMOC with aircraft and flight info.</a:t>
            </a:r>
          </a:p>
        </p:txBody>
      </p:sp>
      <p:sp>
        <p:nvSpPr>
          <p:cNvPr id="9" name="TextBox 8"/>
          <p:cNvSpPr txBox="1"/>
          <p:nvPr/>
        </p:nvSpPr>
        <p:spPr>
          <a:xfrm>
            <a:off x="1219200" y="3124200"/>
            <a:ext cx="7315200" cy="830997"/>
          </a:xfrm>
          <a:prstGeom prst="rect">
            <a:avLst/>
          </a:prstGeom>
          <a:noFill/>
        </p:spPr>
        <p:txBody>
          <a:bodyPr wrap="square" rtlCol="0">
            <a:spAutoFit/>
          </a:bodyPr>
          <a:lstStyle/>
          <a:p>
            <a:pPr>
              <a:buFont typeface="Arial" pitchFamily="34" charset="0"/>
              <a:buChar char="•"/>
            </a:pPr>
            <a:r>
              <a:rPr lang="en-US" sz="2400" dirty="0" smtClean="0"/>
              <a:t>  Provide aircraft and pilot information to the requesting</a:t>
            </a:r>
          </a:p>
          <a:p>
            <a:r>
              <a:rPr lang="en-US" sz="2400" dirty="0" smtClean="0"/>
              <a:t>    dispatch office.</a:t>
            </a:r>
          </a:p>
        </p:txBody>
      </p:sp>
      <p:sp>
        <p:nvSpPr>
          <p:cNvPr id="10" name="TextBox 9"/>
          <p:cNvSpPr txBox="1"/>
          <p:nvPr/>
        </p:nvSpPr>
        <p:spPr>
          <a:xfrm>
            <a:off x="685800" y="4267200"/>
            <a:ext cx="6532366" cy="523220"/>
          </a:xfrm>
          <a:prstGeom prst="rect">
            <a:avLst/>
          </a:prstGeom>
          <a:noFill/>
        </p:spPr>
        <p:txBody>
          <a:bodyPr wrap="none" rtlCol="0">
            <a:spAutoFit/>
          </a:bodyPr>
          <a:lstStyle/>
          <a:p>
            <a:r>
              <a:rPr lang="en-US" sz="2800" dirty="0" smtClean="0"/>
              <a:t>Canadian fire agency will advise US aircrew:</a:t>
            </a:r>
            <a:endParaRPr lang="en-US" sz="2800" dirty="0"/>
          </a:p>
        </p:txBody>
      </p:sp>
      <p:sp>
        <p:nvSpPr>
          <p:cNvPr id="11" name="TextBox 10"/>
          <p:cNvSpPr txBox="1"/>
          <p:nvPr/>
        </p:nvSpPr>
        <p:spPr>
          <a:xfrm>
            <a:off x="1219200" y="4876800"/>
            <a:ext cx="3194401" cy="461665"/>
          </a:xfrm>
          <a:prstGeom prst="rect">
            <a:avLst/>
          </a:prstGeom>
          <a:noFill/>
        </p:spPr>
        <p:txBody>
          <a:bodyPr wrap="none" rtlCol="0">
            <a:spAutoFit/>
          </a:bodyPr>
          <a:lstStyle/>
          <a:p>
            <a:pPr>
              <a:buFont typeface="Arial" pitchFamily="34" charset="0"/>
              <a:buChar char="•"/>
            </a:pPr>
            <a:r>
              <a:rPr lang="en-US" sz="2400" dirty="0" smtClean="0"/>
              <a:t>  Where to land for fuel</a:t>
            </a:r>
          </a:p>
        </p:txBody>
      </p:sp>
      <p:sp>
        <p:nvSpPr>
          <p:cNvPr id="12" name="TextBox 11"/>
          <p:cNvSpPr txBox="1"/>
          <p:nvPr/>
        </p:nvSpPr>
        <p:spPr>
          <a:xfrm>
            <a:off x="1219200" y="5410200"/>
            <a:ext cx="7086600" cy="830997"/>
          </a:xfrm>
          <a:prstGeom prst="rect">
            <a:avLst/>
          </a:prstGeom>
          <a:noFill/>
        </p:spPr>
        <p:txBody>
          <a:bodyPr wrap="square" rtlCol="0">
            <a:spAutoFit/>
          </a:bodyPr>
          <a:lstStyle/>
          <a:p>
            <a:pPr>
              <a:buFont typeface="Arial" pitchFamily="34" charset="0"/>
              <a:buChar char="•"/>
            </a:pPr>
            <a:r>
              <a:rPr lang="en-US" sz="2400" dirty="0" smtClean="0"/>
              <a:t>  Confirm CBSA has been advised and clearance to land</a:t>
            </a:r>
          </a:p>
          <a:p>
            <a:r>
              <a:rPr lang="en-US" sz="2400" dirty="0" smtClean="0"/>
              <a:t>    has been obtained</a:t>
            </a:r>
          </a:p>
        </p:txBody>
      </p:sp>
    </p:spTree>
    <p:extLst>
      <p:ext uri="{BB962C8B-B14F-4D97-AF65-F5344CB8AC3E}">
        <p14:creationId xmlns:p14="http://schemas.microsoft.com/office/powerpoint/2010/main" val="3336002152"/>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0" y="0"/>
            <a:ext cx="9144000" cy="1066800"/>
          </a:xfrm>
        </p:spPr>
        <p:txBody>
          <a:bodyPr>
            <a:normAutofit/>
          </a:bodyPr>
          <a:lstStyle/>
          <a:p>
            <a:pPr eaLnBrk="1" hangingPunct="1">
              <a:defRPr/>
            </a:pPr>
            <a:r>
              <a:rPr lang="en-US" sz="3600" b="1" dirty="0" smtClean="0">
                <a:effectLst>
                  <a:outerShdw blurRad="38100" dist="38100" dir="2700000" algn="tl">
                    <a:srgbClr val="FFFFFF"/>
                  </a:outerShdw>
                </a:effectLst>
              </a:rPr>
              <a:t>Pilot’s Responsibilities</a:t>
            </a:r>
            <a:endParaRPr lang="en-US" sz="3600" b="1" i="1" dirty="0" smtClean="0">
              <a:effectLst>
                <a:outerShdw blurRad="38100" dist="38100" dir="2700000" algn="tl">
                  <a:srgbClr val="FFFFFF"/>
                </a:outerShdw>
              </a:effectLst>
            </a:endParaRPr>
          </a:p>
        </p:txBody>
      </p:sp>
      <p:sp>
        <p:nvSpPr>
          <p:cNvPr id="43011" name="Text Box 3"/>
          <p:cNvSpPr txBox="1">
            <a:spLocks noChangeArrowheads="1"/>
          </p:cNvSpPr>
          <p:nvPr/>
        </p:nvSpPr>
        <p:spPr bwMode="auto">
          <a:xfrm>
            <a:off x="1676400" y="5203825"/>
            <a:ext cx="184150" cy="274638"/>
          </a:xfrm>
          <a:prstGeom prst="rect">
            <a:avLst/>
          </a:prstGeom>
          <a:noFill/>
          <a:ln w="9525">
            <a:noFill/>
            <a:miter lim="800000"/>
            <a:headEnd/>
            <a:tailEnd/>
          </a:ln>
        </p:spPr>
        <p:txBody>
          <a:bodyPr wrap="none">
            <a:spAutoFit/>
          </a:bodyPr>
          <a:lstStyle/>
          <a:p>
            <a:pPr eaLnBrk="0" hangingPunct="0"/>
            <a:endParaRPr lang="en-US" sz="1200" dirty="0">
              <a:latin typeface="Arial" charset="0"/>
            </a:endParaRPr>
          </a:p>
        </p:txBody>
      </p:sp>
      <p:sp>
        <p:nvSpPr>
          <p:cNvPr id="4" name="TextBox 3"/>
          <p:cNvSpPr txBox="1"/>
          <p:nvPr/>
        </p:nvSpPr>
        <p:spPr>
          <a:xfrm>
            <a:off x="685800" y="1447800"/>
            <a:ext cx="1956818" cy="523220"/>
          </a:xfrm>
          <a:prstGeom prst="rect">
            <a:avLst/>
          </a:prstGeom>
          <a:noFill/>
        </p:spPr>
        <p:txBody>
          <a:bodyPr wrap="none" rtlCol="0">
            <a:spAutoFit/>
          </a:bodyPr>
          <a:lstStyle/>
          <a:p>
            <a:r>
              <a:rPr lang="en-US" sz="2800" b="1" dirty="0" smtClean="0">
                <a:solidFill>
                  <a:srgbClr val="0000FF"/>
                </a:solidFill>
              </a:rPr>
              <a:t>Quickstrike:</a:t>
            </a:r>
            <a:endParaRPr lang="en-US" sz="2800" b="1" dirty="0">
              <a:solidFill>
                <a:srgbClr val="0000FF"/>
              </a:solidFill>
            </a:endParaRPr>
          </a:p>
        </p:txBody>
      </p:sp>
      <p:sp>
        <p:nvSpPr>
          <p:cNvPr id="6" name="TextBox 5"/>
          <p:cNvSpPr txBox="1"/>
          <p:nvPr/>
        </p:nvSpPr>
        <p:spPr>
          <a:xfrm>
            <a:off x="1219200" y="3962400"/>
            <a:ext cx="6705600" cy="1384995"/>
          </a:xfrm>
          <a:prstGeom prst="rect">
            <a:avLst/>
          </a:prstGeom>
          <a:noFill/>
        </p:spPr>
        <p:txBody>
          <a:bodyPr wrap="square" rtlCol="0">
            <a:spAutoFit/>
          </a:bodyPr>
          <a:lstStyle/>
          <a:p>
            <a:pPr>
              <a:buFont typeface="Arial" pitchFamily="34" charset="0"/>
              <a:buChar char="•"/>
            </a:pPr>
            <a:r>
              <a:rPr lang="en-US" sz="2800" dirty="0" smtClean="0"/>
              <a:t>  Prior to crossing the border, ensure aircraft will squawk the frequency assigned by the FAA</a:t>
            </a:r>
          </a:p>
        </p:txBody>
      </p:sp>
      <p:sp>
        <p:nvSpPr>
          <p:cNvPr id="12" name="TextBox 11"/>
          <p:cNvSpPr txBox="1"/>
          <p:nvPr/>
        </p:nvSpPr>
        <p:spPr>
          <a:xfrm>
            <a:off x="1219200" y="2209800"/>
            <a:ext cx="7086600" cy="523220"/>
          </a:xfrm>
          <a:prstGeom prst="rect">
            <a:avLst/>
          </a:prstGeom>
          <a:noFill/>
        </p:spPr>
        <p:txBody>
          <a:bodyPr wrap="square" rtlCol="0">
            <a:spAutoFit/>
          </a:bodyPr>
          <a:lstStyle/>
          <a:p>
            <a:pPr>
              <a:buFont typeface="Arial" pitchFamily="34" charset="0"/>
              <a:buChar char="•"/>
            </a:pPr>
            <a:r>
              <a:rPr lang="en-US" sz="2800" dirty="0" smtClean="0"/>
              <a:t>  Pilots </a:t>
            </a:r>
            <a:r>
              <a:rPr lang="en-US" sz="2800" u="sng" dirty="0" smtClean="0"/>
              <a:t>do not </a:t>
            </a:r>
            <a:r>
              <a:rPr lang="en-US" sz="2800" dirty="0" smtClean="0"/>
              <a:t>need to file a flight plan</a:t>
            </a:r>
          </a:p>
        </p:txBody>
      </p:sp>
      <p:sp>
        <p:nvSpPr>
          <p:cNvPr id="10" name="TextBox 9"/>
          <p:cNvSpPr txBox="1"/>
          <p:nvPr/>
        </p:nvSpPr>
        <p:spPr>
          <a:xfrm>
            <a:off x="1219200" y="3086100"/>
            <a:ext cx="7315200" cy="523220"/>
          </a:xfrm>
          <a:prstGeom prst="rect">
            <a:avLst/>
          </a:prstGeom>
          <a:noFill/>
        </p:spPr>
        <p:txBody>
          <a:bodyPr wrap="square" rtlCol="0">
            <a:spAutoFit/>
          </a:bodyPr>
          <a:lstStyle/>
          <a:p>
            <a:pPr>
              <a:buFont typeface="Arial" pitchFamily="34" charset="0"/>
              <a:buChar char="•"/>
            </a:pPr>
            <a:r>
              <a:rPr lang="en-US" sz="2800" dirty="0" smtClean="0"/>
              <a:t>  Contact Fire Center with flight information</a:t>
            </a:r>
          </a:p>
        </p:txBody>
      </p:sp>
    </p:spTree>
    <p:extLst>
      <p:ext uri="{BB962C8B-B14F-4D97-AF65-F5344CB8AC3E}">
        <p14:creationId xmlns:p14="http://schemas.microsoft.com/office/powerpoint/2010/main" val="2220346725"/>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0" y="0"/>
            <a:ext cx="9144000" cy="1066800"/>
          </a:xfrm>
        </p:spPr>
        <p:txBody>
          <a:bodyPr>
            <a:normAutofit/>
          </a:bodyPr>
          <a:lstStyle/>
          <a:p>
            <a:pPr eaLnBrk="1" hangingPunct="1">
              <a:defRPr/>
            </a:pPr>
            <a:r>
              <a:rPr lang="en-US" sz="3600" b="1" dirty="0" smtClean="0">
                <a:effectLst>
                  <a:outerShdw blurRad="38100" dist="38100" dir="2700000" algn="tl">
                    <a:srgbClr val="FFFFFF"/>
                  </a:outerShdw>
                </a:effectLst>
              </a:rPr>
              <a:t>Pilot’s Responsibilities</a:t>
            </a:r>
            <a:endParaRPr lang="en-US" sz="3600" b="1" i="1" dirty="0" smtClean="0">
              <a:effectLst>
                <a:outerShdw blurRad="38100" dist="38100" dir="2700000" algn="tl">
                  <a:srgbClr val="FFFFFF"/>
                </a:outerShdw>
              </a:effectLst>
            </a:endParaRPr>
          </a:p>
        </p:txBody>
      </p:sp>
      <p:sp>
        <p:nvSpPr>
          <p:cNvPr id="43011" name="Text Box 3"/>
          <p:cNvSpPr txBox="1">
            <a:spLocks noChangeArrowheads="1"/>
          </p:cNvSpPr>
          <p:nvPr/>
        </p:nvSpPr>
        <p:spPr bwMode="auto">
          <a:xfrm>
            <a:off x="1676400" y="5203825"/>
            <a:ext cx="184150" cy="274638"/>
          </a:xfrm>
          <a:prstGeom prst="rect">
            <a:avLst/>
          </a:prstGeom>
          <a:noFill/>
          <a:ln w="9525">
            <a:noFill/>
            <a:miter lim="800000"/>
            <a:headEnd/>
            <a:tailEnd/>
          </a:ln>
        </p:spPr>
        <p:txBody>
          <a:bodyPr wrap="none">
            <a:spAutoFit/>
          </a:bodyPr>
          <a:lstStyle/>
          <a:p>
            <a:pPr eaLnBrk="0" hangingPunct="0"/>
            <a:endParaRPr lang="en-US" sz="1200" dirty="0">
              <a:latin typeface="Arial" charset="0"/>
            </a:endParaRPr>
          </a:p>
        </p:txBody>
      </p:sp>
      <p:sp>
        <p:nvSpPr>
          <p:cNvPr id="4" name="TextBox 3"/>
          <p:cNvSpPr txBox="1"/>
          <p:nvPr/>
        </p:nvSpPr>
        <p:spPr>
          <a:xfrm>
            <a:off x="685800" y="1447800"/>
            <a:ext cx="2455288" cy="523220"/>
          </a:xfrm>
          <a:prstGeom prst="rect">
            <a:avLst/>
          </a:prstGeom>
          <a:noFill/>
        </p:spPr>
        <p:txBody>
          <a:bodyPr wrap="none" rtlCol="0">
            <a:spAutoFit/>
          </a:bodyPr>
          <a:lstStyle/>
          <a:p>
            <a:r>
              <a:rPr lang="en-US" sz="2800" b="1" dirty="0" smtClean="0">
                <a:solidFill>
                  <a:srgbClr val="0000FF"/>
                </a:solidFill>
              </a:rPr>
              <a:t>Pre-positioning</a:t>
            </a:r>
            <a:endParaRPr lang="en-US" sz="2800" b="1" dirty="0">
              <a:solidFill>
                <a:srgbClr val="0000FF"/>
              </a:solidFill>
            </a:endParaRPr>
          </a:p>
        </p:txBody>
      </p:sp>
      <p:sp>
        <p:nvSpPr>
          <p:cNvPr id="6" name="TextBox 5"/>
          <p:cNvSpPr txBox="1"/>
          <p:nvPr/>
        </p:nvSpPr>
        <p:spPr>
          <a:xfrm>
            <a:off x="1219200" y="5265003"/>
            <a:ext cx="6705600" cy="954107"/>
          </a:xfrm>
          <a:prstGeom prst="rect">
            <a:avLst/>
          </a:prstGeom>
          <a:noFill/>
        </p:spPr>
        <p:txBody>
          <a:bodyPr wrap="square" rtlCol="0">
            <a:spAutoFit/>
          </a:bodyPr>
          <a:lstStyle/>
          <a:p>
            <a:pPr>
              <a:buFont typeface="Arial" pitchFamily="34" charset="0"/>
              <a:buChar char="•"/>
            </a:pPr>
            <a:r>
              <a:rPr lang="en-US" sz="2800" dirty="0" smtClean="0"/>
              <a:t>  Prior to crossing the border, ensure aircraft will squawk frequency assigned by the FAA</a:t>
            </a:r>
          </a:p>
        </p:txBody>
      </p:sp>
      <p:sp>
        <p:nvSpPr>
          <p:cNvPr id="9" name="TextBox 8"/>
          <p:cNvSpPr txBox="1"/>
          <p:nvPr/>
        </p:nvSpPr>
        <p:spPr>
          <a:xfrm>
            <a:off x="1219200" y="3733800"/>
            <a:ext cx="7315200" cy="1384995"/>
          </a:xfrm>
          <a:prstGeom prst="rect">
            <a:avLst/>
          </a:prstGeom>
          <a:noFill/>
        </p:spPr>
        <p:txBody>
          <a:bodyPr wrap="square" rtlCol="0">
            <a:spAutoFit/>
          </a:bodyPr>
          <a:lstStyle/>
          <a:p>
            <a:pPr>
              <a:buFont typeface="Arial" pitchFamily="34" charset="0"/>
              <a:buChar char="•"/>
            </a:pPr>
            <a:r>
              <a:rPr lang="en-US" sz="2800" dirty="0" smtClean="0"/>
              <a:t>  Prior to departure, pilot should contact CANPAS and </a:t>
            </a:r>
            <a:r>
              <a:rPr lang="en-US" sz="2800" dirty="0" err="1" smtClean="0"/>
              <a:t>eAPIS</a:t>
            </a:r>
            <a:r>
              <a:rPr lang="en-US" sz="2800" dirty="0" smtClean="0"/>
              <a:t> with aircraft and pilot information</a:t>
            </a:r>
          </a:p>
        </p:txBody>
      </p:sp>
      <p:sp>
        <p:nvSpPr>
          <p:cNvPr id="12" name="TextBox 11"/>
          <p:cNvSpPr txBox="1"/>
          <p:nvPr/>
        </p:nvSpPr>
        <p:spPr>
          <a:xfrm>
            <a:off x="1219200" y="2133600"/>
            <a:ext cx="7086600" cy="523220"/>
          </a:xfrm>
          <a:prstGeom prst="rect">
            <a:avLst/>
          </a:prstGeom>
          <a:noFill/>
        </p:spPr>
        <p:txBody>
          <a:bodyPr wrap="square" rtlCol="0">
            <a:spAutoFit/>
          </a:bodyPr>
          <a:lstStyle/>
          <a:p>
            <a:pPr>
              <a:buFont typeface="Arial" pitchFamily="34" charset="0"/>
              <a:buChar char="•"/>
            </a:pPr>
            <a:r>
              <a:rPr lang="en-US" sz="2800" dirty="0" smtClean="0"/>
              <a:t>  Pilots </a:t>
            </a:r>
            <a:r>
              <a:rPr lang="en-US" sz="2800" u="sng" dirty="0" smtClean="0"/>
              <a:t>need</a:t>
            </a:r>
            <a:r>
              <a:rPr lang="en-US" sz="2800" dirty="0" smtClean="0"/>
              <a:t> to file a flight plan</a:t>
            </a:r>
          </a:p>
        </p:txBody>
      </p:sp>
      <p:sp>
        <p:nvSpPr>
          <p:cNvPr id="10" name="TextBox 9"/>
          <p:cNvSpPr txBox="1"/>
          <p:nvPr/>
        </p:nvSpPr>
        <p:spPr>
          <a:xfrm>
            <a:off x="1219200" y="3003490"/>
            <a:ext cx="7315200" cy="523220"/>
          </a:xfrm>
          <a:prstGeom prst="rect">
            <a:avLst/>
          </a:prstGeom>
          <a:noFill/>
        </p:spPr>
        <p:txBody>
          <a:bodyPr wrap="square" rtlCol="0">
            <a:spAutoFit/>
          </a:bodyPr>
          <a:lstStyle/>
          <a:p>
            <a:pPr>
              <a:buFont typeface="Arial" pitchFamily="34" charset="0"/>
              <a:buChar char="•"/>
            </a:pPr>
            <a:r>
              <a:rPr lang="en-US" sz="2800" dirty="0" smtClean="0"/>
              <a:t>  Contact Fire Center with flight information</a:t>
            </a:r>
          </a:p>
        </p:txBody>
      </p:sp>
    </p:spTree>
    <p:extLst>
      <p:ext uri="{BB962C8B-B14F-4D97-AF65-F5344CB8AC3E}">
        <p14:creationId xmlns:p14="http://schemas.microsoft.com/office/powerpoint/2010/main" val="260301526"/>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4800" y="0"/>
            <a:ext cx="5029200" cy="6865868"/>
          </a:xfrm>
          <a:prstGeom prst="rect">
            <a:avLst/>
          </a:prstGeom>
        </p:spPr>
      </p:pic>
      <p:sp>
        <p:nvSpPr>
          <p:cNvPr id="4" name="Rectangle 3"/>
          <p:cNvSpPr/>
          <p:nvPr/>
        </p:nvSpPr>
        <p:spPr>
          <a:xfrm>
            <a:off x="37032" y="1524000"/>
            <a:ext cx="4218136" cy="1200329"/>
          </a:xfrm>
          <a:prstGeom prst="rect">
            <a:avLst/>
          </a:prstGeom>
        </p:spPr>
        <p:txBody>
          <a:bodyPr wrap="square">
            <a:spAutoFit/>
          </a:bodyPr>
          <a:lstStyle/>
          <a:p>
            <a:pPr algn="ctr"/>
            <a:r>
              <a:rPr lang="en-US" sz="3600" b="1" dirty="0">
                <a:effectLst>
                  <a:outerShdw blurRad="38100" dist="38100" dir="2700000" algn="tl">
                    <a:srgbClr val="FFFFFF"/>
                  </a:outerShdw>
                </a:effectLst>
              </a:rPr>
              <a:t>Canadian </a:t>
            </a:r>
            <a:r>
              <a:rPr lang="en-US" sz="3600" b="1" dirty="0" smtClean="0">
                <a:effectLst>
                  <a:outerShdw blurRad="38100" dist="38100" dir="2700000" algn="tl">
                    <a:srgbClr val="FFFFFF"/>
                  </a:outerShdw>
                </a:effectLst>
              </a:rPr>
              <a:t>Customs</a:t>
            </a:r>
          </a:p>
          <a:p>
            <a:r>
              <a:rPr lang="en-US" sz="3600" b="1" dirty="0">
                <a:effectLst>
                  <a:outerShdw blurRad="38100" dist="38100" dir="2700000" algn="tl">
                    <a:srgbClr val="FFFFFF"/>
                  </a:outerShdw>
                </a:effectLst>
              </a:rPr>
              <a:t> </a:t>
            </a:r>
            <a:r>
              <a:rPr lang="en-US" sz="3600" b="1" dirty="0" smtClean="0">
                <a:effectLst>
                  <a:outerShdw blurRad="38100" dist="38100" dir="2700000" algn="tl">
                    <a:srgbClr val="FFFFFF"/>
                  </a:outerShdw>
                </a:effectLst>
              </a:rPr>
              <a:t>           </a:t>
            </a:r>
            <a:r>
              <a:rPr lang="en-US" sz="3600" b="1" dirty="0">
                <a:effectLst>
                  <a:outerShdw blurRad="38100" dist="38100" dir="2700000" algn="tl">
                    <a:srgbClr val="FFFFFF"/>
                  </a:outerShdw>
                </a:effectLst>
              </a:rPr>
              <a:t>Letter</a:t>
            </a:r>
            <a:endParaRPr lang="en-US" sz="3600" dirty="0"/>
          </a:p>
        </p:txBody>
      </p:sp>
      <p:sp>
        <p:nvSpPr>
          <p:cNvPr id="5" name="Rectangle 4"/>
          <p:cNvSpPr/>
          <p:nvPr/>
        </p:nvSpPr>
        <p:spPr>
          <a:xfrm>
            <a:off x="-76200" y="3124200"/>
            <a:ext cx="4250074" cy="523220"/>
          </a:xfrm>
          <a:prstGeom prst="rect">
            <a:avLst/>
          </a:prstGeom>
        </p:spPr>
        <p:txBody>
          <a:bodyPr wrap="none">
            <a:spAutoFit/>
          </a:bodyPr>
          <a:lstStyle/>
          <a:p>
            <a:r>
              <a:rPr lang="en-US" sz="2800" dirty="0"/>
              <a:t>For placement in the Tanker</a:t>
            </a:r>
          </a:p>
        </p:txBody>
      </p:sp>
    </p:spTree>
    <p:extLst>
      <p:ext uri="{BB962C8B-B14F-4D97-AF65-F5344CB8AC3E}">
        <p14:creationId xmlns:p14="http://schemas.microsoft.com/office/powerpoint/2010/main" val="304429120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t>CIRCUIT DISCIPLINE</a:t>
            </a:r>
            <a:endParaRPr lang="en-US" sz="36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47800"/>
            <a:ext cx="9144000" cy="5410200"/>
          </a:xfrm>
          <a:prstGeom prst="rect">
            <a:avLst/>
          </a:prstGeom>
        </p:spPr>
      </p:pic>
    </p:spTree>
    <p:extLst>
      <p:ext uri="{BB962C8B-B14F-4D97-AF65-F5344CB8AC3E}">
        <p14:creationId xmlns:p14="http://schemas.microsoft.com/office/powerpoint/2010/main" val="17678274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effectLst>
                  <a:outerShdw blurRad="63500" dist="38100" dir="5400000" algn="t" rotWithShape="0">
                    <a:prstClr val="black">
                      <a:alpha val="25000"/>
                    </a:prstClr>
                  </a:outerShdw>
                </a:effectLst>
              </a:rPr>
              <a:t>FIVE CHARACTERISTICS </a:t>
            </a:r>
            <a:r>
              <a:rPr lang="en-US" sz="3600" b="1" dirty="0">
                <a:effectLst>
                  <a:outerShdw blurRad="63500" dist="38100" dir="5400000" algn="t" rotWithShape="0">
                    <a:prstClr val="black">
                      <a:alpha val="25000"/>
                    </a:prstClr>
                  </a:outerShdw>
                </a:effectLst>
              </a:rPr>
              <a:t>OF A QUALITY CIRCUIT</a:t>
            </a:r>
            <a:endParaRPr lang="en-US" sz="3600" dirty="0"/>
          </a:p>
        </p:txBody>
      </p:sp>
      <p:sp>
        <p:nvSpPr>
          <p:cNvPr id="4" name="Content Placeholder 3"/>
          <p:cNvSpPr>
            <a:spLocks noGrp="1"/>
          </p:cNvSpPr>
          <p:nvPr>
            <p:ph idx="1"/>
          </p:nvPr>
        </p:nvSpPr>
        <p:spPr>
          <a:xfrm>
            <a:off x="304800" y="1600200"/>
            <a:ext cx="8534400" cy="4525963"/>
          </a:xfrm>
        </p:spPr>
        <p:txBody>
          <a:bodyPr/>
          <a:lstStyle/>
          <a:p>
            <a:r>
              <a:rPr lang="en-US" dirty="0"/>
              <a:t>E</a:t>
            </a:r>
            <a:r>
              <a:rPr lang="en-US" dirty="0" smtClean="0"/>
              <a:t>fficient</a:t>
            </a:r>
            <a:r>
              <a:rPr lang="en-US" dirty="0"/>
              <a:t>, shortest possible turnaround </a:t>
            </a:r>
            <a:r>
              <a:rPr lang="en-US" dirty="0" smtClean="0"/>
              <a:t>time</a:t>
            </a:r>
          </a:p>
          <a:p>
            <a:endParaRPr lang="en-US" sz="1400" dirty="0"/>
          </a:p>
          <a:p>
            <a:r>
              <a:rPr lang="en-US" dirty="0"/>
              <a:t>All aircraft following same flight </a:t>
            </a:r>
            <a:r>
              <a:rPr lang="en-US" dirty="0" smtClean="0"/>
              <a:t>pattern</a:t>
            </a:r>
          </a:p>
          <a:p>
            <a:endParaRPr lang="en-US" sz="1400" dirty="0"/>
          </a:p>
          <a:p>
            <a:r>
              <a:rPr lang="en-US" dirty="0"/>
              <a:t>Coordinated and </a:t>
            </a:r>
            <a:r>
              <a:rPr lang="en-US" dirty="0" smtClean="0"/>
              <a:t>controlled</a:t>
            </a:r>
          </a:p>
          <a:p>
            <a:endParaRPr lang="en-US" sz="1400" dirty="0"/>
          </a:p>
          <a:p>
            <a:r>
              <a:rPr lang="en-US" dirty="0"/>
              <a:t>Well </a:t>
            </a:r>
            <a:r>
              <a:rPr lang="en-US" dirty="0" smtClean="0">
                <a:latin typeface="+mj-lt"/>
              </a:rPr>
              <a:t>communicated</a:t>
            </a:r>
          </a:p>
          <a:p>
            <a:endParaRPr lang="en-US" sz="1400" dirty="0">
              <a:latin typeface="+mj-lt"/>
            </a:endParaRPr>
          </a:p>
          <a:p>
            <a:r>
              <a:rPr lang="en-US" dirty="0">
                <a:latin typeface="+mj-lt"/>
              </a:rPr>
              <a:t>Rhythmic</a:t>
            </a:r>
          </a:p>
          <a:p>
            <a:endParaRPr lang="en-US" dirty="0"/>
          </a:p>
        </p:txBody>
      </p:sp>
    </p:spTree>
    <p:extLst>
      <p:ext uri="{BB962C8B-B14F-4D97-AF65-F5344CB8AC3E}">
        <p14:creationId xmlns:p14="http://schemas.microsoft.com/office/powerpoint/2010/main" val="97949768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CONFIGURATION</a:t>
            </a:r>
            <a:endParaRPr lang="en-US" sz="3600" b="1" dirty="0"/>
          </a:p>
        </p:txBody>
      </p:sp>
      <p:sp>
        <p:nvSpPr>
          <p:cNvPr id="3" name="Content Placeholder 2"/>
          <p:cNvSpPr>
            <a:spLocks noGrp="1"/>
          </p:cNvSpPr>
          <p:nvPr>
            <p:ph idx="1"/>
          </p:nvPr>
        </p:nvSpPr>
        <p:spPr>
          <a:xfrm>
            <a:off x="381000" y="1219200"/>
            <a:ext cx="8686800" cy="4953000"/>
          </a:xfrm>
        </p:spPr>
        <p:txBody>
          <a:bodyPr>
            <a:normAutofit/>
          </a:bodyPr>
          <a:lstStyle/>
          <a:p>
            <a:r>
              <a:rPr lang="en-US" sz="2800" b="1" dirty="0" smtClean="0">
                <a:solidFill>
                  <a:srgbClr val="0070C0"/>
                </a:solidFill>
              </a:rPr>
              <a:t>Staggered</a:t>
            </a:r>
            <a:endParaRPr lang="en-US" sz="2800" b="1" dirty="0">
              <a:solidFill>
                <a:srgbClr val="0070C0"/>
              </a:solidFill>
            </a:endParaRPr>
          </a:p>
          <a:p>
            <a:pPr lvl="1"/>
            <a:r>
              <a:rPr lang="en-US" dirty="0"/>
              <a:t>One tanker at the lake, the other at the fire</a:t>
            </a:r>
          </a:p>
          <a:p>
            <a:endParaRPr lang="en-US" sz="1800" b="1" dirty="0">
              <a:solidFill>
                <a:srgbClr val="002060"/>
              </a:solidFill>
            </a:endParaRPr>
          </a:p>
          <a:p>
            <a:r>
              <a:rPr lang="en-US" sz="2800" b="1" dirty="0" smtClean="0">
                <a:solidFill>
                  <a:srgbClr val="0070C0"/>
                </a:solidFill>
              </a:rPr>
              <a:t>Factors to consider</a:t>
            </a:r>
            <a:endParaRPr lang="en-US" sz="2800" b="1" dirty="0">
              <a:solidFill>
                <a:srgbClr val="0070C0"/>
              </a:solidFill>
            </a:endParaRPr>
          </a:p>
          <a:p>
            <a:pPr lvl="1"/>
            <a:r>
              <a:rPr lang="en-US" dirty="0"/>
              <a:t>Very quick turnarounds-close water source</a:t>
            </a:r>
          </a:p>
          <a:p>
            <a:pPr lvl="1"/>
            <a:r>
              <a:rPr lang="en-US" dirty="0"/>
              <a:t>Smaller narrow scoop </a:t>
            </a:r>
            <a:r>
              <a:rPr lang="en-US" dirty="0" smtClean="0"/>
              <a:t>lakes</a:t>
            </a:r>
            <a:endParaRPr lang="en-US" u="sng" dirty="0"/>
          </a:p>
          <a:p>
            <a:pPr lvl="1"/>
            <a:r>
              <a:rPr lang="en-US" dirty="0"/>
              <a:t>Tactics may influence </a:t>
            </a:r>
            <a:r>
              <a:rPr lang="en-US" dirty="0" smtClean="0"/>
              <a:t>staggered </a:t>
            </a:r>
            <a:r>
              <a:rPr lang="en-US" dirty="0"/>
              <a:t>configuration</a:t>
            </a:r>
          </a:p>
          <a:p>
            <a:pPr lvl="2"/>
            <a:r>
              <a:rPr lang="en-US" sz="2800" dirty="0"/>
              <a:t>Multiple changing targets (structure protection</a:t>
            </a:r>
            <a:r>
              <a:rPr lang="en-US" sz="2800" dirty="0" smtClean="0"/>
              <a:t>)</a:t>
            </a:r>
            <a:endParaRPr lang="en-US" sz="2800" dirty="0"/>
          </a:p>
        </p:txBody>
      </p:sp>
    </p:spTree>
    <p:extLst>
      <p:ext uri="{BB962C8B-B14F-4D97-AF65-F5344CB8AC3E}">
        <p14:creationId xmlns:p14="http://schemas.microsoft.com/office/powerpoint/2010/main" val="69961702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4000" b="1" dirty="0" smtClean="0">
                <a:latin typeface="+mn-lt"/>
              </a:rPr>
              <a:t>CONFIGURATION</a:t>
            </a:r>
            <a:r>
              <a:rPr lang="en-US" sz="4000" b="1" dirty="0">
                <a:solidFill>
                  <a:srgbClr val="0070C0"/>
                </a:solidFill>
                <a:latin typeface="+mn-lt"/>
              </a:rPr>
              <a:t/>
            </a:r>
            <a:br>
              <a:rPr lang="en-US" sz="4000" b="1" dirty="0">
                <a:solidFill>
                  <a:srgbClr val="0070C0"/>
                </a:solidFill>
                <a:latin typeface="+mn-lt"/>
              </a:rPr>
            </a:br>
            <a:r>
              <a:rPr lang="en-US" sz="4000" b="1" dirty="0" smtClean="0">
                <a:solidFill>
                  <a:srgbClr val="0070C0"/>
                </a:solidFill>
                <a:latin typeface="+mn-lt"/>
              </a:rPr>
              <a:t>	</a:t>
            </a:r>
            <a:endParaRPr lang="en-US" sz="4000" b="1" dirty="0">
              <a:solidFill>
                <a:srgbClr val="0070C0"/>
              </a:solidFill>
              <a:latin typeface="+mn-lt"/>
            </a:endParaRPr>
          </a:p>
        </p:txBody>
      </p:sp>
      <p:sp>
        <p:nvSpPr>
          <p:cNvPr id="3" name="Content Placeholder 2"/>
          <p:cNvSpPr>
            <a:spLocks noGrp="1"/>
          </p:cNvSpPr>
          <p:nvPr>
            <p:ph idx="1"/>
          </p:nvPr>
        </p:nvSpPr>
        <p:spPr>
          <a:xfrm>
            <a:off x="457200" y="846138"/>
            <a:ext cx="8058150" cy="5859462"/>
          </a:xfrm>
        </p:spPr>
        <p:txBody>
          <a:bodyPr>
            <a:normAutofit lnSpcReduction="10000"/>
          </a:bodyPr>
          <a:lstStyle/>
          <a:p>
            <a:r>
              <a:rPr lang="en-US" b="1" dirty="0" smtClean="0">
                <a:solidFill>
                  <a:srgbClr val="0070C0"/>
                </a:solidFill>
              </a:rPr>
              <a:t>Flight</a:t>
            </a:r>
          </a:p>
          <a:p>
            <a:pPr lvl="1"/>
            <a:r>
              <a:rPr lang="en-US" dirty="0" smtClean="0"/>
              <a:t>Flight lead established</a:t>
            </a:r>
          </a:p>
          <a:p>
            <a:pPr lvl="1"/>
            <a:r>
              <a:rPr lang="en-US" b="1" dirty="0" smtClean="0">
                <a:solidFill>
                  <a:srgbClr val="0070C0"/>
                </a:solidFill>
              </a:rPr>
              <a:t>Factors to consider:</a:t>
            </a:r>
          </a:p>
          <a:p>
            <a:pPr lvl="1"/>
            <a:r>
              <a:rPr lang="en-US" dirty="0" smtClean="0"/>
              <a:t>Adequate size lake to minimize wake turbulence</a:t>
            </a:r>
          </a:p>
          <a:p>
            <a:pPr lvl="1"/>
            <a:r>
              <a:rPr lang="en-US" dirty="0" smtClean="0"/>
              <a:t>Sequencing helicopters in same target area</a:t>
            </a:r>
          </a:p>
          <a:p>
            <a:pPr lvl="1"/>
            <a:r>
              <a:rPr lang="en-US" dirty="0" smtClean="0"/>
              <a:t>Working closely with ground suppression</a:t>
            </a:r>
          </a:p>
          <a:p>
            <a:pPr lvl="1"/>
            <a:endParaRPr lang="en-US" sz="1800" dirty="0"/>
          </a:p>
          <a:p>
            <a:pPr lvl="1"/>
            <a:r>
              <a:rPr lang="en-US" dirty="0" smtClean="0"/>
              <a:t>MNDNR recommends approximately half mile separation or approximately 6-8 seconds between drops</a:t>
            </a:r>
          </a:p>
          <a:p>
            <a:pPr lvl="1"/>
            <a:r>
              <a:rPr lang="en-US" dirty="0" smtClean="0"/>
              <a:t>Adequate spacing is required to evaluate drops and make adjustments for subsequent drops to maximize effectiveness </a:t>
            </a:r>
          </a:p>
          <a:p>
            <a:pPr lvl="1"/>
            <a:endParaRPr lang="en-US" dirty="0" smtClean="0"/>
          </a:p>
          <a:p>
            <a:pPr marL="457200" lvl="1" indent="0">
              <a:buNone/>
            </a:pPr>
            <a:endParaRPr lang="en-US" dirty="0" smtClean="0"/>
          </a:p>
        </p:txBody>
      </p:sp>
    </p:spTree>
    <p:extLst>
      <p:ext uri="{BB962C8B-B14F-4D97-AF65-F5344CB8AC3E}">
        <p14:creationId xmlns:p14="http://schemas.microsoft.com/office/powerpoint/2010/main" val="17669758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 name="Picture 19" descr="mn_cnty.jpg"/>
          <p:cNvPicPr>
            <a:picLocks noChangeAspect="1"/>
          </p:cNvPicPr>
          <p:nvPr/>
        </p:nvPicPr>
        <p:blipFill>
          <a:blip r:embed="rId3" cstate="print">
            <a:clrChange>
              <a:clrFrom>
                <a:srgbClr val="FFFFFF"/>
              </a:clrFrom>
              <a:clrTo>
                <a:srgbClr val="FFFFFF">
                  <a:alpha val="0"/>
                </a:srgbClr>
              </a:clrTo>
            </a:clrChange>
          </a:blip>
          <a:stretch>
            <a:fillRect/>
          </a:stretch>
        </p:blipFill>
        <p:spPr>
          <a:xfrm>
            <a:off x="304800" y="-304800"/>
            <a:ext cx="5707066" cy="7467600"/>
          </a:xfrm>
          <a:prstGeom prst="rect">
            <a:avLst/>
          </a:prstGeom>
        </p:spPr>
      </p:pic>
      <p:sp>
        <p:nvSpPr>
          <p:cNvPr id="15366" name="Rectangle 6"/>
          <p:cNvSpPr>
            <a:spLocks noGrp="1" noChangeArrowheads="1"/>
          </p:cNvSpPr>
          <p:nvPr>
            <p:ph type="title"/>
          </p:nvPr>
        </p:nvSpPr>
        <p:spPr>
          <a:xfrm>
            <a:off x="4191000" y="3124200"/>
            <a:ext cx="4953000" cy="1143000"/>
          </a:xfrm>
        </p:spPr>
        <p:txBody>
          <a:bodyPr>
            <a:normAutofit/>
          </a:bodyPr>
          <a:lstStyle/>
          <a:p>
            <a:pPr eaLnBrk="1" hangingPunct="1">
              <a:defRPr/>
            </a:pPr>
            <a:r>
              <a:rPr lang="en-US" sz="4000" b="1" dirty="0" err="1" smtClean="0">
                <a:effectLst>
                  <a:outerShdw blurRad="38100" dist="38100" dir="2700000" algn="tl">
                    <a:srgbClr val="FFFFFF"/>
                  </a:outerShdw>
                </a:effectLst>
              </a:rPr>
              <a:t>Helibases</a:t>
            </a:r>
            <a:endParaRPr lang="en-US" sz="4000" b="1" dirty="0" smtClean="0">
              <a:solidFill>
                <a:schemeClr val="tx1"/>
              </a:solidFill>
              <a:effectLst>
                <a:outerShdw blurRad="38100" dist="38100" dir="2700000" algn="tl">
                  <a:srgbClr val="FFFFFF"/>
                </a:outerShdw>
              </a:effectLst>
            </a:endParaRPr>
          </a:p>
        </p:txBody>
      </p:sp>
      <p:sp>
        <p:nvSpPr>
          <p:cNvPr id="18438" name="TextBox 19"/>
          <p:cNvSpPr txBox="1">
            <a:spLocks noChangeArrowheads="1"/>
          </p:cNvSpPr>
          <p:nvPr/>
        </p:nvSpPr>
        <p:spPr bwMode="auto">
          <a:xfrm>
            <a:off x="3276600" y="2056151"/>
            <a:ext cx="604838" cy="246063"/>
          </a:xfrm>
          <a:prstGeom prst="rect">
            <a:avLst/>
          </a:prstGeom>
          <a:noFill/>
          <a:ln w="9525">
            <a:noFill/>
            <a:miter lim="800000"/>
            <a:headEnd/>
            <a:tailEnd/>
          </a:ln>
        </p:spPr>
        <p:txBody>
          <a:bodyPr wrap="none">
            <a:spAutoFit/>
          </a:bodyPr>
          <a:lstStyle/>
          <a:p>
            <a:r>
              <a:rPr lang="en-US" sz="1000" dirty="0"/>
              <a:t>Hibbing</a:t>
            </a:r>
          </a:p>
        </p:txBody>
      </p:sp>
      <p:sp>
        <p:nvSpPr>
          <p:cNvPr id="18439" name="TextBox 20"/>
          <p:cNvSpPr txBox="1">
            <a:spLocks noChangeArrowheads="1"/>
          </p:cNvSpPr>
          <p:nvPr/>
        </p:nvSpPr>
        <p:spPr bwMode="auto">
          <a:xfrm>
            <a:off x="1752600" y="1905000"/>
            <a:ext cx="596900" cy="246063"/>
          </a:xfrm>
          <a:prstGeom prst="rect">
            <a:avLst/>
          </a:prstGeom>
          <a:noFill/>
          <a:ln w="9525">
            <a:noFill/>
            <a:miter lim="800000"/>
            <a:headEnd/>
            <a:tailEnd/>
          </a:ln>
        </p:spPr>
        <p:txBody>
          <a:bodyPr wrap="none">
            <a:spAutoFit/>
          </a:bodyPr>
          <a:lstStyle/>
          <a:p>
            <a:r>
              <a:rPr lang="en-US" sz="1000" dirty="0"/>
              <a:t>Bemidji</a:t>
            </a:r>
          </a:p>
        </p:txBody>
      </p:sp>
      <p:sp>
        <p:nvSpPr>
          <p:cNvPr id="18441" name="TextBox 22"/>
          <p:cNvSpPr txBox="1">
            <a:spLocks noChangeArrowheads="1"/>
          </p:cNvSpPr>
          <p:nvPr/>
        </p:nvSpPr>
        <p:spPr bwMode="auto">
          <a:xfrm>
            <a:off x="2209800" y="3200400"/>
            <a:ext cx="635000" cy="246063"/>
          </a:xfrm>
          <a:prstGeom prst="rect">
            <a:avLst/>
          </a:prstGeom>
          <a:noFill/>
          <a:ln w="9525">
            <a:noFill/>
            <a:miter lim="800000"/>
            <a:headEnd/>
            <a:tailEnd/>
          </a:ln>
        </p:spPr>
        <p:txBody>
          <a:bodyPr wrap="none">
            <a:spAutoFit/>
          </a:bodyPr>
          <a:lstStyle/>
          <a:p>
            <a:r>
              <a:rPr lang="en-US" sz="1000"/>
              <a:t>Brainerd</a:t>
            </a:r>
          </a:p>
        </p:txBody>
      </p:sp>
      <p:sp>
        <p:nvSpPr>
          <p:cNvPr id="18445" name="TextBox 28"/>
          <p:cNvSpPr txBox="1">
            <a:spLocks noChangeArrowheads="1"/>
          </p:cNvSpPr>
          <p:nvPr/>
        </p:nvSpPr>
        <p:spPr bwMode="auto">
          <a:xfrm>
            <a:off x="2667000" y="4114800"/>
            <a:ext cx="676275" cy="246063"/>
          </a:xfrm>
          <a:prstGeom prst="rect">
            <a:avLst/>
          </a:prstGeom>
          <a:noFill/>
          <a:ln w="9525">
            <a:noFill/>
            <a:miter lim="800000"/>
            <a:headEnd/>
            <a:tailEnd/>
          </a:ln>
        </p:spPr>
        <p:txBody>
          <a:bodyPr wrap="none">
            <a:spAutoFit/>
          </a:bodyPr>
          <a:lstStyle/>
          <a:p>
            <a:r>
              <a:rPr lang="en-US" sz="1000"/>
              <a:t>Princeton</a:t>
            </a:r>
          </a:p>
        </p:txBody>
      </p:sp>
      <p:sp>
        <p:nvSpPr>
          <p:cNvPr id="18448" name="TextBox 29"/>
          <p:cNvSpPr txBox="1">
            <a:spLocks noChangeArrowheads="1"/>
          </p:cNvSpPr>
          <p:nvPr/>
        </p:nvSpPr>
        <p:spPr bwMode="auto">
          <a:xfrm>
            <a:off x="3200400" y="3505200"/>
            <a:ext cx="712788" cy="246063"/>
          </a:xfrm>
          <a:prstGeom prst="rect">
            <a:avLst/>
          </a:prstGeom>
          <a:noFill/>
          <a:ln w="9525">
            <a:noFill/>
            <a:miter lim="800000"/>
            <a:headEnd/>
            <a:tailEnd/>
          </a:ln>
        </p:spPr>
        <p:txBody>
          <a:bodyPr wrap="none">
            <a:spAutoFit/>
          </a:bodyPr>
          <a:lstStyle/>
          <a:p>
            <a:r>
              <a:rPr lang="en-US" sz="1000"/>
              <a:t>Sandstone</a:t>
            </a:r>
          </a:p>
        </p:txBody>
      </p:sp>
      <p:sp>
        <p:nvSpPr>
          <p:cNvPr id="18449" name="TextBox 29"/>
          <p:cNvSpPr txBox="1">
            <a:spLocks noChangeArrowheads="1"/>
          </p:cNvSpPr>
          <p:nvPr/>
        </p:nvSpPr>
        <p:spPr bwMode="auto">
          <a:xfrm>
            <a:off x="3429000" y="2819400"/>
            <a:ext cx="590550" cy="246063"/>
          </a:xfrm>
          <a:prstGeom prst="rect">
            <a:avLst/>
          </a:prstGeom>
          <a:noFill/>
          <a:ln w="9525">
            <a:noFill/>
            <a:miter lim="800000"/>
            <a:headEnd/>
            <a:tailEnd/>
          </a:ln>
        </p:spPr>
        <p:txBody>
          <a:bodyPr wrap="none">
            <a:spAutoFit/>
          </a:bodyPr>
          <a:lstStyle/>
          <a:p>
            <a:r>
              <a:rPr lang="en-US" sz="1000"/>
              <a:t>Cloquet</a:t>
            </a:r>
          </a:p>
        </p:txBody>
      </p:sp>
      <p:sp>
        <p:nvSpPr>
          <p:cNvPr id="18450" name="TextBox 29"/>
          <p:cNvSpPr txBox="1">
            <a:spLocks noChangeArrowheads="1"/>
          </p:cNvSpPr>
          <p:nvPr/>
        </p:nvSpPr>
        <p:spPr bwMode="auto">
          <a:xfrm>
            <a:off x="2743200" y="2895600"/>
            <a:ext cx="635000" cy="246063"/>
          </a:xfrm>
          <a:prstGeom prst="rect">
            <a:avLst/>
          </a:prstGeom>
          <a:noFill/>
          <a:ln w="9525">
            <a:noFill/>
            <a:miter lim="800000"/>
            <a:headEnd/>
            <a:tailEnd/>
          </a:ln>
        </p:spPr>
        <p:txBody>
          <a:bodyPr wrap="none">
            <a:spAutoFit/>
          </a:bodyPr>
          <a:lstStyle/>
          <a:p>
            <a:r>
              <a:rPr lang="en-US" sz="1000"/>
              <a:t>Hill City</a:t>
            </a:r>
          </a:p>
        </p:txBody>
      </p:sp>
      <p:sp>
        <p:nvSpPr>
          <p:cNvPr id="26" name="TextBox 25"/>
          <p:cNvSpPr txBox="1">
            <a:spLocks noChangeArrowheads="1"/>
          </p:cNvSpPr>
          <p:nvPr/>
        </p:nvSpPr>
        <p:spPr bwMode="auto">
          <a:xfrm>
            <a:off x="1371600" y="762000"/>
            <a:ext cx="562975" cy="246221"/>
          </a:xfrm>
          <a:prstGeom prst="rect">
            <a:avLst/>
          </a:prstGeom>
          <a:noFill/>
          <a:ln w="9525">
            <a:noFill/>
            <a:miter lim="800000"/>
            <a:headEnd/>
            <a:tailEnd/>
          </a:ln>
        </p:spPr>
        <p:txBody>
          <a:bodyPr wrap="none">
            <a:spAutoFit/>
          </a:bodyPr>
          <a:lstStyle/>
          <a:p>
            <a:r>
              <a:rPr lang="en-US" sz="1000" dirty="0" smtClean="0"/>
              <a:t>Roseau</a:t>
            </a:r>
            <a:endParaRPr lang="en-US" sz="1000" dirty="0"/>
          </a:p>
        </p:txBody>
      </p:sp>
      <p:pic>
        <p:nvPicPr>
          <p:cNvPr id="21" name="Picture 20" descr="red helo copy10.JPG"/>
          <p:cNvPicPr>
            <a:picLocks noChangeAspect="1"/>
          </p:cNvPicPr>
          <p:nvPr/>
        </p:nvPicPr>
        <p:blipFill>
          <a:blip r:embed="rId4" cstate="print">
            <a:clrChange>
              <a:clrFrom>
                <a:srgbClr val="FFFFFF"/>
              </a:clrFrom>
              <a:clrTo>
                <a:srgbClr val="FFFFFF">
                  <a:alpha val="0"/>
                </a:srgbClr>
              </a:clrTo>
            </a:clrChange>
          </a:blip>
          <a:stretch>
            <a:fillRect/>
          </a:stretch>
        </p:blipFill>
        <p:spPr>
          <a:xfrm>
            <a:off x="3276600" y="2286000"/>
            <a:ext cx="533400" cy="227351"/>
          </a:xfrm>
          <a:prstGeom prst="rect">
            <a:avLst/>
          </a:prstGeom>
        </p:spPr>
      </p:pic>
      <p:pic>
        <p:nvPicPr>
          <p:cNvPr id="22" name="Picture 21" descr="red helo copy10.JPG"/>
          <p:cNvPicPr>
            <a:picLocks noChangeAspect="1"/>
          </p:cNvPicPr>
          <p:nvPr/>
        </p:nvPicPr>
        <p:blipFill>
          <a:blip r:embed="rId4" cstate="print">
            <a:clrChange>
              <a:clrFrom>
                <a:srgbClr val="FFFFFF"/>
              </a:clrFrom>
              <a:clrTo>
                <a:srgbClr val="FFFFFF">
                  <a:alpha val="0"/>
                </a:srgbClr>
              </a:clrTo>
            </a:clrChange>
          </a:blip>
          <a:stretch>
            <a:fillRect/>
          </a:stretch>
        </p:blipFill>
        <p:spPr>
          <a:xfrm>
            <a:off x="3505200" y="3048000"/>
            <a:ext cx="533400" cy="227351"/>
          </a:xfrm>
          <a:prstGeom prst="rect">
            <a:avLst/>
          </a:prstGeom>
        </p:spPr>
      </p:pic>
      <p:pic>
        <p:nvPicPr>
          <p:cNvPr id="23" name="Picture 22" descr="red helo copy10.JPG"/>
          <p:cNvPicPr>
            <a:picLocks noChangeAspect="1"/>
          </p:cNvPicPr>
          <p:nvPr/>
        </p:nvPicPr>
        <p:blipFill>
          <a:blip r:embed="rId4" cstate="print">
            <a:clrChange>
              <a:clrFrom>
                <a:srgbClr val="FFFFFF"/>
              </a:clrFrom>
              <a:clrTo>
                <a:srgbClr val="FFFFFF">
                  <a:alpha val="0"/>
                </a:srgbClr>
              </a:clrTo>
            </a:clrChange>
          </a:blip>
          <a:stretch>
            <a:fillRect/>
          </a:stretch>
        </p:blipFill>
        <p:spPr>
          <a:xfrm>
            <a:off x="3276600" y="3657600"/>
            <a:ext cx="533400" cy="227351"/>
          </a:xfrm>
          <a:prstGeom prst="rect">
            <a:avLst/>
          </a:prstGeom>
        </p:spPr>
      </p:pic>
      <p:pic>
        <p:nvPicPr>
          <p:cNvPr id="24" name="Picture 23" descr="red helo copy10.JPG"/>
          <p:cNvPicPr>
            <a:picLocks noChangeAspect="1"/>
          </p:cNvPicPr>
          <p:nvPr/>
        </p:nvPicPr>
        <p:blipFill>
          <a:blip r:embed="rId4" cstate="print">
            <a:clrChange>
              <a:clrFrom>
                <a:srgbClr val="FFFFFF"/>
              </a:clrFrom>
              <a:clrTo>
                <a:srgbClr val="FFFFFF">
                  <a:alpha val="0"/>
                </a:srgbClr>
              </a:clrTo>
            </a:clrChange>
          </a:blip>
          <a:stretch>
            <a:fillRect/>
          </a:stretch>
        </p:blipFill>
        <p:spPr>
          <a:xfrm>
            <a:off x="2286000" y="3352800"/>
            <a:ext cx="533400" cy="227351"/>
          </a:xfrm>
          <a:prstGeom prst="rect">
            <a:avLst/>
          </a:prstGeom>
        </p:spPr>
      </p:pic>
      <p:pic>
        <p:nvPicPr>
          <p:cNvPr id="27" name="Picture 26" descr="red helo copy10.JPG"/>
          <p:cNvPicPr>
            <a:picLocks noChangeAspect="1"/>
          </p:cNvPicPr>
          <p:nvPr/>
        </p:nvPicPr>
        <p:blipFill>
          <a:blip r:embed="rId4" cstate="print">
            <a:clrChange>
              <a:clrFrom>
                <a:srgbClr val="FFFFFF"/>
              </a:clrFrom>
              <a:clrTo>
                <a:srgbClr val="FFFFFF">
                  <a:alpha val="0"/>
                </a:srgbClr>
              </a:clrTo>
            </a:clrChange>
          </a:blip>
          <a:stretch>
            <a:fillRect/>
          </a:stretch>
        </p:blipFill>
        <p:spPr>
          <a:xfrm>
            <a:off x="2667000" y="2743200"/>
            <a:ext cx="533400" cy="227351"/>
          </a:xfrm>
          <a:prstGeom prst="rect">
            <a:avLst/>
          </a:prstGeom>
        </p:spPr>
      </p:pic>
      <p:pic>
        <p:nvPicPr>
          <p:cNvPr id="28" name="Picture 27" descr="red helo copy10.JPG"/>
          <p:cNvPicPr>
            <a:picLocks noChangeAspect="1"/>
          </p:cNvPicPr>
          <p:nvPr/>
        </p:nvPicPr>
        <p:blipFill>
          <a:blip r:embed="rId4" cstate="print">
            <a:clrChange>
              <a:clrFrom>
                <a:srgbClr val="FFFFFF"/>
              </a:clrFrom>
              <a:clrTo>
                <a:srgbClr val="FFFFFF">
                  <a:alpha val="0"/>
                </a:srgbClr>
              </a:clrTo>
            </a:clrChange>
          </a:blip>
          <a:stretch>
            <a:fillRect/>
          </a:stretch>
        </p:blipFill>
        <p:spPr>
          <a:xfrm>
            <a:off x="1752600" y="2133600"/>
            <a:ext cx="533400" cy="227351"/>
          </a:xfrm>
          <a:prstGeom prst="rect">
            <a:avLst/>
          </a:prstGeom>
        </p:spPr>
      </p:pic>
      <p:pic>
        <p:nvPicPr>
          <p:cNvPr id="29" name="Picture 28" descr="red helo copy10.JPG"/>
          <p:cNvPicPr>
            <a:picLocks noChangeAspect="1"/>
          </p:cNvPicPr>
          <p:nvPr/>
        </p:nvPicPr>
        <p:blipFill>
          <a:blip r:embed="rId4" cstate="print">
            <a:clrChange>
              <a:clrFrom>
                <a:srgbClr val="FFFFFF"/>
              </a:clrFrom>
              <a:clrTo>
                <a:srgbClr val="FFFFFF">
                  <a:alpha val="0"/>
                </a:srgbClr>
              </a:clrTo>
            </a:clrChange>
          </a:blip>
          <a:stretch>
            <a:fillRect/>
          </a:stretch>
        </p:blipFill>
        <p:spPr>
          <a:xfrm>
            <a:off x="1219200" y="628312"/>
            <a:ext cx="533400" cy="227351"/>
          </a:xfrm>
          <a:prstGeom prst="rect">
            <a:avLst/>
          </a:prstGeom>
        </p:spPr>
      </p:pic>
      <p:pic>
        <p:nvPicPr>
          <p:cNvPr id="30" name="Picture 29" descr="red helo copy10.JPG"/>
          <p:cNvPicPr>
            <a:picLocks noChangeAspect="1"/>
          </p:cNvPicPr>
          <p:nvPr/>
        </p:nvPicPr>
        <p:blipFill>
          <a:blip r:embed="rId4" cstate="print">
            <a:clrChange>
              <a:clrFrom>
                <a:srgbClr val="FFFFFF"/>
              </a:clrFrom>
              <a:clrTo>
                <a:srgbClr val="FFFFFF">
                  <a:alpha val="0"/>
                </a:srgbClr>
              </a:clrTo>
            </a:clrChange>
          </a:blip>
          <a:stretch>
            <a:fillRect/>
          </a:stretch>
        </p:blipFill>
        <p:spPr>
          <a:xfrm>
            <a:off x="2667000" y="4267200"/>
            <a:ext cx="533400" cy="227351"/>
          </a:xfrm>
          <a:prstGeom prst="rect">
            <a:avLst/>
          </a:prstGeom>
        </p:spPr>
      </p:pic>
      <p:pic>
        <p:nvPicPr>
          <p:cNvPr id="32" name="Picture 31" descr="red helo copy10.JPG"/>
          <p:cNvPicPr>
            <a:picLocks noChangeAspect="1"/>
          </p:cNvPicPr>
          <p:nvPr/>
        </p:nvPicPr>
        <p:blipFill>
          <a:blip r:embed="rId4" cstate="print">
            <a:clrChange>
              <a:clrFrom>
                <a:srgbClr val="FFFFFF"/>
              </a:clrFrom>
              <a:clrTo>
                <a:srgbClr val="FFFFFF">
                  <a:alpha val="0"/>
                </a:srgbClr>
              </a:clrTo>
            </a:clrChange>
          </a:blip>
          <a:stretch>
            <a:fillRect/>
          </a:stretch>
        </p:blipFill>
        <p:spPr>
          <a:xfrm>
            <a:off x="4019550" y="1830049"/>
            <a:ext cx="533400" cy="227351"/>
          </a:xfrm>
          <a:prstGeom prst="rect">
            <a:avLst/>
          </a:prstGeom>
        </p:spPr>
      </p:pic>
      <p:sp>
        <p:nvSpPr>
          <p:cNvPr id="8" name="TextBox 7"/>
          <p:cNvSpPr txBox="1"/>
          <p:nvPr/>
        </p:nvSpPr>
        <p:spPr>
          <a:xfrm>
            <a:off x="4038600" y="1632639"/>
            <a:ext cx="652462" cy="246221"/>
          </a:xfrm>
          <a:prstGeom prst="rect">
            <a:avLst/>
          </a:prstGeom>
          <a:noFill/>
        </p:spPr>
        <p:txBody>
          <a:bodyPr wrap="square" rtlCol="0">
            <a:spAutoFit/>
          </a:bodyPr>
          <a:lstStyle/>
          <a:p>
            <a:r>
              <a:rPr lang="en-US" sz="1000" dirty="0" smtClean="0"/>
              <a:t>Ely</a:t>
            </a:r>
            <a:endParaRPr lang="en-US" sz="1000" dirty="0"/>
          </a:p>
        </p:txBody>
      </p:sp>
      <p:pic>
        <p:nvPicPr>
          <p:cNvPr id="31" name="Picture 30" descr="red helo copy10.JPG"/>
          <p:cNvPicPr>
            <a:picLocks noChangeAspect="1"/>
          </p:cNvPicPr>
          <p:nvPr/>
        </p:nvPicPr>
        <p:blipFill>
          <a:blip r:embed="rId4" cstate="print">
            <a:clrChange>
              <a:clrFrom>
                <a:srgbClr val="FFFFFF"/>
              </a:clrFrom>
              <a:clrTo>
                <a:srgbClr val="FFFFFF">
                  <a:alpha val="0"/>
                </a:srgbClr>
              </a:clrTo>
            </a:clrChange>
          </a:blip>
          <a:stretch>
            <a:fillRect/>
          </a:stretch>
        </p:blipFill>
        <p:spPr>
          <a:xfrm>
            <a:off x="1752600" y="2298850"/>
            <a:ext cx="533400" cy="227351"/>
          </a:xfrm>
          <a:prstGeom prst="rect">
            <a:avLst/>
          </a:prstGeom>
        </p:spPr>
      </p:pic>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CIRCUIT DISCIPLINE</a:t>
            </a:r>
            <a:endParaRPr lang="en-US" sz="3600" b="1" dirty="0"/>
          </a:p>
        </p:txBody>
      </p:sp>
      <p:sp>
        <p:nvSpPr>
          <p:cNvPr id="3" name="Content Placeholder 2"/>
          <p:cNvSpPr>
            <a:spLocks noGrp="1"/>
          </p:cNvSpPr>
          <p:nvPr>
            <p:ph idx="1"/>
          </p:nvPr>
        </p:nvSpPr>
        <p:spPr>
          <a:xfrm>
            <a:off x="304800" y="1417638"/>
            <a:ext cx="8458200" cy="4754562"/>
          </a:xfrm>
        </p:spPr>
        <p:txBody>
          <a:bodyPr>
            <a:normAutofit/>
          </a:bodyPr>
          <a:lstStyle/>
          <a:p>
            <a:pPr marL="0" indent="0" algn="ctr">
              <a:buNone/>
            </a:pPr>
            <a:r>
              <a:rPr lang="en-US" sz="2800" b="1" dirty="0" smtClean="0"/>
              <a:t>EXPECTATIONS</a:t>
            </a:r>
          </a:p>
          <a:p>
            <a:r>
              <a:rPr lang="en-US" sz="2800" dirty="0" smtClean="0"/>
              <a:t>Scooper pilots will call “up with a load” from the lake on every scoop</a:t>
            </a:r>
          </a:p>
          <a:p>
            <a:r>
              <a:rPr lang="en-US" sz="2800" dirty="0"/>
              <a:t>D</a:t>
            </a:r>
            <a:r>
              <a:rPr lang="en-US" sz="2800" dirty="0" smtClean="0"/>
              <a:t>eviations from the established flight pattern must be communicated/pre-approved</a:t>
            </a:r>
          </a:p>
          <a:p>
            <a:pPr marL="0" indent="0" algn="ctr">
              <a:buNone/>
            </a:pPr>
            <a:r>
              <a:rPr lang="en-US" sz="2800" b="1" dirty="0" smtClean="0"/>
              <a:t>ENCOURAGED</a:t>
            </a:r>
            <a:endParaRPr lang="en-US" sz="2800" b="1" dirty="0"/>
          </a:p>
          <a:p>
            <a:r>
              <a:rPr lang="en-US" sz="2800" dirty="0" smtClean="0"/>
              <a:t>Continually assess risk/benefit. Not all fires are urgent, not all phases of the fire are urgent.</a:t>
            </a:r>
          </a:p>
          <a:p>
            <a:r>
              <a:rPr lang="en-US" sz="2800" dirty="0" smtClean="0"/>
              <a:t>Pilot to pilot reports</a:t>
            </a:r>
            <a:endParaRPr lang="en-US" sz="2800" dirty="0"/>
          </a:p>
        </p:txBody>
      </p:sp>
    </p:spTree>
    <p:extLst>
      <p:ext uri="{BB962C8B-B14F-4D97-AF65-F5344CB8AC3E}">
        <p14:creationId xmlns:p14="http://schemas.microsoft.com/office/powerpoint/2010/main" val="292986555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229600" cy="1143000"/>
          </a:xfrm>
        </p:spPr>
        <p:txBody>
          <a:bodyPr>
            <a:normAutofit/>
          </a:bodyPr>
          <a:lstStyle/>
          <a:p>
            <a:r>
              <a:rPr lang="en-US" sz="3600" b="1" dirty="0" smtClean="0">
                <a:effectLst>
                  <a:outerShdw blurRad="38100" dist="38100" dir="2700000" algn="tl">
                    <a:srgbClr val="FFFFFF"/>
                  </a:outerShdw>
                </a:effectLst>
              </a:rPr>
              <a:t>SAFETY</a:t>
            </a:r>
            <a:endParaRPr lang="en-US" sz="3600" dirty="0"/>
          </a:p>
        </p:txBody>
      </p:sp>
      <p:pic>
        <p:nvPicPr>
          <p:cNvPr id="6" name="Content Placeholder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0" y="990600"/>
            <a:ext cx="5026996" cy="5867400"/>
          </a:xfrm>
          <a:prstGeom prst="rect">
            <a:avLst/>
          </a:prstGeom>
          <a:effectLst>
            <a:softEdge rad="0"/>
          </a:effectLst>
        </p:spPr>
      </p:pic>
      <p:sp>
        <p:nvSpPr>
          <p:cNvPr id="7" name="Content Placeholder 6"/>
          <p:cNvSpPr>
            <a:spLocks noGrp="1"/>
          </p:cNvSpPr>
          <p:nvPr>
            <p:ph sz="half" idx="2"/>
          </p:nvPr>
        </p:nvSpPr>
        <p:spPr>
          <a:xfrm>
            <a:off x="5029200" y="1021307"/>
            <a:ext cx="4038600" cy="4525963"/>
          </a:xfrm>
        </p:spPr>
        <p:txBody>
          <a:bodyPr>
            <a:normAutofit/>
          </a:bodyPr>
          <a:lstStyle/>
          <a:p>
            <a:r>
              <a:rPr lang="en-US" sz="1800" dirty="0" smtClean="0"/>
              <a:t>Safety is a priority in the MNDNR Aviation Program. </a:t>
            </a:r>
          </a:p>
          <a:p>
            <a:r>
              <a:rPr lang="en-US" sz="1800" dirty="0" smtClean="0"/>
              <a:t>Identifying potential safety issues is encouraged.</a:t>
            </a:r>
          </a:p>
          <a:p>
            <a:r>
              <a:rPr lang="en-US" sz="1800" dirty="0" smtClean="0"/>
              <a:t>Reporting safety related and/or mechanical occurrences is supported and respected.</a:t>
            </a:r>
          </a:p>
          <a:p>
            <a:r>
              <a:rPr lang="en-US" sz="1800" dirty="0" smtClean="0"/>
              <a:t>Our safety program is supportive and not punitive.</a:t>
            </a:r>
          </a:p>
          <a:p>
            <a:endParaRPr lang="en-US" sz="1800" dirty="0"/>
          </a:p>
          <a:p>
            <a:r>
              <a:rPr lang="en-US" sz="2600" b="1" dirty="0" smtClean="0"/>
              <a:t>IF YOU SEE SOMETHING, </a:t>
            </a:r>
          </a:p>
          <a:p>
            <a:pPr marL="0" indent="0">
              <a:buNone/>
            </a:pPr>
            <a:r>
              <a:rPr lang="en-US" sz="2600" b="1" dirty="0" smtClean="0"/>
              <a:t>     SAY SOMETHING!</a:t>
            </a:r>
          </a:p>
          <a:p>
            <a:pPr marL="0" indent="0">
              <a:buNone/>
            </a:pPr>
            <a:endParaRPr lang="en-US" sz="1800" dirty="0" smtClean="0"/>
          </a:p>
          <a:p>
            <a:endParaRPr lang="en-US" sz="1800" dirty="0"/>
          </a:p>
        </p:txBody>
      </p:sp>
    </p:spTree>
    <p:extLst>
      <p:ext uri="{BB962C8B-B14F-4D97-AF65-F5344CB8AC3E}">
        <p14:creationId xmlns:p14="http://schemas.microsoft.com/office/powerpoint/2010/main" val="339566581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cxnSp>
        <p:nvCxnSpPr>
          <p:cNvPr id="29" name="Straight Connector 28"/>
          <p:cNvCxnSpPr/>
          <p:nvPr/>
        </p:nvCxnSpPr>
        <p:spPr>
          <a:xfrm>
            <a:off x="5429723" y="3643731"/>
            <a:ext cx="52392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5380" name="Text Box 4"/>
          <p:cNvSpPr txBox="1">
            <a:spLocks noChangeArrowheads="1"/>
          </p:cNvSpPr>
          <p:nvPr/>
        </p:nvSpPr>
        <p:spPr bwMode="auto">
          <a:xfrm>
            <a:off x="1676400" y="5203825"/>
            <a:ext cx="184150" cy="274638"/>
          </a:xfrm>
          <a:prstGeom prst="rect">
            <a:avLst/>
          </a:prstGeom>
          <a:noFill/>
          <a:ln w="9525">
            <a:noFill/>
            <a:miter lim="800000"/>
            <a:headEnd/>
            <a:tailEnd/>
          </a:ln>
        </p:spPr>
        <p:txBody>
          <a:bodyPr wrap="none">
            <a:spAutoFit/>
          </a:bodyPr>
          <a:lstStyle/>
          <a:p>
            <a:pPr eaLnBrk="0" hangingPunct="0"/>
            <a:endParaRPr lang="en-US" sz="1200">
              <a:solidFill>
                <a:prstClr val="black"/>
              </a:solidFill>
              <a:latin typeface="Arial" charset="0"/>
            </a:endParaRPr>
          </a:p>
        </p:txBody>
      </p:sp>
      <p:sp>
        <p:nvSpPr>
          <p:cNvPr id="13315" name="Rectangle 3"/>
          <p:cNvSpPr>
            <a:spLocks noGrp="1" noChangeArrowheads="1"/>
          </p:cNvSpPr>
          <p:nvPr>
            <p:ph type="title"/>
          </p:nvPr>
        </p:nvSpPr>
        <p:spPr>
          <a:xfrm>
            <a:off x="1228519" y="228600"/>
            <a:ext cx="6679047" cy="762000"/>
          </a:xfrm>
        </p:spPr>
        <p:txBody>
          <a:bodyPr>
            <a:normAutofit fontScale="90000"/>
          </a:bodyPr>
          <a:lstStyle/>
          <a:p>
            <a:pPr eaLnBrk="1" hangingPunct="1">
              <a:defRPr/>
            </a:pPr>
            <a:r>
              <a:rPr lang="en-US" sz="4000" dirty="0" smtClean="0">
                <a:effectLst>
                  <a:outerShdw blurRad="38100" dist="38100" dir="2700000" algn="tl">
                    <a:srgbClr val="000000">
                      <a:alpha val="43137"/>
                    </a:srgbClr>
                  </a:outerShdw>
                </a:effectLst>
              </a:rPr>
              <a:t>MN DNR Forestry </a:t>
            </a:r>
            <a:br>
              <a:rPr lang="en-US" sz="4000" dirty="0" smtClean="0">
                <a:effectLst>
                  <a:outerShdw blurRad="38100" dist="38100" dir="2700000" algn="tl">
                    <a:srgbClr val="000000">
                      <a:alpha val="43137"/>
                    </a:srgbClr>
                  </a:outerShdw>
                </a:effectLst>
              </a:rPr>
            </a:br>
            <a:r>
              <a:rPr lang="en-US" sz="4000" b="1" dirty="0" smtClean="0">
                <a:effectLst>
                  <a:outerShdw blurRad="38100" dist="38100" dir="2700000" algn="tl">
                    <a:srgbClr val="FFFFFF"/>
                  </a:outerShdw>
                </a:effectLst>
              </a:rPr>
              <a:t>Air Operations</a:t>
            </a:r>
          </a:p>
        </p:txBody>
      </p:sp>
      <p:sp>
        <p:nvSpPr>
          <p:cNvPr id="9" name="Rectangle 8"/>
          <p:cNvSpPr/>
          <p:nvPr/>
        </p:nvSpPr>
        <p:spPr>
          <a:xfrm>
            <a:off x="2819400" y="1338415"/>
            <a:ext cx="3505200" cy="719759"/>
          </a:xfrm>
          <a:prstGeom prst="rect">
            <a:avLst/>
          </a:prstGeom>
          <a:solidFill>
            <a:srgbClr val="FFC000"/>
          </a:solidFill>
          <a:ln w="19050">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nchorCtr="1">
            <a:noAutofit/>
          </a:bodyPr>
          <a:lstStyle/>
          <a:p>
            <a:pPr algn="ctr">
              <a:defRPr/>
            </a:pPr>
            <a:r>
              <a:rPr lang="en-US" sz="1600" dirty="0" smtClean="0">
                <a:solidFill>
                  <a:prstClr val="black"/>
                </a:solidFill>
              </a:rPr>
              <a:t>Wildfire Aviation </a:t>
            </a:r>
            <a:r>
              <a:rPr lang="en-US" sz="1600" dirty="0">
                <a:solidFill>
                  <a:prstClr val="black"/>
                </a:solidFill>
              </a:rPr>
              <a:t>Supervisor</a:t>
            </a:r>
          </a:p>
          <a:p>
            <a:pPr algn="ctr">
              <a:defRPr/>
            </a:pPr>
            <a:r>
              <a:rPr lang="en-US" sz="1600" b="1" dirty="0" smtClean="0">
                <a:solidFill>
                  <a:srgbClr val="0070C0"/>
                </a:solidFill>
              </a:rPr>
              <a:t>Darren Neuman</a:t>
            </a:r>
            <a:endParaRPr lang="en-US" sz="1600" b="1" dirty="0">
              <a:solidFill>
                <a:srgbClr val="0070C0"/>
              </a:solidFill>
            </a:endParaRPr>
          </a:p>
        </p:txBody>
      </p:sp>
      <p:sp>
        <p:nvSpPr>
          <p:cNvPr id="8" name="Rectangle 7"/>
          <p:cNvSpPr/>
          <p:nvPr/>
        </p:nvSpPr>
        <p:spPr>
          <a:xfrm>
            <a:off x="5953648" y="5012155"/>
            <a:ext cx="2646902" cy="657978"/>
          </a:xfrm>
          <a:prstGeom prst="rect">
            <a:avLst/>
          </a:prstGeom>
          <a:solidFill>
            <a:srgbClr val="FFFFE7"/>
          </a:solidFill>
          <a:ln w="19050">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nchorCtr="1">
            <a:noAutofit/>
          </a:bodyPr>
          <a:lstStyle/>
          <a:p>
            <a:pPr algn="ctr">
              <a:defRPr/>
            </a:pPr>
            <a:r>
              <a:rPr lang="en-US" sz="1600" dirty="0" smtClean="0">
                <a:solidFill>
                  <a:prstClr val="black"/>
                </a:solidFill>
              </a:rPr>
              <a:t>Administrative &amp; Logistical Support</a:t>
            </a:r>
            <a:endParaRPr lang="en-US" sz="1600" dirty="0">
              <a:solidFill>
                <a:prstClr val="black"/>
              </a:solidFill>
            </a:endParaRPr>
          </a:p>
        </p:txBody>
      </p:sp>
      <p:sp>
        <p:nvSpPr>
          <p:cNvPr id="10" name="Rectangle 9"/>
          <p:cNvSpPr/>
          <p:nvPr/>
        </p:nvSpPr>
        <p:spPr>
          <a:xfrm>
            <a:off x="1168400" y="2322886"/>
            <a:ext cx="3657600" cy="716352"/>
          </a:xfrm>
          <a:prstGeom prst="rect">
            <a:avLst/>
          </a:prstGeom>
          <a:solidFill>
            <a:srgbClr val="FFC000"/>
          </a:solidFill>
          <a:ln w="19050">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nchorCtr="1">
            <a:normAutofit/>
          </a:bodyPr>
          <a:lstStyle/>
          <a:p>
            <a:pPr algn="ctr">
              <a:defRPr/>
            </a:pPr>
            <a:r>
              <a:rPr lang="en-US" sz="1600" dirty="0" smtClean="0">
                <a:solidFill>
                  <a:prstClr val="black"/>
                </a:solidFill>
              </a:rPr>
              <a:t>Assistant Wildfire Aviation Supervisor</a:t>
            </a:r>
          </a:p>
          <a:p>
            <a:pPr algn="ctr">
              <a:defRPr/>
            </a:pPr>
            <a:r>
              <a:rPr lang="en-US" sz="1600" b="1" dirty="0" smtClean="0">
                <a:solidFill>
                  <a:srgbClr val="0070C0"/>
                </a:solidFill>
              </a:rPr>
              <a:t> Matt </a:t>
            </a:r>
            <a:r>
              <a:rPr lang="en-US" sz="1600" b="1" dirty="0" err="1" smtClean="0">
                <a:solidFill>
                  <a:srgbClr val="0070C0"/>
                </a:solidFill>
              </a:rPr>
              <a:t>Woodwick</a:t>
            </a:r>
            <a:endParaRPr lang="en-US" sz="1600" b="1" dirty="0">
              <a:solidFill>
                <a:srgbClr val="0070C0"/>
              </a:solidFill>
            </a:endParaRPr>
          </a:p>
        </p:txBody>
      </p:sp>
      <p:sp>
        <p:nvSpPr>
          <p:cNvPr id="11" name="Rectangle 10"/>
          <p:cNvSpPr/>
          <p:nvPr/>
        </p:nvSpPr>
        <p:spPr>
          <a:xfrm>
            <a:off x="5856230" y="2953575"/>
            <a:ext cx="2696029" cy="804231"/>
          </a:xfrm>
          <a:prstGeom prst="rect">
            <a:avLst/>
          </a:prstGeom>
          <a:solidFill>
            <a:srgbClr val="FFC000"/>
          </a:solidFill>
          <a:ln w="19050">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nchorCtr="1">
            <a:normAutofit lnSpcReduction="10000"/>
          </a:bodyPr>
          <a:lstStyle/>
          <a:p>
            <a:pPr algn="ctr">
              <a:defRPr/>
            </a:pPr>
            <a:r>
              <a:rPr lang="en-US" sz="1600" dirty="0" smtClean="0">
                <a:solidFill>
                  <a:prstClr val="black"/>
                </a:solidFill>
              </a:rPr>
              <a:t>Helicopter Program Coordinator</a:t>
            </a:r>
            <a:endParaRPr lang="en-US" sz="1600" dirty="0">
              <a:solidFill>
                <a:prstClr val="black"/>
              </a:solidFill>
            </a:endParaRPr>
          </a:p>
          <a:p>
            <a:pPr algn="ctr">
              <a:defRPr/>
            </a:pPr>
            <a:r>
              <a:rPr lang="en-US" sz="1600" dirty="0">
                <a:solidFill>
                  <a:srgbClr val="0066FF"/>
                </a:solidFill>
              </a:rPr>
              <a:t> </a:t>
            </a:r>
            <a:r>
              <a:rPr lang="en-US" sz="1600" b="1" dirty="0" smtClean="0">
                <a:solidFill>
                  <a:srgbClr val="0070C0"/>
                </a:solidFill>
              </a:rPr>
              <a:t>Rob Johnson</a:t>
            </a:r>
            <a:endParaRPr lang="en-US" sz="1600" b="1" dirty="0">
              <a:solidFill>
                <a:srgbClr val="0070C0"/>
              </a:solidFill>
            </a:endParaRPr>
          </a:p>
        </p:txBody>
      </p:sp>
      <p:sp>
        <p:nvSpPr>
          <p:cNvPr id="12" name="Rectangle 11"/>
          <p:cNvSpPr/>
          <p:nvPr/>
        </p:nvSpPr>
        <p:spPr>
          <a:xfrm>
            <a:off x="587806" y="4488876"/>
            <a:ext cx="2803774" cy="644262"/>
          </a:xfrm>
          <a:prstGeom prst="rect">
            <a:avLst/>
          </a:prstGeom>
          <a:solidFill>
            <a:schemeClr val="bg1"/>
          </a:solidFill>
          <a:ln w="19050">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nchorCtr="1">
            <a:normAutofit/>
          </a:bodyPr>
          <a:lstStyle/>
          <a:p>
            <a:pPr algn="ctr">
              <a:defRPr/>
            </a:pPr>
            <a:endParaRPr lang="en-US" sz="1600" dirty="0" smtClean="0">
              <a:solidFill>
                <a:prstClr val="black"/>
              </a:solidFill>
            </a:endParaRPr>
          </a:p>
          <a:p>
            <a:pPr algn="ctr">
              <a:defRPr/>
            </a:pPr>
            <a:r>
              <a:rPr lang="en-US" sz="1600" dirty="0" smtClean="0">
                <a:solidFill>
                  <a:prstClr val="black"/>
                </a:solidFill>
              </a:rPr>
              <a:t>Pilots &amp; ATGS</a:t>
            </a:r>
            <a:endParaRPr lang="en-US" sz="1600" dirty="0">
              <a:solidFill>
                <a:prstClr val="black"/>
              </a:solidFill>
            </a:endParaRPr>
          </a:p>
          <a:p>
            <a:pPr algn="ctr">
              <a:defRPr/>
            </a:pPr>
            <a:endParaRPr lang="en-US" sz="1600" dirty="0">
              <a:solidFill>
                <a:srgbClr val="0066FF"/>
              </a:solidFill>
            </a:endParaRPr>
          </a:p>
        </p:txBody>
      </p:sp>
      <p:sp>
        <p:nvSpPr>
          <p:cNvPr id="13" name="Rectangle 12"/>
          <p:cNvSpPr/>
          <p:nvPr/>
        </p:nvSpPr>
        <p:spPr>
          <a:xfrm>
            <a:off x="549026" y="5490438"/>
            <a:ext cx="2803774" cy="681011"/>
          </a:xfrm>
          <a:prstGeom prst="rect">
            <a:avLst/>
          </a:prstGeom>
          <a:solidFill>
            <a:srgbClr val="FFFFE7"/>
          </a:solidFill>
          <a:ln w="19050">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nchorCtr="1"/>
          <a:lstStyle/>
          <a:p>
            <a:pPr algn="ctr">
              <a:defRPr/>
            </a:pPr>
            <a:r>
              <a:rPr lang="en-US" sz="1600" dirty="0" smtClean="0">
                <a:solidFill>
                  <a:prstClr val="black"/>
                </a:solidFill>
              </a:rPr>
              <a:t>Tanker Base Personnel,     NR Technician (Fire)</a:t>
            </a:r>
            <a:endParaRPr lang="en-US" sz="1600" dirty="0">
              <a:solidFill>
                <a:prstClr val="black"/>
              </a:solidFill>
            </a:endParaRPr>
          </a:p>
        </p:txBody>
      </p:sp>
      <p:sp>
        <p:nvSpPr>
          <p:cNvPr id="17" name="Rectangle 16"/>
          <p:cNvSpPr/>
          <p:nvPr/>
        </p:nvSpPr>
        <p:spPr>
          <a:xfrm>
            <a:off x="6706577" y="1638300"/>
            <a:ext cx="1752600" cy="838200"/>
          </a:xfrm>
          <a:prstGeom prst="rect">
            <a:avLst/>
          </a:prstGeom>
          <a:solidFill>
            <a:srgbClr val="FFFFE7"/>
          </a:solidFill>
          <a:ln w="19050">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nchorCtr="1">
            <a:normAutofit/>
          </a:bodyPr>
          <a:lstStyle/>
          <a:p>
            <a:pPr algn="ctr">
              <a:defRPr/>
            </a:pPr>
            <a:r>
              <a:rPr lang="en-US" sz="1600" dirty="0">
                <a:solidFill>
                  <a:prstClr val="black"/>
                </a:solidFill>
              </a:rPr>
              <a:t>Division Aviation Safety Advisor</a:t>
            </a:r>
          </a:p>
          <a:p>
            <a:pPr algn="ctr">
              <a:defRPr/>
            </a:pPr>
            <a:r>
              <a:rPr lang="en-US" sz="1600" b="1" dirty="0" smtClean="0">
                <a:solidFill>
                  <a:srgbClr val="0070C0"/>
                </a:solidFill>
              </a:rPr>
              <a:t>Darren Neuman</a:t>
            </a:r>
            <a:endParaRPr lang="en-US" sz="1600" b="1" dirty="0">
              <a:solidFill>
                <a:srgbClr val="0070C0"/>
              </a:solidFill>
            </a:endParaRPr>
          </a:p>
        </p:txBody>
      </p:sp>
      <p:cxnSp>
        <p:nvCxnSpPr>
          <p:cNvPr id="42" name="Straight Connector 41"/>
          <p:cNvCxnSpPr/>
          <p:nvPr/>
        </p:nvCxnSpPr>
        <p:spPr>
          <a:xfrm flipV="1">
            <a:off x="4564086" y="2091213"/>
            <a:ext cx="0" cy="23167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3962400" y="3039238"/>
            <a:ext cx="18143" cy="279170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5429723" y="2091213"/>
            <a:ext cx="0" cy="403252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2057"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6230" y="3982332"/>
            <a:ext cx="2848430" cy="894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67169" y="3342308"/>
            <a:ext cx="2803774" cy="830997"/>
          </a:xfrm>
          <a:prstGeom prst="rect">
            <a:avLst/>
          </a:prstGeom>
          <a:solidFill>
            <a:srgbClr val="FFC000"/>
          </a:solidFill>
          <a:ln w="28575">
            <a:solidFill>
              <a:schemeClr val="tx1"/>
            </a:solidFill>
          </a:ln>
        </p:spPr>
        <p:txBody>
          <a:bodyPr wrap="square" rtlCol="0">
            <a:spAutoFit/>
          </a:bodyPr>
          <a:lstStyle/>
          <a:p>
            <a:pPr algn="ctr"/>
            <a:r>
              <a:rPr lang="en-US" sz="1600" dirty="0" smtClean="0">
                <a:solidFill>
                  <a:prstClr val="black"/>
                </a:solidFill>
              </a:rPr>
              <a:t>Fixed Wing Program Coordinator</a:t>
            </a:r>
          </a:p>
          <a:p>
            <a:pPr algn="ctr"/>
            <a:r>
              <a:rPr lang="en-US" sz="1600" b="1" dirty="0" smtClean="0">
                <a:solidFill>
                  <a:srgbClr val="0070C0"/>
                </a:solidFill>
              </a:rPr>
              <a:t>Dan Olds</a:t>
            </a:r>
            <a:endParaRPr lang="en-US" sz="1600" b="1" dirty="0">
              <a:solidFill>
                <a:srgbClr val="0070C0"/>
              </a:solidFill>
            </a:endParaRPr>
          </a:p>
        </p:txBody>
      </p:sp>
      <p:sp>
        <p:nvSpPr>
          <p:cNvPr id="3" name="TextBox 2"/>
          <p:cNvSpPr txBox="1"/>
          <p:nvPr/>
        </p:nvSpPr>
        <p:spPr>
          <a:xfrm>
            <a:off x="6324600" y="4088892"/>
            <a:ext cx="1828800" cy="615553"/>
          </a:xfrm>
          <a:prstGeom prst="rect">
            <a:avLst/>
          </a:prstGeom>
          <a:solidFill>
            <a:schemeClr val="bg1"/>
          </a:solidFill>
        </p:spPr>
        <p:txBody>
          <a:bodyPr wrap="square" rtlCol="0">
            <a:spAutoFit/>
          </a:bodyPr>
          <a:lstStyle/>
          <a:p>
            <a:r>
              <a:rPr lang="en-US" dirty="0" smtClean="0">
                <a:solidFill>
                  <a:prstClr val="black"/>
                </a:solidFill>
              </a:rPr>
              <a:t>  </a:t>
            </a:r>
            <a:r>
              <a:rPr lang="en-US" sz="1600" dirty="0" smtClean="0">
                <a:solidFill>
                  <a:prstClr val="black"/>
                </a:solidFill>
              </a:rPr>
              <a:t>Aviation Desk</a:t>
            </a:r>
          </a:p>
          <a:p>
            <a:pPr algn="ctr"/>
            <a:r>
              <a:rPr lang="en-US" sz="1600" b="1" dirty="0" smtClean="0">
                <a:solidFill>
                  <a:srgbClr val="0070C0"/>
                </a:solidFill>
              </a:rPr>
              <a:t>Anna Hines</a:t>
            </a:r>
            <a:endParaRPr lang="en-US" sz="1600" b="1" dirty="0">
              <a:solidFill>
                <a:srgbClr val="0070C0"/>
              </a:solidFill>
            </a:endParaRPr>
          </a:p>
        </p:txBody>
      </p:sp>
      <p:cxnSp>
        <p:nvCxnSpPr>
          <p:cNvPr id="5" name="Straight Connector 4"/>
          <p:cNvCxnSpPr/>
          <p:nvPr/>
        </p:nvCxnSpPr>
        <p:spPr>
          <a:xfrm>
            <a:off x="5412569" y="6123735"/>
            <a:ext cx="60221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6014780" y="5954458"/>
            <a:ext cx="2544736" cy="338554"/>
          </a:xfrm>
          <a:prstGeom prst="rect">
            <a:avLst/>
          </a:prstGeom>
          <a:solidFill>
            <a:schemeClr val="bg1"/>
          </a:solidFill>
          <a:ln>
            <a:solidFill>
              <a:schemeClr val="tx1"/>
            </a:solidFill>
          </a:ln>
        </p:spPr>
        <p:txBody>
          <a:bodyPr wrap="none">
            <a:spAutoFit/>
          </a:bodyPr>
          <a:lstStyle/>
          <a:p>
            <a:pPr algn="ctr">
              <a:defRPr/>
            </a:pPr>
            <a:r>
              <a:rPr lang="en-US" sz="1600" dirty="0" smtClean="0">
                <a:solidFill>
                  <a:prstClr val="black"/>
                </a:solidFill>
              </a:rPr>
              <a:t>    NR  </a:t>
            </a:r>
            <a:r>
              <a:rPr lang="en-US" sz="1600" dirty="0">
                <a:solidFill>
                  <a:prstClr val="black"/>
                </a:solidFill>
              </a:rPr>
              <a:t>Technicians (Fire</a:t>
            </a:r>
            <a:r>
              <a:rPr lang="en-US" sz="1600" dirty="0" smtClean="0">
                <a:solidFill>
                  <a:prstClr val="black"/>
                </a:solidFill>
              </a:rPr>
              <a:t>)  </a:t>
            </a:r>
            <a:endParaRPr lang="en-US" sz="1600" dirty="0">
              <a:solidFill>
                <a:prstClr val="black"/>
              </a:solidFill>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2569" y="4543336"/>
            <a:ext cx="523875" cy="23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9822" y="5342052"/>
            <a:ext cx="523875" cy="23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2" name="Straight Connector 21"/>
          <p:cNvCxnSpPr>
            <a:endCxn id="2" idx="3"/>
          </p:cNvCxnSpPr>
          <p:nvPr/>
        </p:nvCxnSpPr>
        <p:spPr>
          <a:xfrm flipH="1">
            <a:off x="3370943" y="3757806"/>
            <a:ext cx="609600" cy="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3391580" y="5043750"/>
            <a:ext cx="570820" cy="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3352800" y="5830942"/>
            <a:ext cx="609600" cy="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25" name="Picture 4" descr="P:\Shared\FORESTRY\KJ\Pics\DNR logo psd and bmp\dnr_color-logo blue-pantunct 2728.GIF"/>
          <p:cNvPicPr>
            <a:picLocks noChangeAspect="1" noChangeArrowheads="1"/>
          </p:cNvPicPr>
          <p:nvPr/>
        </p:nvPicPr>
        <p:blipFill>
          <a:blip r:embed="rId5" cstate="print"/>
          <a:srcRect/>
          <a:stretch>
            <a:fillRect/>
          </a:stretch>
        </p:blipFill>
        <p:spPr bwMode="auto">
          <a:xfrm>
            <a:off x="129925" y="52387"/>
            <a:ext cx="1098593" cy="146062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2569106"/>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017.JPG"/>
          <p:cNvPicPr>
            <a:picLocks noChangeAspect="1"/>
          </p:cNvPicPr>
          <p:nvPr/>
        </p:nvPicPr>
        <p:blipFill>
          <a:blip r:embed="rId2" cstate="print"/>
          <a:stretch>
            <a:fillRect/>
          </a:stretch>
        </p:blipFill>
        <p:spPr>
          <a:xfrm>
            <a:off x="0" y="0"/>
            <a:ext cx="9144000" cy="6858000"/>
          </a:xfrm>
          <a:prstGeom prst="rect">
            <a:avLst/>
          </a:prstGeom>
        </p:spPr>
      </p:pic>
      <p:sp>
        <p:nvSpPr>
          <p:cNvPr id="4" name="Rectangle 3"/>
          <p:cNvSpPr/>
          <p:nvPr/>
        </p:nvSpPr>
        <p:spPr>
          <a:xfrm>
            <a:off x="1295400" y="4430712"/>
            <a:ext cx="6553200" cy="1143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57200" y="4267200"/>
            <a:ext cx="8229600" cy="1470025"/>
          </a:xfrm>
        </p:spPr>
        <p:txBody>
          <a:bodyPr>
            <a:noAutofit/>
          </a:bodyPr>
          <a:lstStyle/>
          <a:p>
            <a:r>
              <a:rPr lang="en-US" sz="5400" b="1" dirty="0" smtClean="0">
                <a:effectLst>
                  <a:outerShdw blurRad="38100" dist="38100" dir="2700000" algn="tl">
                    <a:srgbClr val="000000">
                      <a:alpha val="43137"/>
                    </a:srgbClr>
                  </a:outerShdw>
                </a:effectLst>
              </a:rPr>
              <a:t>BASE EXPECTATIONS</a:t>
            </a:r>
            <a:endParaRPr lang="en-US" sz="5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7769791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228600" y="228600"/>
            <a:ext cx="8686800" cy="914400"/>
          </a:xfrm>
        </p:spPr>
        <p:txBody>
          <a:bodyPr>
            <a:normAutofit/>
          </a:bodyPr>
          <a:lstStyle/>
          <a:p>
            <a:pPr eaLnBrk="1" hangingPunct="1">
              <a:defRPr/>
            </a:pPr>
            <a:r>
              <a:rPr lang="en-US" sz="3600" b="1" dirty="0" smtClean="0">
                <a:effectLst>
                  <a:outerShdw blurRad="38100" dist="38100" dir="2700000" algn="tl">
                    <a:srgbClr val="FFFFFF"/>
                  </a:outerShdw>
                </a:effectLst>
              </a:rPr>
              <a:t>Behaviors</a:t>
            </a:r>
            <a:endParaRPr lang="en-US" sz="3600" b="1" i="1" dirty="0" smtClean="0">
              <a:effectLst>
                <a:outerShdw blurRad="38100" dist="38100" dir="2700000" algn="tl">
                  <a:srgbClr val="FFFFFF"/>
                </a:outerShdw>
              </a:effectLst>
            </a:endParaRPr>
          </a:p>
        </p:txBody>
      </p:sp>
      <p:sp>
        <p:nvSpPr>
          <p:cNvPr id="9" name="TextBox 6"/>
          <p:cNvSpPr txBox="1">
            <a:spLocks noChangeArrowheads="1"/>
          </p:cNvSpPr>
          <p:nvPr/>
        </p:nvSpPr>
        <p:spPr bwMode="auto">
          <a:xfrm>
            <a:off x="762000" y="2286000"/>
            <a:ext cx="7696200" cy="1754326"/>
          </a:xfrm>
          <a:prstGeom prst="rect">
            <a:avLst/>
          </a:prstGeom>
          <a:noFill/>
          <a:ln w="9525">
            <a:noFill/>
            <a:miter lim="800000"/>
            <a:headEnd/>
            <a:tailEnd/>
          </a:ln>
        </p:spPr>
        <p:txBody>
          <a:bodyPr wrap="square">
            <a:spAutoFit/>
          </a:bodyPr>
          <a:lstStyle/>
          <a:p>
            <a:pPr>
              <a:defRPr/>
            </a:pPr>
            <a:r>
              <a:rPr lang="en-US" sz="3600" b="1" dirty="0" smtClean="0">
                <a:solidFill>
                  <a:srgbClr val="FF0000"/>
                </a:solidFill>
                <a:effectLst>
                  <a:outerShdw blurRad="38100" dist="38100" dir="2700000" algn="tl">
                    <a:srgbClr val="000000">
                      <a:alpha val="43137"/>
                    </a:srgbClr>
                  </a:outerShdw>
                </a:effectLst>
                <a:latin typeface="+mn-lt"/>
              </a:rPr>
              <a:t>Harassment, sexual harassment or physical violence of any kind will </a:t>
            </a:r>
            <a:r>
              <a:rPr lang="en-US" sz="3600" b="1" u="sng" dirty="0" smtClean="0">
                <a:solidFill>
                  <a:srgbClr val="FF0000"/>
                </a:solidFill>
                <a:effectLst>
                  <a:outerShdw blurRad="38100" dist="38100" dir="2700000" algn="tl">
                    <a:srgbClr val="000000">
                      <a:alpha val="43137"/>
                    </a:srgbClr>
                  </a:outerShdw>
                </a:effectLst>
                <a:latin typeface="+mn-lt"/>
              </a:rPr>
              <a:t>NOT</a:t>
            </a:r>
            <a:r>
              <a:rPr lang="en-US" sz="3600" b="1" dirty="0" smtClean="0">
                <a:solidFill>
                  <a:srgbClr val="FF0000"/>
                </a:solidFill>
                <a:effectLst>
                  <a:outerShdw blurRad="38100" dist="38100" dir="2700000" algn="tl">
                    <a:srgbClr val="000000">
                      <a:alpha val="43137"/>
                    </a:srgbClr>
                  </a:outerShdw>
                </a:effectLst>
                <a:latin typeface="+mn-lt"/>
              </a:rPr>
              <a:t> be tolerated.</a:t>
            </a:r>
            <a:endParaRPr lang="en-US" sz="3600" b="1" dirty="0">
              <a:solidFill>
                <a:srgbClr val="FF0000"/>
              </a:solidFill>
              <a:effectLst>
                <a:outerShdw blurRad="38100" dist="38100" dir="2700000" algn="tl">
                  <a:srgbClr val="000000">
                    <a:alpha val="43137"/>
                  </a:srgbClr>
                </a:outerShdw>
              </a:effectLst>
              <a:latin typeface="+mn-lt"/>
            </a:endParaRP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10729</TotalTime>
  <Words>2408</Words>
  <Application>Microsoft Office PowerPoint</Application>
  <PresentationFormat>On-screen Show (4:3)</PresentationFormat>
  <Paragraphs>492</Paragraphs>
  <Slides>61</Slides>
  <Notes>32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61</vt:i4>
      </vt:variant>
    </vt:vector>
  </HeadingPairs>
  <TitlesOfParts>
    <vt:vector size="65" baseType="lpstr">
      <vt:lpstr>Arial</vt:lpstr>
      <vt:lpstr>Calibri</vt:lpstr>
      <vt:lpstr>Times New Roman</vt:lpstr>
      <vt:lpstr>Office Theme</vt:lpstr>
      <vt:lpstr>MNDNR FIXED WING TANKER  INBRIEF</vt:lpstr>
      <vt:lpstr>Of Interest</vt:lpstr>
      <vt:lpstr> To deal with:</vt:lpstr>
      <vt:lpstr> To deal with:</vt:lpstr>
      <vt:lpstr>PowerPoint Presentation</vt:lpstr>
      <vt:lpstr>Helibases</vt:lpstr>
      <vt:lpstr>MN DNR Forestry  Air Operations</vt:lpstr>
      <vt:lpstr>BASE EXPECTATIONS</vt:lpstr>
      <vt:lpstr>Behaviors</vt:lpstr>
      <vt:lpstr>Briefings</vt:lpstr>
      <vt:lpstr>State Contract Duty Day </vt:lpstr>
      <vt:lpstr>BIA-Bemidji Contract Duty Day **does not apply to State contracted aircraft based at BJI</vt:lpstr>
      <vt:lpstr>Alert Status</vt:lpstr>
      <vt:lpstr>Flight and Duty Limitations</vt:lpstr>
      <vt:lpstr>Dispatch Procedures</vt:lpstr>
      <vt:lpstr>PowerPoint Presentation</vt:lpstr>
      <vt:lpstr>Call Signs</vt:lpstr>
      <vt:lpstr>MN DNR Forestry Areas</vt:lpstr>
      <vt:lpstr>Ramp Procedures</vt:lpstr>
      <vt:lpstr>Fuel / Fueling</vt:lpstr>
      <vt:lpstr>Retardant</vt:lpstr>
      <vt:lpstr>JETTISON AREAS</vt:lpstr>
      <vt:lpstr>COMMUNICATIONS PLANS</vt:lpstr>
      <vt:lpstr>PowerPoint Presentation</vt:lpstr>
      <vt:lpstr>PowerPoint Presentation</vt:lpstr>
      <vt:lpstr>Radio Checks</vt:lpstr>
      <vt:lpstr>FLIGHT FOLLOWING</vt:lpstr>
      <vt:lpstr>Flight Following  Fixed Wing Aircraft</vt:lpstr>
      <vt:lpstr>Flight Following  Fixed Wing Aircraft</vt:lpstr>
      <vt:lpstr>Flight Following Fixed Wing Tankers</vt:lpstr>
      <vt:lpstr>Fire Traffic Area</vt:lpstr>
      <vt:lpstr>Tactical briefing</vt:lpstr>
      <vt:lpstr>Drop Evaluation</vt:lpstr>
      <vt:lpstr>Blazetamer</vt:lpstr>
      <vt:lpstr>Debriefings</vt:lpstr>
      <vt:lpstr>UAS (DRONE) INTRUSION</vt:lpstr>
      <vt:lpstr>Detection Aircraft</vt:lpstr>
      <vt:lpstr>Initial Attack without ATGS</vt:lpstr>
      <vt:lpstr>Infested Waters Procedure</vt:lpstr>
      <vt:lpstr>INFESTED WATERS AVENZA MAP</vt:lpstr>
      <vt:lpstr>Infested Lakes</vt:lpstr>
      <vt:lpstr>SPECIAL USE AIRSPACE</vt:lpstr>
      <vt:lpstr>Prohibited Areas Boundary Waters Canoe Area (BWCA)</vt:lpstr>
      <vt:lpstr>Restricted Area Camp Ripley</vt:lpstr>
      <vt:lpstr>Beaver MOA</vt:lpstr>
      <vt:lpstr>Snoopy West / East MOA</vt:lpstr>
      <vt:lpstr>MTRs</vt:lpstr>
      <vt:lpstr>IRON MINE BLASTING TFR’S</vt:lpstr>
      <vt:lpstr>PowerPoint Presentation</vt:lpstr>
      <vt:lpstr>BORDER OPS</vt:lpstr>
      <vt:lpstr>US / Canadian Border Issues</vt:lpstr>
      <vt:lpstr>Border Crossing Procedures</vt:lpstr>
      <vt:lpstr>Pilot’s Responsibilities</vt:lpstr>
      <vt:lpstr>Pilot’s Responsibilities</vt:lpstr>
      <vt:lpstr>PowerPoint Presentation</vt:lpstr>
      <vt:lpstr>CIRCUIT DISCIPLINE</vt:lpstr>
      <vt:lpstr>FIVE CHARACTERISTICS OF A QUALITY CIRCUIT</vt:lpstr>
      <vt:lpstr>CONFIGURATION</vt:lpstr>
      <vt:lpstr>CONFIGURATION  </vt:lpstr>
      <vt:lpstr>CIRCUIT DISCIPLINE</vt:lpstr>
      <vt:lpstr>SAFETY</vt:lpstr>
    </vt:vector>
  </TitlesOfParts>
  <Company>MN Dept Of Natural Resources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HELICOPTER  INBRIEF 2011</dc:title>
  <dc:creator>mifcairdesk DNR</dc:creator>
  <cp:lastModifiedBy>Dan Carroll</cp:lastModifiedBy>
  <cp:revision>484</cp:revision>
  <cp:lastPrinted>2018-03-21T17:12:05Z</cp:lastPrinted>
  <dcterms:created xsi:type="dcterms:W3CDTF">2010-09-01T14:58:19Z</dcterms:created>
  <dcterms:modified xsi:type="dcterms:W3CDTF">2020-03-05T15:07:14Z</dcterms:modified>
</cp:coreProperties>
</file>