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50" r:id="rId2"/>
    <p:sldMasterId id="2147483762" r:id="rId3"/>
    <p:sldMasterId id="2147483769" r:id="rId4"/>
  </p:sldMasterIdLst>
  <p:notesMasterIdLst>
    <p:notesMasterId r:id="rId49"/>
  </p:notesMasterIdLst>
  <p:handoutMasterIdLst>
    <p:handoutMasterId r:id="rId50"/>
  </p:handoutMasterIdLst>
  <p:sldIdLst>
    <p:sldId id="302" r:id="rId5"/>
    <p:sldId id="303" r:id="rId6"/>
    <p:sldId id="304"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344" r:id="rId36"/>
    <p:sldId id="345" r:id="rId37"/>
    <p:sldId id="346" r:id="rId38"/>
    <p:sldId id="347" r:id="rId39"/>
    <p:sldId id="348" r:id="rId40"/>
    <p:sldId id="349" r:id="rId41"/>
    <p:sldId id="350" r:id="rId42"/>
    <p:sldId id="351" r:id="rId43"/>
    <p:sldId id="352" r:id="rId44"/>
    <p:sldId id="353" r:id="rId45"/>
    <p:sldId id="354" r:id="rId46"/>
    <p:sldId id="355" r:id="rId47"/>
    <p:sldId id="35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85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1" autoAdjust="0"/>
    <p:restoredTop sz="82233" autoAdjust="0"/>
  </p:normalViewPr>
  <p:slideViewPr>
    <p:cSldViewPr>
      <p:cViewPr>
        <p:scale>
          <a:sx n="100" d="100"/>
          <a:sy n="100" d="100"/>
        </p:scale>
        <p:origin x="-498" y="-72"/>
      </p:cViewPr>
      <p:guideLst>
        <p:guide orient="horz" pos="2160"/>
        <p:guide pos="2880"/>
      </p:guideLst>
    </p:cSldViewPr>
  </p:slideViewPr>
  <p:notesTextViewPr>
    <p:cViewPr>
      <p:scale>
        <a:sx n="1" d="1"/>
        <a:sy n="1" d="1"/>
      </p:scale>
      <p:origin x="0" y="0"/>
    </p:cViewPr>
  </p:notesTextViewPr>
  <p:notesViewPr>
    <p:cSldViewPr>
      <p:cViewPr varScale="1">
        <p:scale>
          <a:sx n="85" d="100"/>
          <a:sy n="85" d="100"/>
        </p:scale>
        <p:origin x="-37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DAD167-A051-4A2F-9C46-BC580BE48BE2}" type="datetimeFigureOut">
              <a:rPr lang="en-US" smtClean="0"/>
              <a:t>12/5/2016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B97CDA4-CADB-4A54-BC8F-FD425236B492}" type="slidenum">
              <a:rPr lang="en-US" smtClean="0"/>
              <a:t>‹#›</a:t>
            </a:fld>
            <a:endParaRPr lang="en-US"/>
          </a:p>
        </p:txBody>
      </p:sp>
    </p:spTree>
    <p:extLst>
      <p:ext uri="{BB962C8B-B14F-4D97-AF65-F5344CB8AC3E}">
        <p14:creationId xmlns:p14="http://schemas.microsoft.com/office/powerpoint/2010/main" val="1886373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030DF1-BC9C-4E0F-B5C8-3D374029BFBA}" type="datetimeFigureOut">
              <a:rPr lang="en-US" smtClean="0"/>
              <a:t>12/5/2016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9118E1-370D-47F2-B12E-6C71B1AAFE60}" type="slidenum">
              <a:rPr lang="en-US" smtClean="0"/>
              <a:t>‹#›</a:t>
            </a:fld>
            <a:endParaRPr lang="en-US"/>
          </a:p>
        </p:txBody>
      </p:sp>
    </p:spTree>
    <p:extLst>
      <p:ext uri="{BB962C8B-B14F-4D97-AF65-F5344CB8AC3E}">
        <p14:creationId xmlns:p14="http://schemas.microsoft.com/office/powerpoint/2010/main" val="2512001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9118E1-370D-47F2-B12E-6C71B1AAFE60}" type="slidenum">
              <a:rPr lang="en-US" smtClean="0"/>
              <a:t>2</a:t>
            </a:fld>
            <a:endParaRPr lang="en-US"/>
          </a:p>
        </p:txBody>
      </p:sp>
    </p:spTree>
    <p:extLst>
      <p:ext uri="{BB962C8B-B14F-4D97-AF65-F5344CB8AC3E}">
        <p14:creationId xmlns:p14="http://schemas.microsoft.com/office/powerpoint/2010/main" val="3865127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9118E1-370D-47F2-B12E-6C71B1AAFE60}" type="slidenum">
              <a:rPr lang="en-US" smtClean="0"/>
              <a:t>3</a:t>
            </a:fld>
            <a:endParaRPr lang="en-US"/>
          </a:p>
        </p:txBody>
      </p:sp>
    </p:spTree>
    <p:extLst>
      <p:ext uri="{BB962C8B-B14F-4D97-AF65-F5344CB8AC3E}">
        <p14:creationId xmlns:p14="http://schemas.microsoft.com/office/powerpoint/2010/main" val="499627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6" name="Shape 56"/>
          <p:cNvSpPr txBox="1">
            <a:spLocks noGrp="1"/>
          </p:cNvSpPr>
          <p:nvPr>
            <p:ph type="body" idx="1"/>
          </p:nvPr>
        </p:nvSpPr>
        <p:spPr>
          <a:xfrm>
            <a:off x="685801" y="4343400"/>
            <a:ext cx="5486399" cy="4114800"/>
          </a:xfrm>
          <a:prstGeom prst="rect">
            <a:avLst/>
          </a:prstGeom>
        </p:spPr>
        <p:txBody>
          <a:bodyPr lIns="91420" tIns="91420" rIns="91420" bIns="91420" anchor="t" anchorCtr="0">
            <a:noAutofit/>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3A09C1FE-F8CB-4F34-AC23-8AC4997A3FB5}"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168211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a:xfrm>
            <a:off x="457200" y="6356350"/>
            <a:ext cx="2133600" cy="365125"/>
          </a:xfrm>
          <a:prstGeom prst="rect">
            <a:avLst/>
          </a:prstGeom>
        </p:spPr>
        <p:txBody>
          <a:bodyPr/>
          <a:lstStyle/>
          <a:p>
            <a:fld id="{67F2C375-F18A-41C0-B4AD-FFD9E33D2F96}" type="datetimeFigureOut">
              <a:rPr lang="en-US">
                <a:solidFill>
                  <a:prstClr val="black"/>
                </a:solidFill>
              </a:rPr>
              <a:pPr/>
              <a:t>12/5/2016</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D5A2604-0EBB-4CCE-8CE7-9EDCA8D7EAED}" type="slidenum">
              <a:rPr lang="en-US">
                <a:solidFill>
                  <a:prstClr val="black"/>
                </a:solidFill>
              </a:rPr>
              <a:pPr/>
              <a:t>‹#›</a:t>
            </a:fld>
            <a:endParaRPr lang="en-US">
              <a:solidFill>
                <a:prstClr val="black"/>
              </a:solidFill>
            </a:endParaRPr>
          </a:p>
        </p:txBody>
      </p:sp>
      <p:sp>
        <p:nvSpPr>
          <p:cNvPr id="11" name="Subtitle 2"/>
          <p:cNvSpPr>
            <a:spLocks noGrp="1"/>
          </p:cNvSpPr>
          <p:nvPr>
            <p:ph type="subTitle" idx="1"/>
          </p:nvPr>
        </p:nvSpPr>
        <p:spPr>
          <a:xfrm>
            <a:off x="1295400" y="1828800"/>
            <a:ext cx="6400800" cy="1752600"/>
          </a:xfrm>
        </p:spPr>
        <p:txBody>
          <a:bodyPr/>
          <a:lstStyle>
            <a:lvl1pPr marL="0" indent="0" algn="ctr">
              <a:buNone/>
              <a:defRPr>
                <a:solidFill>
                  <a:schemeClr val="bg1"/>
                </a:solidFill>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1489154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21520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7F2C375-F18A-41C0-B4AD-FFD9E33D2F96}" type="datetimeFigureOut">
              <a:rPr lang="en-US">
                <a:solidFill>
                  <a:prstClr val="black"/>
                </a:solidFill>
              </a:rPr>
              <a:pPr/>
              <a:t>12/5/2016</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D5A2604-0EBB-4CCE-8CE7-9EDCA8D7EAED}"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1312404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457200" y="6356350"/>
            <a:ext cx="2133600" cy="365125"/>
          </a:xfrm>
          <a:prstGeom prst="rect">
            <a:avLst/>
          </a:prstGeom>
        </p:spPr>
        <p:txBody>
          <a:bodyPr/>
          <a:lstStyle>
            <a:lvl1pPr>
              <a:defRPr b="1">
                <a:solidFill>
                  <a:schemeClr val="tx2">
                    <a:lumMod val="50000"/>
                  </a:schemeClr>
                </a:solidFill>
                <a:latin typeface="Times New Roman" panose="02020603050405020304" pitchFamily="18" charset="0"/>
                <a:cs typeface="Times New Roman" panose="02020603050405020304" pitchFamily="18" charset="0"/>
              </a:defRPr>
            </a:lvl1pPr>
          </a:lstStyle>
          <a:p>
            <a:r>
              <a:rPr lang="en-US" dirty="0" smtClean="0">
                <a:solidFill>
                  <a:srgbClr val="1F497D">
                    <a:lumMod val="50000"/>
                  </a:srgbClr>
                </a:solidFill>
              </a:rPr>
              <a:t>12/2/2013</a:t>
            </a:r>
            <a:endParaRPr lang="en-US" dirty="0">
              <a:solidFill>
                <a:srgbClr val="1F497D">
                  <a:lumMod val="50000"/>
                </a:srgb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sz="1200">
                <a:solidFill>
                  <a:schemeClr val="tx2">
                    <a:lumMod val="50000"/>
                  </a:schemeClr>
                </a:solidFill>
              </a:defRPr>
            </a:lvl1pPr>
          </a:lstStyle>
          <a:p>
            <a:r>
              <a:rPr lang="en-US" b="1" dirty="0" smtClean="0">
                <a:solidFill>
                  <a:srgbClr val="1F497D">
                    <a:lumMod val="50000"/>
                  </a:srgbClr>
                </a:solidFill>
                <a:latin typeface="Times New Roman" pitchFamily="18" charset="0"/>
                <a:cs typeface="Times New Roman" pitchFamily="18" charset="0"/>
              </a:rPr>
              <a:t>2013 MN Fire Weather Meeting</a:t>
            </a:r>
            <a:endParaRPr lang="en-US" dirty="0">
              <a:solidFill>
                <a:srgbClr val="1F497D">
                  <a:lumMod val="50000"/>
                </a:srgb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chemeClr val="tx2">
                    <a:lumMod val="50000"/>
                  </a:schemeClr>
                </a:solidFill>
              </a:defRPr>
            </a:lvl1pPr>
          </a:lstStyle>
          <a:p>
            <a:r>
              <a:rPr lang="en-US" b="1" dirty="0" smtClean="0">
                <a:solidFill>
                  <a:srgbClr val="1F497D">
                    <a:lumMod val="50000"/>
                  </a:srgbClr>
                </a:solidFill>
                <a:latin typeface="Times New Roman" pitchFamily="18" charset="0"/>
                <a:cs typeface="Times New Roman" pitchFamily="18" charset="0"/>
              </a:rPr>
              <a:t>Duluth, MN</a:t>
            </a:r>
            <a:endParaRPr lang="en-US" dirty="0" smtClean="0">
              <a:solidFill>
                <a:srgbClr val="1F497D">
                  <a:lumMod val="50000"/>
                </a:srgbClr>
              </a:solidFill>
            </a:endParaRPr>
          </a:p>
        </p:txBody>
      </p:sp>
    </p:spTree>
    <p:extLst>
      <p:ext uri="{BB962C8B-B14F-4D97-AF65-F5344CB8AC3E}">
        <p14:creationId xmlns:p14="http://schemas.microsoft.com/office/powerpoint/2010/main" val="30721058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720111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2020277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57263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338032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110025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0976691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063542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80131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100102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6904388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98085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82920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80679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685802" y="2111123"/>
            <a:ext cx="7772399" cy="1546425"/>
          </a:xfrm>
          <a:prstGeom prst="rect">
            <a:avLst/>
          </a:prstGeom>
        </p:spPr>
        <p:txBody>
          <a:bodyPr lIns="91425" tIns="91425" rIns="91425" b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a:endParaRPr/>
          </a:p>
        </p:txBody>
      </p:sp>
      <p:sp>
        <p:nvSpPr>
          <p:cNvPr id="10" name="Shape 10"/>
          <p:cNvSpPr txBox="1">
            <a:spLocks noGrp="1"/>
          </p:cNvSpPr>
          <p:nvPr>
            <p:ph type="subTitle" idx="1"/>
          </p:nvPr>
        </p:nvSpPr>
        <p:spPr>
          <a:xfrm>
            <a:off x="685802" y="3786739"/>
            <a:ext cx="7772399" cy="1046474"/>
          </a:xfrm>
          <a:prstGeom prst="rect">
            <a:avLst/>
          </a:prstGeom>
        </p:spPr>
        <p:txBody>
          <a:bodyPr lIns="91425" tIns="91425" rIns="91425" b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a:endParaRPr/>
          </a:p>
        </p:txBody>
      </p:sp>
      <p:sp>
        <p:nvSpPr>
          <p:cNvPr id="11" name="Shape 11"/>
          <p:cNvSpPr txBox="1">
            <a:spLocks noGrp="1"/>
          </p:cNvSpPr>
          <p:nvPr>
            <p:ph type="sldNum" idx="12"/>
          </p:nvPr>
        </p:nvSpPr>
        <p:spPr>
          <a:xfrm>
            <a:off x="8556793" y="6333135"/>
            <a:ext cx="548799" cy="524699"/>
          </a:xfrm>
          <a:prstGeom prst="rect">
            <a:avLst/>
          </a:prstGeom>
        </p:spPr>
        <p:txBody>
          <a:bodyPr lIns="91425" tIns="91425" rIns="91425" bIns="91425" anchor="ctr" anchorCtr="0">
            <a:noAutofit/>
          </a:bodyPr>
          <a:lstStyle>
            <a:lvl1pPr>
              <a:spcBef>
                <a:spcPts val="0"/>
              </a:spcBef>
              <a:buNone/>
              <a:defRPr/>
            </a:lvl1pPr>
          </a:lstStyle>
          <a:p>
            <a:fld id="{00000000-1234-1234-1234-123412341234}" type="slidenum">
              <a:rPr lang="en">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5633294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457202" y="274637"/>
            <a:ext cx="8229599"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 name="Shape 14"/>
          <p:cNvSpPr txBox="1">
            <a:spLocks noGrp="1"/>
          </p:cNvSpPr>
          <p:nvPr>
            <p:ph type="body" idx="1"/>
          </p:nvPr>
        </p:nvSpPr>
        <p:spPr>
          <a:xfrm>
            <a:off x="457202" y="1600201"/>
            <a:ext cx="8229599" cy="4967775"/>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 name="Shape 15"/>
          <p:cNvSpPr txBox="1">
            <a:spLocks noGrp="1"/>
          </p:cNvSpPr>
          <p:nvPr>
            <p:ph type="sldNum" idx="12"/>
          </p:nvPr>
        </p:nvSpPr>
        <p:spPr>
          <a:xfrm>
            <a:off x="8556793" y="6333135"/>
            <a:ext cx="548799" cy="524699"/>
          </a:xfrm>
          <a:prstGeom prst="rect">
            <a:avLst/>
          </a:prstGeom>
        </p:spPr>
        <p:txBody>
          <a:bodyPr lIns="91425" tIns="91425" rIns="91425" bIns="91425" anchor="ctr" anchorCtr="0">
            <a:noAutofit/>
          </a:bodyPr>
          <a:lstStyle>
            <a:lvl1pPr>
              <a:spcBef>
                <a:spcPts val="0"/>
              </a:spcBef>
              <a:buNone/>
              <a:defRPr/>
            </a:lvl1pPr>
          </a:lstStyle>
          <a:p>
            <a:fld id="{00000000-1234-1234-1234-123412341234}" type="slidenum">
              <a:rPr lang="en">
                <a:solidFill>
                  <a:srgbClr val="000000"/>
                </a:solidFill>
              </a:rPr>
              <a:pPr/>
              <a:t>‹#›</a:t>
            </a:fld>
            <a:endParaRPr lang="en">
              <a:solidFill>
                <a:srgbClr val="000000"/>
              </a:solidFill>
            </a:endParaRPr>
          </a:p>
        </p:txBody>
      </p:sp>
    </p:spTree>
    <p:extLst>
      <p:ext uri="{BB962C8B-B14F-4D97-AF65-F5344CB8AC3E}">
        <p14:creationId xmlns:p14="http://schemas.microsoft.com/office/powerpoint/2010/main" val="2419222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2" y="274637"/>
            <a:ext cx="8229599"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457200" y="1600201"/>
            <a:ext cx="3994400" cy="4967775"/>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body" idx="2"/>
          </p:nvPr>
        </p:nvSpPr>
        <p:spPr>
          <a:xfrm>
            <a:off x="4692273" y="1600201"/>
            <a:ext cx="3994400" cy="4967775"/>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0" name="Shape 20"/>
          <p:cNvSpPr txBox="1">
            <a:spLocks noGrp="1"/>
          </p:cNvSpPr>
          <p:nvPr>
            <p:ph type="sldNum" idx="12"/>
          </p:nvPr>
        </p:nvSpPr>
        <p:spPr>
          <a:xfrm>
            <a:off x="8556793" y="6333135"/>
            <a:ext cx="548799" cy="524699"/>
          </a:xfrm>
          <a:prstGeom prst="rect">
            <a:avLst/>
          </a:prstGeom>
        </p:spPr>
        <p:txBody>
          <a:bodyPr lIns="91425" tIns="91425" rIns="91425" bIns="91425" anchor="ctr" anchorCtr="0">
            <a:noAutofit/>
          </a:bodyPr>
          <a:lstStyle>
            <a:lvl1pPr>
              <a:spcBef>
                <a:spcPts val="0"/>
              </a:spcBef>
              <a:buNone/>
              <a:defRPr/>
            </a:lvl1pPr>
          </a:lstStyle>
          <a:p>
            <a:fld id="{00000000-1234-1234-1234-123412341234}" type="slidenum">
              <a:rPr lang="en">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499782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2" y="274637"/>
            <a:ext cx="8229599"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3" name="Shape 23"/>
          <p:cNvSpPr txBox="1">
            <a:spLocks noGrp="1"/>
          </p:cNvSpPr>
          <p:nvPr>
            <p:ph type="sldNum" idx="12"/>
          </p:nvPr>
        </p:nvSpPr>
        <p:spPr>
          <a:xfrm>
            <a:off x="8556793" y="6333135"/>
            <a:ext cx="548799" cy="524699"/>
          </a:xfrm>
          <a:prstGeom prst="rect">
            <a:avLst/>
          </a:prstGeom>
        </p:spPr>
        <p:txBody>
          <a:bodyPr lIns="91425" tIns="91425" rIns="91425" bIns="91425" anchor="ctr" anchorCtr="0">
            <a:noAutofit/>
          </a:bodyPr>
          <a:lstStyle>
            <a:lvl1pPr>
              <a:spcBef>
                <a:spcPts val="0"/>
              </a:spcBef>
              <a:buNone/>
              <a:defRPr/>
            </a:lvl1pPr>
          </a:lstStyle>
          <a:p>
            <a:fld id="{00000000-1234-1234-1234-123412341234}" type="slidenum">
              <a:rPr lang="en">
                <a:solidFill>
                  <a:srgbClr val="000000"/>
                </a:solidFill>
              </a:rPr>
              <a:pPr/>
              <a:t>‹#›</a:t>
            </a:fld>
            <a:endParaRPr lang="en">
              <a:solidFill>
                <a:srgbClr val="000000"/>
              </a:solidFill>
            </a:endParaRPr>
          </a:p>
        </p:txBody>
      </p:sp>
    </p:spTree>
    <p:extLst>
      <p:ext uri="{BB962C8B-B14F-4D97-AF65-F5344CB8AC3E}">
        <p14:creationId xmlns:p14="http://schemas.microsoft.com/office/powerpoint/2010/main" val="3134578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aption">
    <p:spTree>
      <p:nvGrpSpPr>
        <p:cNvPr id="1" name="Shape 24"/>
        <p:cNvGrpSpPr/>
        <p:nvPr/>
      </p:nvGrpSpPr>
      <p:grpSpPr>
        <a:xfrm>
          <a:off x="0" y="0"/>
          <a:ext cx="0" cy="0"/>
          <a:chOff x="0" y="0"/>
          <a:chExt cx="0" cy="0"/>
        </a:xfrm>
      </p:grpSpPr>
      <p:sp>
        <p:nvSpPr>
          <p:cNvPr id="25" name="Shape 25"/>
          <p:cNvSpPr txBox="1">
            <a:spLocks noGrp="1"/>
          </p:cNvSpPr>
          <p:nvPr>
            <p:ph type="body" idx="1"/>
          </p:nvPr>
        </p:nvSpPr>
        <p:spPr>
          <a:xfrm>
            <a:off x="457202" y="5875079"/>
            <a:ext cx="8229599" cy="692775"/>
          </a:xfrm>
          <a:prstGeom prst="rect">
            <a:avLst/>
          </a:prstGeom>
        </p:spPr>
        <p:txBody>
          <a:bodyPr lIns="91425" tIns="91425" rIns="91425" bIns="91425" anchor="t" anchorCtr="0"/>
          <a:lstStyle>
            <a:lvl1pPr algn="ctr">
              <a:spcBef>
                <a:spcPts val="360"/>
              </a:spcBef>
              <a:buSzPct val="100000"/>
              <a:buNone/>
              <a:defRPr sz="1800"/>
            </a:lvl1pPr>
          </a:lstStyle>
          <a:p>
            <a:endParaRPr/>
          </a:p>
        </p:txBody>
      </p:sp>
      <p:sp>
        <p:nvSpPr>
          <p:cNvPr id="26" name="Shape 26"/>
          <p:cNvSpPr txBox="1">
            <a:spLocks noGrp="1"/>
          </p:cNvSpPr>
          <p:nvPr>
            <p:ph type="sldNum" idx="12"/>
          </p:nvPr>
        </p:nvSpPr>
        <p:spPr>
          <a:xfrm>
            <a:off x="8556793" y="6333135"/>
            <a:ext cx="548799" cy="524699"/>
          </a:xfrm>
          <a:prstGeom prst="rect">
            <a:avLst/>
          </a:prstGeom>
        </p:spPr>
        <p:txBody>
          <a:bodyPr lIns="91425" tIns="91425" rIns="91425" bIns="91425" anchor="ctr" anchorCtr="0">
            <a:noAutofit/>
          </a:bodyPr>
          <a:lstStyle>
            <a:lvl1pPr>
              <a:spcBef>
                <a:spcPts val="0"/>
              </a:spcBef>
              <a:buNone/>
              <a:defRPr/>
            </a:lvl1pPr>
          </a:lstStyle>
          <a:p>
            <a:fld id="{00000000-1234-1234-1234-123412341234}" type="slidenum">
              <a:rPr lang="en">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030018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7"/>
        <p:cNvGrpSpPr/>
        <p:nvPr/>
      </p:nvGrpSpPr>
      <p:grpSpPr>
        <a:xfrm>
          <a:off x="0" y="0"/>
          <a:ext cx="0" cy="0"/>
          <a:chOff x="0" y="0"/>
          <a:chExt cx="0" cy="0"/>
        </a:xfrm>
      </p:grpSpPr>
      <p:sp>
        <p:nvSpPr>
          <p:cNvPr id="28" name="Shape 28"/>
          <p:cNvSpPr txBox="1">
            <a:spLocks noGrp="1"/>
          </p:cNvSpPr>
          <p:nvPr>
            <p:ph type="sldNum" idx="12"/>
          </p:nvPr>
        </p:nvSpPr>
        <p:spPr>
          <a:xfrm>
            <a:off x="8556793" y="6333135"/>
            <a:ext cx="548799" cy="524699"/>
          </a:xfrm>
          <a:prstGeom prst="rect">
            <a:avLst/>
          </a:prstGeom>
        </p:spPr>
        <p:txBody>
          <a:bodyPr lIns="91425" tIns="91425" rIns="91425" bIns="91425" anchor="ctr" anchorCtr="0">
            <a:noAutofit/>
          </a:bodyPr>
          <a:lstStyle>
            <a:lvl1pPr>
              <a:spcBef>
                <a:spcPts val="0"/>
              </a:spcBef>
              <a:buNone/>
              <a:defRPr/>
            </a:lvl1pPr>
          </a:lstStyle>
          <a:p>
            <a:fld id="{00000000-1234-1234-1234-123412341234}" type="slidenum">
              <a:rPr lang="en">
                <a:solidFill>
                  <a:srgbClr val="000000"/>
                </a:solidFill>
              </a:rPr>
              <a:pPr/>
              <a:t>‹#›</a:t>
            </a:fld>
            <a:endParaRPr lang="en">
              <a:solidFill>
                <a:srgbClr val="000000"/>
              </a:solidFill>
            </a:endParaRPr>
          </a:p>
        </p:txBody>
      </p:sp>
    </p:spTree>
    <p:extLst>
      <p:ext uri="{BB962C8B-B14F-4D97-AF65-F5344CB8AC3E}">
        <p14:creationId xmlns:p14="http://schemas.microsoft.com/office/powerpoint/2010/main" val="11423521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5" name="Footer Placeholder 4"/>
          <p:cNvSpPr>
            <a:spLocks noGrp="1"/>
          </p:cNvSpPr>
          <p:nvPr>
            <p:ph type="ftr" sz="quarter" idx="11"/>
          </p:nvPr>
        </p:nvSpPr>
        <p:spPr/>
        <p:txBody>
          <a:bodyPr/>
          <a:lstStyle/>
          <a:p>
            <a:endParaRPr lang="en-US">
              <a:solidFill>
                <a:srgbClr val="DFE6D0"/>
              </a:solidFill>
            </a:endParaRPr>
          </a:p>
        </p:txBody>
      </p:sp>
      <p:sp>
        <p:nvSpPr>
          <p:cNvPr id="6" name="Slide Number Placeholder 5"/>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229885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5" name="Footer Placeholder 4"/>
          <p:cNvSpPr>
            <a:spLocks noGrp="1"/>
          </p:cNvSpPr>
          <p:nvPr>
            <p:ph type="ftr" sz="quarter" idx="11"/>
          </p:nvPr>
        </p:nvSpPr>
        <p:spPr/>
        <p:txBody>
          <a:bodyPr/>
          <a:lstStyle/>
          <a:p>
            <a:endParaRPr lang="en-US">
              <a:solidFill>
                <a:srgbClr val="DFE6D0"/>
              </a:solidFill>
            </a:endParaRPr>
          </a:p>
        </p:txBody>
      </p:sp>
      <p:sp>
        <p:nvSpPr>
          <p:cNvPr id="6" name="Slide Number Placeholder 5"/>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Tree>
    <p:extLst>
      <p:ext uri="{BB962C8B-B14F-4D97-AF65-F5344CB8AC3E}">
        <p14:creationId xmlns:p14="http://schemas.microsoft.com/office/powerpoint/2010/main" val="17700109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7D56DA08-3DA5-4633-B70F-661DB9E4318C}" type="datetimeFigureOut">
              <a:rPr lang="en-US" smtClean="0">
                <a:solidFill>
                  <a:srgbClr val="1D3641"/>
                </a:solidFill>
              </a:rPr>
              <a:pPr/>
              <a:t>12/5/2016</a:t>
            </a:fld>
            <a:endParaRPr lang="en-US">
              <a:solidFill>
                <a:srgbClr val="1D3641"/>
              </a:solidFill>
            </a:endParaRPr>
          </a:p>
        </p:txBody>
      </p:sp>
      <p:sp>
        <p:nvSpPr>
          <p:cNvPr id="91" name="Footer Placeholder 90"/>
          <p:cNvSpPr>
            <a:spLocks noGrp="1"/>
          </p:cNvSpPr>
          <p:nvPr>
            <p:ph type="ftr" sz="quarter" idx="11"/>
          </p:nvPr>
        </p:nvSpPr>
        <p:spPr/>
        <p:txBody>
          <a:bodyPr/>
          <a:lstStyle/>
          <a:p>
            <a:endParaRPr lang="en-US">
              <a:solidFill>
                <a:srgbClr val="1D3641"/>
              </a:solidFill>
            </a:endParaRPr>
          </a:p>
        </p:txBody>
      </p:sp>
      <p:sp>
        <p:nvSpPr>
          <p:cNvPr id="92" name="Slide Number Placeholder 91"/>
          <p:cNvSpPr>
            <a:spLocks noGrp="1"/>
          </p:cNvSpPr>
          <p:nvPr>
            <p:ph type="sldNum" sz="quarter" idx="12"/>
          </p:nvPr>
        </p:nvSpPr>
        <p:spPr/>
        <p:txBody>
          <a:bodyPr/>
          <a:lstStyle/>
          <a:p>
            <a:fld id="{793B13D0-E603-4EFD-B21A-95D8126FE118}" type="slidenum">
              <a:rPr lang="en-US" smtClean="0">
                <a:solidFill>
                  <a:srgbClr val="1D3641"/>
                </a:solidFill>
              </a:rPr>
              <a:pPr/>
              <a:t>‹#›</a:t>
            </a:fld>
            <a:endParaRPr lang="en-US">
              <a:solidFill>
                <a:srgbClr val="1D3641"/>
              </a:solidFill>
            </a:endParaRPr>
          </a:p>
        </p:txBody>
      </p:sp>
    </p:spTree>
    <p:extLst>
      <p:ext uri="{BB962C8B-B14F-4D97-AF65-F5344CB8AC3E}">
        <p14:creationId xmlns:p14="http://schemas.microsoft.com/office/powerpoint/2010/main" val="332087300"/>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6" name="Footer Placeholder 5"/>
          <p:cNvSpPr>
            <a:spLocks noGrp="1"/>
          </p:cNvSpPr>
          <p:nvPr>
            <p:ph type="ftr" sz="quarter" idx="11"/>
          </p:nvPr>
        </p:nvSpPr>
        <p:spPr/>
        <p:txBody>
          <a:bodyPr/>
          <a:lstStyle/>
          <a:p>
            <a:endParaRPr lang="en-US">
              <a:solidFill>
                <a:srgbClr val="DFE6D0"/>
              </a:solidFill>
            </a:endParaRPr>
          </a:p>
        </p:txBody>
      </p:sp>
      <p:sp>
        <p:nvSpPr>
          <p:cNvPr id="7" name="Slide Number Placeholder 6"/>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Tree>
    <p:extLst>
      <p:ext uri="{BB962C8B-B14F-4D97-AF65-F5344CB8AC3E}">
        <p14:creationId xmlns:p14="http://schemas.microsoft.com/office/powerpoint/2010/main" val="25137013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8" name="Footer Placeholder 7"/>
          <p:cNvSpPr>
            <a:spLocks noGrp="1"/>
          </p:cNvSpPr>
          <p:nvPr>
            <p:ph type="ftr" sz="quarter" idx="11"/>
          </p:nvPr>
        </p:nvSpPr>
        <p:spPr/>
        <p:txBody>
          <a:bodyPr/>
          <a:lstStyle/>
          <a:p>
            <a:endParaRPr lang="en-US">
              <a:solidFill>
                <a:srgbClr val="DFE6D0"/>
              </a:solidFill>
            </a:endParaRPr>
          </a:p>
        </p:txBody>
      </p:sp>
      <p:sp>
        <p:nvSpPr>
          <p:cNvPr id="9" name="Slide Number Placeholder 8"/>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Tree>
    <p:extLst>
      <p:ext uri="{BB962C8B-B14F-4D97-AF65-F5344CB8AC3E}">
        <p14:creationId xmlns:p14="http://schemas.microsoft.com/office/powerpoint/2010/main" val="2341339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4" name="Footer Placeholder 3"/>
          <p:cNvSpPr>
            <a:spLocks noGrp="1"/>
          </p:cNvSpPr>
          <p:nvPr>
            <p:ph type="ftr" sz="quarter" idx="11"/>
          </p:nvPr>
        </p:nvSpPr>
        <p:spPr/>
        <p:txBody>
          <a:bodyPr/>
          <a:lstStyle/>
          <a:p>
            <a:endParaRPr lang="en-US">
              <a:solidFill>
                <a:srgbClr val="DFE6D0"/>
              </a:solidFill>
            </a:endParaRPr>
          </a:p>
        </p:txBody>
      </p:sp>
      <p:sp>
        <p:nvSpPr>
          <p:cNvPr id="5" name="Slide Number Placeholder 4"/>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Tree>
    <p:extLst>
      <p:ext uri="{BB962C8B-B14F-4D97-AF65-F5344CB8AC3E}">
        <p14:creationId xmlns:p14="http://schemas.microsoft.com/office/powerpoint/2010/main" val="7329993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3" name="Footer Placeholder 2"/>
          <p:cNvSpPr>
            <a:spLocks noGrp="1"/>
          </p:cNvSpPr>
          <p:nvPr>
            <p:ph type="ftr" sz="quarter" idx="11"/>
          </p:nvPr>
        </p:nvSpPr>
        <p:spPr/>
        <p:txBody>
          <a:bodyPr/>
          <a:lstStyle/>
          <a:p>
            <a:endParaRPr lang="en-US">
              <a:solidFill>
                <a:srgbClr val="DFE6D0"/>
              </a:solidFill>
            </a:endParaRPr>
          </a:p>
        </p:txBody>
      </p:sp>
      <p:sp>
        <p:nvSpPr>
          <p:cNvPr id="4" name="Slide Number Placeholder 3"/>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Tree>
    <p:extLst>
      <p:ext uri="{BB962C8B-B14F-4D97-AF65-F5344CB8AC3E}">
        <p14:creationId xmlns:p14="http://schemas.microsoft.com/office/powerpoint/2010/main" val="1103729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6" name="Footer Placeholder 5"/>
          <p:cNvSpPr>
            <a:spLocks noGrp="1"/>
          </p:cNvSpPr>
          <p:nvPr>
            <p:ph type="ftr" sz="quarter" idx="11"/>
          </p:nvPr>
        </p:nvSpPr>
        <p:spPr/>
        <p:txBody>
          <a:bodyPr/>
          <a:lstStyle/>
          <a:p>
            <a:endParaRPr lang="en-US">
              <a:solidFill>
                <a:srgbClr val="DFE6D0"/>
              </a:solidFill>
            </a:endParaRPr>
          </a:p>
        </p:txBody>
      </p:sp>
      <p:sp>
        <p:nvSpPr>
          <p:cNvPr id="7" name="Slide Number Placeholder 6"/>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153711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6" name="Footer Placeholder 5"/>
          <p:cNvSpPr>
            <a:spLocks noGrp="1"/>
          </p:cNvSpPr>
          <p:nvPr>
            <p:ph type="ftr" sz="quarter" idx="11"/>
          </p:nvPr>
        </p:nvSpPr>
        <p:spPr/>
        <p:txBody>
          <a:bodyPr/>
          <a:lstStyle/>
          <a:p>
            <a:endParaRPr lang="en-US">
              <a:solidFill>
                <a:srgbClr val="DFE6D0"/>
              </a:solidFill>
            </a:endParaRPr>
          </a:p>
        </p:txBody>
      </p:sp>
      <p:sp>
        <p:nvSpPr>
          <p:cNvPr id="7" name="Slide Number Placeholder 6"/>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40038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5" name="Footer Placeholder 4"/>
          <p:cNvSpPr>
            <a:spLocks noGrp="1"/>
          </p:cNvSpPr>
          <p:nvPr>
            <p:ph type="ftr" sz="quarter" idx="11"/>
          </p:nvPr>
        </p:nvSpPr>
        <p:spPr/>
        <p:txBody>
          <a:bodyPr/>
          <a:lstStyle/>
          <a:p>
            <a:endParaRPr lang="en-US">
              <a:solidFill>
                <a:srgbClr val="DFE6D0"/>
              </a:solidFill>
            </a:endParaRPr>
          </a:p>
        </p:txBody>
      </p:sp>
      <p:sp>
        <p:nvSpPr>
          <p:cNvPr id="6" name="Slide Number Placeholder 5"/>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Tree>
    <p:extLst>
      <p:ext uri="{BB962C8B-B14F-4D97-AF65-F5344CB8AC3E}">
        <p14:creationId xmlns:p14="http://schemas.microsoft.com/office/powerpoint/2010/main" val="5969697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5" name="Footer Placeholder 4"/>
          <p:cNvSpPr>
            <a:spLocks noGrp="1"/>
          </p:cNvSpPr>
          <p:nvPr>
            <p:ph type="ftr" sz="quarter" idx="11"/>
          </p:nvPr>
        </p:nvSpPr>
        <p:spPr/>
        <p:txBody>
          <a:bodyPr/>
          <a:lstStyle/>
          <a:p>
            <a:endParaRPr lang="en-US">
              <a:solidFill>
                <a:srgbClr val="DFE6D0"/>
              </a:solidFill>
            </a:endParaRPr>
          </a:p>
        </p:txBody>
      </p:sp>
      <p:sp>
        <p:nvSpPr>
          <p:cNvPr id="6" name="Slide Number Placeholder 5"/>
          <p:cNvSpPr>
            <a:spLocks noGrp="1"/>
          </p:cNvSpPr>
          <p:nvPr>
            <p:ph type="sldNum" sz="quarter" idx="12"/>
          </p:nvPr>
        </p:nvSpPr>
        <p:spPr/>
        <p:txBody>
          <a:bodyPr/>
          <a:lstStyle/>
          <a:p>
            <a:fld id="{793B13D0-E603-4EFD-B21A-95D8126FE118}" type="slidenum">
              <a:rPr lang="en-US" smtClean="0">
                <a:solidFill>
                  <a:srgbClr val="DFE6D0"/>
                </a:solidFill>
              </a:rPr>
              <a:pPr/>
              <a:t>‹#›</a:t>
            </a:fld>
            <a:endParaRPr lang="en-US">
              <a:solidFill>
                <a:srgbClr val="DFE6D0"/>
              </a:solidFill>
            </a:endParaRPr>
          </a:p>
        </p:txBody>
      </p:sp>
    </p:spTree>
    <p:extLst>
      <p:ext uri="{BB962C8B-B14F-4D97-AF65-F5344CB8AC3E}">
        <p14:creationId xmlns:p14="http://schemas.microsoft.com/office/powerpoint/2010/main" val="34650897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gs>
            <a:gs pos="100000">
              <a:schemeClr val="accent5">
                <a:lumMod val="5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4"/>
          <p:cNvSpPr txBox="1">
            <a:spLocks/>
          </p:cNvSpPr>
          <p:nvPr userDrawn="1"/>
        </p:nvSpPr>
        <p:spPr>
          <a:xfrm>
            <a:off x="609600" y="6508750"/>
            <a:ext cx="2133600" cy="365125"/>
          </a:xfrm>
          <a:prstGeom prst="rect">
            <a:avLst/>
          </a:prstGeom>
        </p:spPr>
        <p:txBody>
          <a:bodyPr/>
          <a:lstStyle>
            <a:defPPr>
              <a:defRPr lang="en-US"/>
            </a:defPPr>
            <a:lvl1pPr marL="0" algn="l" defTabSz="914400" rtl="0" eaLnBrk="1" latinLnBrk="0" hangingPunct="1">
              <a:defRPr sz="1800" b="1" kern="1200">
                <a:solidFill>
                  <a:schemeClr val="tx2">
                    <a:lumMod val="50000"/>
                  </a:schemeClr>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solidFill>
                  <a:srgbClr val="1F497D">
                    <a:lumMod val="50000"/>
                  </a:srgbClr>
                </a:solidFill>
              </a:rPr>
              <a:t>12/2/2014</a:t>
            </a:r>
            <a:endParaRPr lang="en-US" sz="1200" dirty="0">
              <a:solidFill>
                <a:srgbClr val="1F497D">
                  <a:lumMod val="50000"/>
                </a:srgbClr>
              </a:solidFill>
            </a:endParaRPr>
          </a:p>
        </p:txBody>
      </p:sp>
      <p:sp>
        <p:nvSpPr>
          <p:cNvPr id="8" name="Footer Placeholder 5"/>
          <p:cNvSpPr txBox="1">
            <a:spLocks/>
          </p:cNvSpPr>
          <p:nvPr userDrawn="1"/>
        </p:nvSpPr>
        <p:spPr>
          <a:xfrm>
            <a:off x="3276600" y="6508750"/>
            <a:ext cx="2895600" cy="365125"/>
          </a:xfrm>
          <a:prstGeom prst="rect">
            <a:avLst/>
          </a:prstGeom>
        </p:spPr>
        <p:txBody>
          <a:bodyPr/>
          <a:lstStyle>
            <a:defPPr>
              <a:defRPr lang="en-US"/>
            </a:defPPr>
            <a:lvl1pPr marL="0" algn="l" defTabSz="914400" rtl="0" eaLnBrk="1" latinLnBrk="0" hangingPunct="1">
              <a:defRPr sz="1200" kern="1200">
                <a:solidFill>
                  <a:schemeClr val="tx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rgbClr val="1F497D">
                    <a:lumMod val="50000"/>
                  </a:srgbClr>
                </a:solidFill>
                <a:latin typeface="Times New Roman" pitchFamily="18" charset="0"/>
                <a:cs typeface="Times New Roman" pitchFamily="18" charset="0"/>
              </a:rPr>
              <a:t>2014 MN Fire Weather Meeting</a:t>
            </a:r>
            <a:endParaRPr lang="en-US" dirty="0">
              <a:solidFill>
                <a:srgbClr val="1F497D">
                  <a:lumMod val="50000"/>
                </a:srgbClr>
              </a:solidFill>
            </a:endParaRPr>
          </a:p>
        </p:txBody>
      </p:sp>
      <p:sp>
        <p:nvSpPr>
          <p:cNvPr id="9" name="Slide Number Placeholder 6"/>
          <p:cNvSpPr txBox="1">
            <a:spLocks/>
          </p:cNvSpPr>
          <p:nvPr userDrawn="1"/>
        </p:nvSpPr>
        <p:spPr>
          <a:xfrm>
            <a:off x="6705600" y="6508750"/>
            <a:ext cx="2133600" cy="365125"/>
          </a:xfrm>
          <a:prstGeom prst="rect">
            <a:avLst/>
          </a:prstGeom>
        </p:spPr>
        <p:txBody>
          <a:bodyPr/>
          <a:lstStyle>
            <a:defPPr>
              <a:defRPr lang="en-US"/>
            </a:defPPr>
            <a:lvl1pPr marL="0" algn="l" defTabSz="914400" rtl="0" eaLnBrk="1" latinLnBrk="0" hangingPunct="1">
              <a:defRPr sz="1800" kern="1200">
                <a:solidFill>
                  <a:schemeClr val="tx2">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smtClean="0">
                <a:solidFill>
                  <a:srgbClr val="1F497D">
                    <a:lumMod val="50000"/>
                  </a:srgbClr>
                </a:solidFill>
                <a:latin typeface="Times New Roman" pitchFamily="18" charset="0"/>
                <a:cs typeface="Times New Roman" pitchFamily="18" charset="0"/>
              </a:rPr>
              <a:t>Duluth, MN</a:t>
            </a:r>
            <a:endParaRPr lang="en-US" sz="1200" dirty="0" smtClean="0">
              <a:solidFill>
                <a:srgbClr val="1F497D">
                  <a:lumMod val="50000"/>
                </a:srgbClr>
              </a:solidFill>
            </a:endParaRPr>
          </a:p>
        </p:txBody>
      </p:sp>
    </p:spTree>
    <p:extLst>
      <p:ext uri="{BB962C8B-B14F-4D97-AF65-F5344CB8AC3E}">
        <p14:creationId xmlns:p14="http://schemas.microsoft.com/office/powerpoint/2010/main" val="9495513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FF00"/>
          </a:solidFill>
          <a:latin typeface="Times New Roman" panose="02020603050405020304" pitchFamily="18" charset="0"/>
          <a:ea typeface="+mj-ea"/>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6C134D-683A-4810-8A15-37EAA2730C76}" type="datetimeFigureOut">
              <a:rPr lang="en-US" smtClean="0">
                <a:solidFill>
                  <a:prstClr val="white">
                    <a:tint val="75000"/>
                  </a:prstClr>
                </a:solidFill>
              </a:rPr>
              <a:pPr/>
              <a:t>12/5/2016</a:t>
            </a:fld>
            <a:endParaRPr lang="en-US" dirty="0">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4399D5-AE13-429C-B578-3946943E4FBF}"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778257973"/>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2" y="274637"/>
            <a:ext cx="8229599" cy="1143000"/>
          </a:xfrm>
          <a:prstGeom prst="rect">
            <a:avLst/>
          </a:prstGeom>
          <a:noFill/>
          <a:ln>
            <a:noFill/>
          </a:ln>
        </p:spPr>
        <p:txBody>
          <a:bodyPr lIns="91425" tIns="91425" rIns="91425" bIns="91425" anchor="b" anchorCtr="0"/>
          <a:lstStyle>
            <a:lvl1pPr>
              <a:spcBef>
                <a:spcPts val="0"/>
              </a:spcBef>
              <a:buClr>
                <a:schemeClr val="dk1"/>
              </a:buClr>
              <a:buSzPct val="100000"/>
              <a:buNone/>
              <a:defRPr sz="3600" b="1">
                <a:solidFill>
                  <a:schemeClr val="dk1"/>
                </a:solidFill>
              </a:defRPr>
            </a:lvl1pPr>
            <a:lvl2pPr>
              <a:spcBef>
                <a:spcPts val="0"/>
              </a:spcBef>
              <a:buClr>
                <a:schemeClr val="dk1"/>
              </a:buClr>
              <a:buSzPct val="100000"/>
              <a:buNone/>
              <a:defRPr sz="3600" b="1">
                <a:solidFill>
                  <a:schemeClr val="dk1"/>
                </a:solidFill>
              </a:defRPr>
            </a:lvl2pPr>
            <a:lvl3pPr>
              <a:spcBef>
                <a:spcPts val="0"/>
              </a:spcBef>
              <a:buClr>
                <a:schemeClr val="dk1"/>
              </a:buClr>
              <a:buSzPct val="100000"/>
              <a:buNone/>
              <a:defRPr sz="3600" b="1">
                <a:solidFill>
                  <a:schemeClr val="dk1"/>
                </a:solidFill>
              </a:defRPr>
            </a:lvl3pPr>
            <a:lvl4pPr>
              <a:spcBef>
                <a:spcPts val="0"/>
              </a:spcBef>
              <a:buClr>
                <a:schemeClr val="dk1"/>
              </a:buClr>
              <a:buSzPct val="100000"/>
              <a:buNone/>
              <a:defRPr sz="3600" b="1">
                <a:solidFill>
                  <a:schemeClr val="dk1"/>
                </a:solidFill>
              </a:defRPr>
            </a:lvl4pPr>
            <a:lvl5pPr>
              <a:spcBef>
                <a:spcPts val="0"/>
              </a:spcBef>
              <a:buClr>
                <a:schemeClr val="dk1"/>
              </a:buClr>
              <a:buSzPct val="100000"/>
              <a:buNone/>
              <a:defRPr sz="3600" b="1">
                <a:solidFill>
                  <a:schemeClr val="dk1"/>
                </a:solidFill>
              </a:defRPr>
            </a:lvl5pPr>
            <a:lvl6pPr>
              <a:spcBef>
                <a:spcPts val="0"/>
              </a:spcBef>
              <a:buClr>
                <a:schemeClr val="dk1"/>
              </a:buClr>
              <a:buSzPct val="100000"/>
              <a:buNone/>
              <a:defRPr sz="3600" b="1">
                <a:solidFill>
                  <a:schemeClr val="dk1"/>
                </a:solidFill>
              </a:defRPr>
            </a:lvl6pPr>
            <a:lvl7pPr>
              <a:spcBef>
                <a:spcPts val="0"/>
              </a:spcBef>
              <a:buClr>
                <a:schemeClr val="dk1"/>
              </a:buClr>
              <a:buSzPct val="100000"/>
              <a:buNone/>
              <a:defRPr sz="3600" b="1">
                <a:solidFill>
                  <a:schemeClr val="dk1"/>
                </a:solidFill>
              </a:defRPr>
            </a:lvl7pPr>
            <a:lvl8pPr>
              <a:spcBef>
                <a:spcPts val="0"/>
              </a:spcBef>
              <a:buClr>
                <a:schemeClr val="dk1"/>
              </a:buClr>
              <a:buSzPct val="100000"/>
              <a:buNone/>
              <a:defRPr sz="3600" b="1">
                <a:solidFill>
                  <a:schemeClr val="dk1"/>
                </a:solidFill>
              </a:defRPr>
            </a:lvl8pPr>
            <a:lvl9pPr>
              <a:spcBef>
                <a:spcPts val="0"/>
              </a:spcBef>
              <a:buClr>
                <a:schemeClr val="dk1"/>
              </a:buClr>
              <a:buSzPct val="100000"/>
              <a:buNone/>
              <a:defRPr sz="3600" b="1">
                <a:solidFill>
                  <a:schemeClr val="dk1"/>
                </a:solidFill>
              </a:defRPr>
            </a:lvl9pPr>
          </a:lstStyle>
          <a:p>
            <a:endParaRPr/>
          </a:p>
        </p:txBody>
      </p:sp>
      <p:sp>
        <p:nvSpPr>
          <p:cNvPr id="6" name="Shape 6"/>
          <p:cNvSpPr txBox="1">
            <a:spLocks noGrp="1"/>
          </p:cNvSpPr>
          <p:nvPr>
            <p:ph type="body" idx="1"/>
          </p:nvPr>
        </p:nvSpPr>
        <p:spPr>
          <a:xfrm>
            <a:off x="457202" y="1600201"/>
            <a:ext cx="8229599" cy="4967775"/>
          </a:xfrm>
          <a:prstGeom prst="rect">
            <a:avLst/>
          </a:prstGeom>
          <a:noFill/>
          <a:ln>
            <a:noFill/>
          </a:ln>
        </p:spPr>
        <p:txBody>
          <a:bodyPr lIns="91425" tIns="91425" rIns="91425" bIns="91425" anchor="t" anchorCtr="0"/>
          <a:lstStyle>
            <a:lvl1pPr>
              <a:spcBef>
                <a:spcPts val="600"/>
              </a:spcBef>
              <a:buClr>
                <a:schemeClr val="dk1"/>
              </a:buClr>
              <a:buSzPct val="100000"/>
              <a:defRPr sz="3000">
                <a:solidFill>
                  <a:schemeClr val="dk1"/>
                </a:solidFill>
              </a:defRPr>
            </a:lvl1pPr>
            <a:lvl2pPr>
              <a:spcBef>
                <a:spcPts val="480"/>
              </a:spcBef>
              <a:buClr>
                <a:schemeClr val="dk1"/>
              </a:buClr>
              <a:buSzPct val="100000"/>
              <a:defRPr sz="2400">
                <a:solidFill>
                  <a:schemeClr val="dk1"/>
                </a:solidFill>
              </a:defRPr>
            </a:lvl2pPr>
            <a:lvl3pPr>
              <a:spcBef>
                <a:spcPts val="480"/>
              </a:spcBef>
              <a:buClr>
                <a:schemeClr val="dk1"/>
              </a:buClr>
              <a:buSzPct val="100000"/>
              <a:defRPr sz="2400">
                <a:solidFill>
                  <a:schemeClr val="dk1"/>
                </a:solidFill>
              </a:defRPr>
            </a:lvl3pPr>
            <a:lvl4pPr>
              <a:spcBef>
                <a:spcPts val="360"/>
              </a:spcBef>
              <a:buClr>
                <a:schemeClr val="dk1"/>
              </a:buClr>
              <a:buSzPct val="100000"/>
              <a:defRPr sz="1800">
                <a:solidFill>
                  <a:schemeClr val="dk1"/>
                </a:solidFill>
              </a:defRPr>
            </a:lvl4pPr>
            <a:lvl5pPr>
              <a:spcBef>
                <a:spcPts val="360"/>
              </a:spcBef>
              <a:buClr>
                <a:schemeClr val="dk1"/>
              </a:buClr>
              <a:buSzPct val="100000"/>
              <a:defRPr sz="1800">
                <a:solidFill>
                  <a:schemeClr val="dk1"/>
                </a:solidFill>
              </a:defRPr>
            </a:lvl5pPr>
            <a:lvl6pPr>
              <a:spcBef>
                <a:spcPts val="360"/>
              </a:spcBef>
              <a:buClr>
                <a:schemeClr val="dk1"/>
              </a:buClr>
              <a:buSzPct val="100000"/>
              <a:defRPr sz="1800">
                <a:solidFill>
                  <a:schemeClr val="dk1"/>
                </a:solidFill>
              </a:defRPr>
            </a:lvl6pPr>
            <a:lvl7pPr>
              <a:spcBef>
                <a:spcPts val="360"/>
              </a:spcBef>
              <a:buClr>
                <a:schemeClr val="dk1"/>
              </a:buClr>
              <a:buSzPct val="100000"/>
              <a:defRPr sz="1800">
                <a:solidFill>
                  <a:schemeClr val="dk1"/>
                </a:solidFill>
              </a:defRPr>
            </a:lvl7pPr>
            <a:lvl8pPr>
              <a:spcBef>
                <a:spcPts val="360"/>
              </a:spcBef>
              <a:buClr>
                <a:schemeClr val="dk1"/>
              </a:buClr>
              <a:buSzPct val="100000"/>
              <a:defRPr sz="1800">
                <a:solidFill>
                  <a:schemeClr val="dk1"/>
                </a:solidFill>
              </a:defRPr>
            </a:lvl8pPr>
            <a:lvl9pPr>
              <a:spcBef>
                <a:spcPts val="360"/>
              </a:spcBef>
              <a:buClr>
                <a:schemeClr val="dk1"/>
              </a:buClr>
              <a:buSzPct val="100000"/>
              <a:defRPr sz="1800">
                <a:solidFill>
                  <a:schemeClr val="dk1"/>
                </a:solidFill>
              </a:defRPr>
            </a:lvl9pPr>
          </a:lstStyle>
          <a:p>
            <a:endParaRPr/>
          </a:p>
        </p:txBody>
      </p:sp>
      <p:sp>
        <p:nvSpPr>
          <p:cNvPr id="7" name="Shape 7"/>
          <p:cNvSpPr txBox="1">
            <a:spLocks noGrp="1"/>
          </p:cNvSpPr>
          <p:nvPr>
            <p:ph type="sldNum" idx="12"/>
          </p:nvPr>
        </p:nvSpPr>
        <p:spPr>
          <a:xfrm>
            <a:off x="8556793" y="6333135"/>
            <a:ext cx="548799" cy="524699"/>
          </a:xfrm>
          <a:prstGeom prst="rect">
            <a:avLst/>
          </a:prstGeom>
          <a:noFill/>
          <a:ln>
            <a:noFill/>
          </a:ln>
        </p:spPr>
        <p:txBody>
          <a:bodyPr lIns="91425" tIns="91425" rIns="91425" bIns="91425" anchor="ctr" anchorCtr="0">
            <a:noAutofit/>
          </a:bodyPr>
          <a:lstStyle>
            <a:lvl1pPr algn="r">
              <a:spcBef>
                <a:spcPts val="0"/>
              </a:spcBef>
              <a:buNone/>
              <a:defRPr sz="1300">
                <a:solidFill>
                  <a:schemeClr val="dk1"/>
                </a:solidFill>
              </a:defRPr>
            </a:lvl1pPr>
          </a:lstStyle>
          <a:p>
            <a:fld id="{00000000-1234-1234-1234-123412341234}" type="slidenum">
              <a:rPr lang="en" kern="0">
                <a:solidFill>
                  <a:srgbClr val="000000"/>
                </a:solidFill>
                <a:cs typeface="Arial"/>
                <a:sym typeface="Arial"/>
                <a:rtl val="0"/>
              </a:rPr>
              <a:pPr/>
              <a:t>‹#›</a:t>
            </a:fld>
            <a:endParaRPr lang="en" kern="0">
              <a:solidFill>
                <a:srgbClr val="000000"/>
              </a:solidFill>
              <a:cs typeface="Arial"/>
              <a:sym typeface="Arial"/>
              <a:rtl val="0"/>
            </a:endParaRPr>
          </a:p>
        </p:txBody>
      </p:sp>
    </p:spTree>
    <p:extLst>
      <p:ext uri="{BB962C8B-B14F-4D97-AF65-F5344CB8AC3E}">
        <p14:creationId xmlns:p14="http://schemas.microsoft.com/office/powerpoint/2010/main" val="249491342"/>
      </p:ext>
    </p:extLst>
  </p:cSld>
  <p:clrMap bg1="lt1" tx1="dk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7D56DA08-3DA5-4633-B70F-661DB9E4318C}" type="datetimeFigureOut">
              <a:rPr lang="en-US" smtClean="0">
                <a:solidFill>
                  <a:srgbClr val="DFE6D0"/>
                </a:solidFill>
              </a:rPr>
              <a:pPr/>
              <a:t>12/5/2016</a:t>
            </a:fld>
            <a:endParaRPr lang="en-US">
              <a:solidFill>
                <a:srgbClr val="DFE6D0"/>
              </a:solidFill>
            </a:endParaRPr>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solidFill>
                <a:srgbClr val="DFE6D0"/>
              </a:solidFill>
            </a:endParaRPr>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793B13D0-E603-4EFD-B21A-95D8126FE118}" type="slidenum">
              <a:rPr lang="en-US" smtClean="0">
                <a:solidFill>
                  <a:srgbClr val="DFE6D0"/>
                </a:solidFill>
              </a:rPr>
              <a:pPr/>
              <a:t>‹#›</a:t>
            </a:fld>
            <a:endParaRPr lang="en-US">
              <a:solidFill>
                <a:srgbClr val="DFE6D0"/>
              </a:solidFill>
            </a:endParaRPr>
          </a:p>
        </p:txBody>
      </p:sp>
    </p:spTree>
    <p:extLst>
      <p:ext uri="{BB962C8B-B14F-4D97-AF65-F5344CB8AC3E}">
        <p14:creationId xmlns:p14="http://schemas.microsoft.com/office/powerpoint/2010/main" val="1833141906"/>
      </p:ext>
    </p:extLst>
  </p:cSld>
  <p:clrMap bg1="dk1" tx1="lt1" bg2="dk2"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2.gif"/><Relationship Id="rId7"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gif"/><Relationship Id="rId4" Type="http://schemas.openxmlformats.org/officeDocument/2006/relationships/image" Target="../media/image3.gif"/><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gif"/><Relationship Id="rId1" Type="http://schemas.openxmlformats.org/officeDocument/2006/relationships/slideLayout" Target="../slideLayouts/slideLayout25.xml"/><Relationship Id="rId4" Type="http://schemas.openxmlformats.org/officeDocument/2006/relationships/image" Target="../media/image37.gif"/></Relationships>
</file>

<file path=ppt/slides/_rels/slide20.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52.gif"/><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5.xml"/><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gs>
            <a:gs pos="100000">
              <a:schemeClr val="accent5">
                <a:lumMod val="5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8" name="Picture 2" descr="F:\OfficeData\Focal Point Data\FIRE WEATHER\Fam Fire Visits\SpotVisit_2010Oct15th\IMG_393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0613" y="914400"/>
            <a:ext cx="6962774" cy="46418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 y="6502569"/>
            <a:ext cx="9144001" cy="338554"/>
          </a:xfrm>
          <a:prstGeom prst="rect">
            <a:avLst/>
          </a:prstGeom>
          <a:noFill/>
        </p:spPr>
        <p:txBody>
          <a:bodyPr wrap="square" rtlCol="0">
            <a:spAutoFit/>
          </a:bodyPr>
          <a:lstStyle/>
          <a:p>
            <a:pPr algn="ctr"/>
            <a:r>
              <a:rPr lang="en-US" sz="1600" dirty="0" smtClean="0"/>
              <a:t>2016 MN Fire Weather Meeting</a:t>
            </a:r>
            <a:endParaRPr lang="en-US" sz="1600" dirty="0"/>
          </a:p>
        </p:txBody>
      </p:sp>
      <p:sp>
        <p:nvSpPr>
          <p:cNvPr id="6" name="TextBox 5"/>
          <p:cNvSpPr txBox="1"/>
          <p:nvPr/>
        </p:nvSpPr>
        <p:spPr>
          <a:xfrm>
            <a:off x="-1" y="6519446"/>
            <a:ext cx="3200399" cy="338554"/>
          </a:xfrm>
          <a:prstGeom prst="rect">
            <a:avLst/>
          </a:prstGeom>
          <a:noFill/>
        </p:spPr>
        <p:txBody>
          <a:bodyPr wrap="square" rtlCol="0">
            <a:spAutoFit/>
          </a:bodyPr>
          <a:lstStyle/>
          <a:p>
            <a:pPr algn="ctr"/>
            <a:r>
              <a:rPr lang="en-US" sz="1600" dirty="0" smtClean="0"/>
              <a:t>12/5/2016</a:t>
            </a:r>
            <a:endParaRPr lang="en-US" sz="1600" dirty="0"/>
          </a:p>
        </p:txBody>
      </p:sp>
      <p:sp>
        <p:nvSpPr>
          <p:cNvPr id="7" name="TextBox 6"/>
          <p:cNvSpPr txBox="1"/>
          <p:nvPr/>
        </p:nvSpPr>
        <p:spPr>
          <a:xfrm>
            <a:off x="6248399" y="6506572"/>
            <a:ext cx="2895601" cy="338554"/>
          </a:xfrm>
          <a:prstGeom prst="rect">
            <a:avLst/>
          </a:prstGeom>
          <a:noFill/>
        </p:spPr>
        <p:txBody>
          <a:bodyPr wrap="square" rtlCol="0">
            <a:spAutoFit/>
          </a:bodyPr>
          <a:lstStyle/>
          <a:p>
            <a:pPr algn="ctr"/>
            <a:r>
              <a:rPr lang="en-US" sz="1600" dirty="0" smtClean="0"/>
              <a:t>Duluth, MN</a:t>
            </a:r>
            <a:endParaRPr lang="en-US" sz="1600" dirty="0"/>
          </a:p>
        </p:txBody>
      </p:sp>
      <p:pic>
        <p:nvPicPr>
          <p:cNvPr id="9" name="Picture 8" descr="http://dlh-lw-web/FireWX/logo_BL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475" y="5780985"/>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2" descr="http://dlh-lw-web/FireWX/logo_USF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8511" y="5799338"/>
            <a:ext cx="523875" cy="6191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ttp://dlh-lw-web/FireWX/logo_BIA.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6875" y="5780722"/>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9" descr="http://dlh-lw-web/FireWX/logo_forest%20Fir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8976" y="5791200"/>
            <a:ext cx="6191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0" descr="http://dlh-lw-web/FireWX/logo_FWS.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67125" y="5799077"/>
            <a:ext cx="523875" cy="6191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1" descr="http://dlh-lw-web/FireWX/logo_NPS.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5799076"/>
            <a:ext cx="523875" cy="6191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29655" y="5708734"/>
            <a:ext cx="794545" cy="784056"/>
          </a:xfrm>
          <a:prstGeom prst="rect">
            <a:avLst/>
          </a:prstGeom>
          <a:effectLst>
            <a:outerShdw blurRad="63500" sx="102000" sy="102000" algn="ctr" rotWithShape="0">
              <a:prstClr val="black">
                <a:alpha val="40000"/>
              </a:prstClr>
            </a:outerShdw>
          </a:effectLst>
        </p:spPr>
      </p:pic>
      <p:sp>
        <p:nvSpPr>
          <p:cNvPr id="17" name="Title 1"/>
          <p:cNvSpPr txBox="1">
            <a:spLocks/>
          </p:cNvSpPr>
          <p:nvPr/>
        </p:nvSpPr>
        <p:spPr>
          <a:xfrm>
            <a:off x="0" y="76200"/>
            <a:ext cx="91440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i="1" dirty="0" smtClean="0">
                <a:solidFill>
                  <a:schemeClr val="accent6">
                    <a:lumMod val="40000"/>
                    <a:lumOff val="60000"/>
                  </a:schemeClr>
                </a:solidFill>
                <a:effectLst>
                  <a:outerShdw blurRad="38100" dist="38100" dir="2700000" algn="tl">
                    <a:srgbClr val="000000">
                      <a:alpha val="43137"/>
                    </a:srgbClr>
                  </a:outerShdw>
                </a:effectLst>
                <a:latin typeface="Times New Roman" panose="02020603050405020304" pitchFamily="18" charset="0"/>
                <a:cs typeface="Times New Roman" pitchFamily="18" charset="0"/>
              </a:rPr>
              <a:t>2016 Annual Fire Weather Meeting</a:t>
            </a:r>
            <a:endParaRPr lang="en-US" sz="2400" b="1" i="1" dirty="0">
              <a:solidFill>
                <a:schemeClr val="accent6">
                  <a:lumMod val="40000"/>
                  <a:lumOff val="6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72623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gs>
            <a:gs pos="100000">
              <a:schemeClr val="accent5">
                <a:lumMod val="5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Rectangle 1"/>
          <p:cNvSpPr/>
          <p:nvPr/>
        </p:nvSpPr>
        <p:spPr>
          <a:xfrm>
            <a:off x="600075" y="609600"/>
            <a:ext cx="5638799" cy="584775"/>
          </a:xfrm>
          <a:prstGeom prst="rect">
            <a:avLst/>
          </a:prstGeom>
        </p:spPr>
        <p:txBody>
          <a:bodyPr wrap="square">
            <a:spAutoFit/>
          </a:bodyPr>
          <a:lstStyle/>
          <a:p>
            <a:pPr lvl="0"/>
            <a:r>
              <a:rPr lang="en-US" sz="3200" dirty="0" smtClean="0">
                <a:solidFill>
                  <a:schemeClr val="accent6">
                    <a:lumMod val="40000"/>
                    <a:lumOff val="60000"/>
                  </a:schemeClr>
                </a:solidFill>
                <a:latin typeface="Times New Roman" panose="02020603050405020304" pitchFamily="18" charset="0"/>
                <a:cs typeface="Times New Roman" panose="02020603050405020304" pitchFamily="18" charset="0"/>
              </a:rPr>
              <a:t>2016 </a:t>
            </a:r>
            <a:r>
              <a:rPr lang="en-US" sz="3200" dirty="0">
                <a:solidFill>
                  <a:schemeClr val="accent6">
                    <a:lumMod val="40000"/>
                    <a:lumOff val="60000"/>
                  </a:schemeClr>
                </a:solidFill>
                <a:latin typeface="Times New Roman" panose="02020603050405020304" pitchFamily="18" charset="0"/>
                <a:cs typeface="Times New Roman" panose="02020603050405020304" pitchFamily="18" charset="0"/>
              </a:rPr>
              <a:t>Meeting </a:t>
            </a:r>
            <a:r>
              <a:rPr lang="en-US" sz="3200" dirty="0" smtClean="0">
                <a:solidFill>
                  <a:schemeClr val="accent6">
                    <a:lumMod val="40000"/>
                    <a:lumOff val="60000"/>
                  </a:schemeClr>
                </a:solidFill>
                <a:latin typeface="Times New Roman" panose="02020603050405020304" pitchFamily="18" charset="0"/>
                <a:cs typeface="Times New Roman" panose="02020603050405020304" pitchFamily="18" charset="0"/>
              </a:rPr>
              <a:t>Agenda</a:t>
            </a:r>
            <a:endParaRPr lang="en-US" sz="1600" dirty="0">
              <a:solidFill>
                <a:schemeClr val="accent6">
                  <a:lumMod val="40000"/>
                  <a:lumOff val="6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609600" y="1689080"/>
            <a:ext cx="8305800" cy="4154984"/>
          </a:xfrm>
          <a:prstGeom prst="rect">
            <a:avLst/>
          </a:prstGeom>
        </p:spPr>
        <p:txBody>
          <a:bodyPr wrap="square">
            <a:spAutoFit/>
          </a:bodyPr>
          <a:lstStyle/>
          <a:p>
            <a:pPr marL="342900" indent="-342900">
              <a:buFont typeface="Arial" panose="020B0604020202020204" pitchFamily="34" charset="0"/>
              <a:buChar char="•"/>
            </a:pPr>
            <a:r>
              <a:rPr lang="en-US" sz="2400" dirty="0">
                <a:solidFill>
                  <a:schemeClr val="tx1">
                    <a:lumMod val="85000"/>
                  </a:schemeClr>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Review 2015 </a:t>
            </a:r>
            <a:r>
              <a:rPr lang="en-US" sz="2400" dirty="0">
                <a:latin typeface="Times New Roman" panose="02020603050405020304" pitchFamily="18" charset="0"/>
                <a:cs typeface="Times New Roman" panose="02020603050405020304" pitchFamily="18" charset="0"/>
              </a:rPr>
              <a:t>Meeting Notes </a:t>
            </a:r>
            <a:r>
              <a:rPr lang="en-US" sz="2400" dirty="0" smtClean="0">
                <a:latin typeface="Times New Roman" panose="02020603050405020304" pitchFamily="18" charset="0"/>
                <a:cs typeface="Times New Roman" panose="02020603050405020304" pitchFamily="18" charset="0"/>
              </a:rPr>
              <a:t>– Bill L.  </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Review </a:t>
            </a:r>
            <a:r>
              <a:rPr lang="en-US" sz="2400" dirty="0">
                <a:latin typeface="Times New Roman" panose="02020603050405020304" pitchFamily="18" charset="0"/>
                <a:cs typeface="Times New Roman" panose="02020603050405020304" pitchFamily="18" charset="0"/>
              </a:rPr>
              <a:t>Weather of </a:t>
            </a:r>
            <a:r>
              <a:rPr lang="en-US" sz="2400" dirty="0" smtClean="0">
                <a:latin typeface="Times New Roman" panose="02020603050405020304" pitchFamily="18" charset="0"/>
                <a:cs typeface="Times New Roman" panose="02020603050405020304" pitchFamily="18" charset="0"/>
              </a:rPr>
              <a:t>2016 – Mike G.</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MN 2016 Fire Summary– BJ</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Climate Outlooks for 2017 </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Mike G.</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IMET </a:t>
            </a:r>
            <a:r>
              <a:rPr lang="en-US" sz="2400" dirty="0">
                <a:latin typeface="Times New Roman" panose="02020603050405020304" pitchFamily="18" charset="0"/>
                <a:cs typeface="Times New Roman" panose="02020603050405020304" pitchFamily="18" charset="0"/>
              </a:rPr>
              <a:t>Program Update – </a:t>
            </a:r>
            <a:r>
              <a:rPr lang="en-US" sz="2400" dirty="0" smtClean="0">
                <a:latin typeface="Times New Roman" panose="02020603050405020304" pitchFamily="18" charset="0"/>
                <a:cs typeface="Times New Roman" panose="02020603050405020304" pitchFamily="18" charset="0"/>
              </a:rPr>
              <a:t> Bill L.</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New </a:t>
            </a:r>
            <a:r>
              <a:rPr lang="en-US" sz="2400" dirty="0">
                <a:latin typeface="Times New Roman" panose="02020603050405020304" pitchFamily="18" charset="0"/>
                <a:cs typeface="Times New Roman" panose="02020603050405020304" pitchFamily="18" charset="0"/>
              </a:rPr>
              <a:t>SPOT </a:t>
            </a:r>
            <a:r>
              <a:rPr lang="en-US" sz="2400" dirty="0" smtClean="0">
                <a:latin typeface="Times New Roman" panose="02020603050405020304" pitchFamily="18" charset="0"/>
                <a:cs typeface="Times New Roman" panose="02020603050405020304" pitchFamily="18" charset="0"/>
              </a:rPr>
              <a:t>Page – Mike G.</a:t>
            </a: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NFDRS, New Fuel Models – BJ</a:t>
            </a: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Weather Shield – BJ </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Forecaster Builder/Future of NWS – Geoff G. </a:t>
            </a: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       	Group discussion – Fire Weather Forecast (FWF)</a:t>
            </a:r>
            <a:endParaRPr lang="en-US"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NWS </a:t>
            </a:r>
            <a:r>
              <a:rPr lang="en-US" sz="2400" dirty="0">
                <a:latin typeface="Times New Roman" panose="02020603050405020304" pitchFamily="18" charset="0"/>
                <a:cs typeface="Times New Roman" panose="02020603050405020304" pitchFamily="18" charset="0"/>
              </a:rPr>
              <a:t>SPOT/Red Flag Statistics – Focal Points </a:t>
            </a:r>
          </a:p>
        </p:txBody>
      </p:sp>
    </p:spTree>
    <p:extLst>
      <p:ext uri="{BB962C8B-B14F-4D97-AF65-F5344CB8AC3E}">
        <p14:creationId xmlns:p14="http://schemas.microsoft.com/office/powerpoint/2010/main" val="1623975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gs>
            <a:gs pos="100000">
              <a:schemeClr val="accent5">
                <a:lumMod val="5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Rectangle 1"/>
          <p:cNvSpPr/>
          <p:nvPr/>
        </p:nvSpPr>
        <p:spPr>
          <a:xfrm>
            <a:off x="619125" y="457200"/>
            <a:ext cx="5638799" cy="584775"/>
          </a:xfrm>
          <a:prstGeom prst="rect">
            <a:avLst/>
          </a:prstGeom>
        </p:spPr>
        <p:txBody>
          <a:bodyPr wrap="square">
            <a:spAutoFit/>
          </a:bodyPr>
          <a:lstStyle/>
          <a:p>
            <a:pPr lvl="0"/>
            <a:r>
              <a:rPr lang="en-US" sz="3200" dirty="0" smtClean="0">
                <a:solidFill>
                  <a:schemeClr val="accent6">
                    <a:lumMod val="40000"/>
                    <a:lumOff val="60000"/>
                  </a:schemeClr>
                </a:solidFill>
                <a:latin typeface="Times New Roman" panose="02020603050405020304" pitchFamily="18" charset="0"/>
                <a:cs typeface="Times New Roman" panose="02020603050405020304" pitchFamily="18" charset="0"/>
              </a:rPr>
              <a:t>Review 2015 Meeting Notes</a:t>
            </a:r>
            <a:endParaRPr lang="en-US" sz="1600" dirty="0">
              <a:solidFill>
                <a:schemeClr val="accent6">
                  <a:lumMod val="40000"/>
                  <a:lumOff val="60000"/>
                </a:schemeClr>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533400" y="1041975"/>
            <a:ext cx="7848600"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Review of the 2015 Fire Season (BJ – MN DNR)</a:t>
            </a:r>
          </a:p>
          <a:p>
            <a:pPr marL="742950" lvl="1" indent="-285750">
              <a:buFont typeface="Wingdings" panose="05000000000000000000" pitchFamily="2" charset="2"/>
              <a:buChar char="§"/>
            </a:pPr>
            <a:r>
              <a:rPr lang="en-US" dirty="0" smtClean="0"/>
              <a:t>Number of wildfires was just barely above average with the number of acres burned due to wildfires below average</a:t>
            </a:r>
          </a:p>
          <a:p>
            <a:pPr marL="742950" lvl="1" indent="-285750">
              <a:buFont typeface="Wingdings" panose="05000000000000000000" pitchFamily="2" charset="2"/>
              <a:buChar char="§"/>
            </a:pPr>
            <a:r>
              <a:rPr lang="en-US" dirty="0" smtClean="0"/>
              <a:t>221 days of fire danger</a:t>
            </a:r>
          </a:p>
          <a:p>
            <a:pPr marL="742950" lvl="1" indent="-285750">
              <a:buFont typeface="Wingdings" panose="05000000000000000000" pitchFamily="2" charset="2"/>
              <a:buChar char="§"/>
            </a:pPr>
            <a:r>
              <a:rPr lang="en-US" dirty="0" smtClean="0"/>
              <a:t>Largest fire of the season was the </a:t>
            </a:r>
            <a:r>
              <a:rPr lang="en-US" dirty="0" err="1" smtClean="0"/>
              <a:t>Palsburg</a:t>
            </a:r>
            <a:r>
              <a:rPr lang="en-US" dirty="0" smtClean="0"/>
              <a:t> fire near Warroad, MN</a:t>
            </a:r>
          </a:p>
          <a:p>
            <a:pPr marL="742950" lvl="1" indent="-285750">
              <a:buFont typeface="Wingdings" panose="05000000000000000000" pitchFamily="2" charset="2"/>
              <a:buChar char="§"/>
            </a:pPr>
            <a:r>
              <a:rPr lang="en-US" dirty="0" smtClean="0"/>
              <a:t>New RAWS soil moisture monitors, currently only at Bemidji. Roseau and St. Croix expected to be added this (2016) spring?</a:t>
            </a:r>
            <a:endParaRPr lang="en-US" dirty="0"/>
          </a:p>
        </p:txBody>
      </p:sp>
      <p:sp>
        <p:nvSpPr>
          <p:cNvPr id="5" name="TextBox 4"/>
          <p:cNvSpPr txBox="1"/>
          <p:nvPr/>
        </p:nvSpPr>
        <p:spPr>
          <a:xfrm>
            <a:off x="466725" y="3079550"/>
            <a:ext cx="8677275"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Review of the 2015 Fire Weather Season (Mike G. – NWS MPX)</a:t>
            </a:r>
          </a:p>
          <a:p>
            <a:pPr marL="742950" lvl="1" indent="-285750">
              <a:buFont typeface="Wingdings" panose="05000000000000000000" pitchFamily="2" charset="2"/>
              <a:buChar char="§"/>
            </a:pPr>
            <a:r>
              <a:rPr lang="en-US" dirty="0" smtClean="0"/>
              <a:t>Increased number of Red Flag Warnings compared to past couple of years</a:t>
            </a:r>
          </a:p>
          <a:p>
            <a:pPr marL="742950" lvl="1" indent="-285750">
              <a:buFont typeface="Wingdings" panose="05000000000000000000" pitchFamily="2" charset="2"/>
              <a:buChar char="§"/>
            </a:pPr>
            <a:r>
              <a:rPr lang="en-US" dirty="0" smtClean="0"/>
              <a:t>Majority of Red Flag Warnings issued in April</a:t>
            </a:r>
          </a:p>
        </p:txBody>
      </p:sp>
      <p:graphicFrame>
        <p:nvGraphicFramePr>
          <p:cNvPr id="7" name="Table 6"/>
          <p:cNvGraphicFramePr>
            <a:graphicFrameLocks noGrp="1"/>
          </p:cNvGraphicFramePr>
          <p:nvPr>
            <p:extLst>
              <p:ext uri="{D42A27DB-BD31-4B8C-83A1-F6EECF244321}">
                <p14:modId xmlns:p14="http://schemas.microsoft.com/office/powerpoint/2010/main" val="4178416754"/>
              </p:ext>
            </p:extLst>
          </p:nvPr>
        </p:nvGraphicFramePr>
        <p:xfrm>
          <a:off x="619125" y="4002880"/>
          <a:ext cx="4953000" cy="2834640"/>
        </p:xfrm>
        <a:graphic>
          <a:graphicData uri="http://schemas.openxmlformats.org/drawingml/2006/table">
            <a:tbl>
              <a:tblPr firstRow="1" bandRow="1">
                <a:tableStyleId>{5C22544A-7EE6-4342-B048-85BDC9FD1C3A}</a:tableStyleId>
              </a:tblPr>
              <a:tblGrid>
                <a:gridCol w="1651000"/>
                <a:gridCol w="1651000"/>
                <a:gridCol w="1651000"/>
              </a:tblGrid>
              <a:tr h="577707">
                <a:tc>
                  <a:txBody>
                    <a:bodyPr/>
                    <a:lstStyle/>
                    <a:p>
                      <a:pPr algn="ctr"/>
                      <a:r>
                        <a:rPr lang="en-US" dirty="0" smtClean="0"/>
                        <a:t>NWS Office</a:t>
                      </a:r>
                      <a:endParaRPr lang="en-US" dirty="0"/>
                    </a:p>
                  </a:txBody>
                  <a:tcPr/>
                </a:tc>
                <a:tc>
                  <a:txBody>
                    <a:bodyPr/>
                    <a:lstStyle/>
                    <a:p>
                      <a:pPr algn="ctr"/>
                      <a:r>
                        <a:rPr lang="en-US" dirty="0" smtClean="0"/>
                        <a:t>2015</a:t>
                      </a:r>
                      <a:r>
                        <a:rPr lang="en-US" baseline="0" dirty="0" smtClean="0"/>
                        <a:t> SPOT Requests</a:t>
                      </a:r>
                      <a:endParaRPr lang="en-US" dirty="0"/>
                    </a:p>
                  </a:txBody>
                  <a:tcPr/>
                </a:tc>
                <a:tc>
                  <a:txBody>
                    <a:bodyPr/>
                    <a:lstStyle/>
                    <a:p>
                      <a:pPr algn="ctr"/>
                      <a:r>
                        <a:rPr lang="en-US" dirty="0" smtClean="0"/>
                        <a:t>2015 Red Flag Events (Days)</a:t>
                      </a:r>
                      <a:endParaRPr lang="en-US" dirty="0"/>
                    </a:p>
                  </a:txBody>
                  <a:tcPr/>
                </a:tc>
              </a:tr>
              <a:tr h="330118">
                <a:tc>
                  <a:txBody>
                    <a:bodyPr/>
                    <a:lstStyle/>
                    <a:p>
                      <a:pPr algn="ctr"/>
                      <a:r>
                        <a:rPr lang="en-US" dirty="0" smtClean="0"/>
                        <a:t>Grand</a:t>
                      </a:r>
                      <a:r>
                        <a:rPr lang="en-US" baseline="0" dirty="0" smtClean="0"/>
                        <a:t> Forks</a:t>
                      </a:r>
                      <a:endParaRPr lang="en-US" dirty="0"/>
                    </a:p>
                  </a:txBody>
                  <a:tcPr/>
                </a:tc>
                <a:tc>
                  <a:txBody>
                    <a:bodyPr/>
                    <a:lstStyle/>
                    <a:p>
                      <a:pPr algn="ctr"/>
                      <a:r>
                        <a:rPr lang="en-US" dirty="0" smtClean="0"/>
                        <a:t>154</a:t>
                      </a:r>
                      <a:endParaRPr lang="en-US" dirty="0"/>
                    </a:p>
                  </a:txBody>
                  <a:tcPr/>
                </a:tc>
                <a:tc>
                  <a:txBody>
                    <a:bodyPr/>
                    <a:lstStyle/>
                    <a:p>
                      <a:pPr algn="ctr"/>
                      <a:r>
                        <a:rPr lang="en-US" dirty="0" smtClean="0"/>
                        <a:t>9</a:t>
                      </a:r>
                      <a:endParaRPr lang="en-US" dirty="0"/>
                    </a:p>
                  </a:txBody>
                  <a:tcPr/>
                </a:tc>
              </a:tr>
              <a:tr h="330118">
                <a:tc>
                  <a:txBody>
                    <a:bodyPr/>
                    <a:lstStyle/>
                    <a:p>
                      <a:pPr algn="ctr"/>
                      <a:r>
                        <a:rPr lang="en-US" dirty="0" smtClean="0"/>
                        <a:t>Duluth</a:t>
                      </a:r>
                      <a:endParaRPr lang="en-US" dirty="0"/>
                    </a:p>
                  </a:txBody>
                  <a:tcPr/>
                </a:tc>
                <a:tc>
                  <a:txBody>
                    <a:bodyPr/>
                    <a:lstStyle/>
                    <a:p>
                      <a:pPr algn="ctr"/>
                      <a:r>
                        <a:rPr lang="en-US" dirty="0" smtClean="0"/>
                        <a:t>156</a:t>
                      </a:r>
                      <a:r>
                        <a:rPr lang="en-US" baseline="0" dirty="0" smtClean="0"/>
                        <a:t> </a:t>
                      </a:r>
                      <a:endParaRPr lang="en-US" dirty="0"/>
                    </a:p>
                  </a:txBody>
                  <a:tcPr/>
                </a:tc>
                <a:tc>
                  <a:txBody>
                    <a:bodyPr/>
                    <a:lstStyle/>
                    <a:p>
                      <a:pPr algn="ctr"/>
                      <a:r>
                        <a:rPr lang="en-US" dirty="0" smtClean="0"/>
                        <a:t>6</a:t>
                      </a:r>
                      <a:endParaRPr lang="en-US" dirty="0"/>
                    </a:p>
                  </a:txBody>
                  <a:tcPr/>
                </a:tc>
              </a:tr>
              <a:tr h="330118">
                <a:tc>
                  <a:txBody>
                    <a:bodyPr/>
                    <a:lstStyle/>
                    <a:p>
                      <a:pPr algn="ctr"/>
                      <a:r>
                        <a:rPr lang="en-US" dirty="0" smtClean="0"/>
                        <a:t>Chanhassen</a:t>
                      </a:r>
                      <a:endParaRPr lang="en-US" dirty="0"/>
                    </a:p>
                  </a:txBody>
                  <a:tcPr/>
                </a:tc>
                <a:tc>
                  <a:txBody>
                    <a:bodyPr/>
                    <a:lstStyle/>
                    <a:p>
                      <a:pPr algn="ctr"/>
                      <a:r>
                        <a:rPr lang="en-US" dirty="0" smtClean="0"/>
                        <a:t>265</a:t>
                      </a:r>
                      <a:endParaRPr lang="en-US" dirty="0"/>
                    </a:p>
                  </a:txBody>
                  <a:tcPr/>
                </a:tc>
                <a:tc>
                  <a:txBody>
                    <a:bodyPr/>
                    <a:lstStyle/>
                    <a:p>
                      <a:pPr algn="ctr"/>
                      <a:r>
                        <a:rPr lang="en-US" dirty="0" smtClean="0"/>
                        <a:t>11</a:t>
                      </a:r>
                      <a:endParaRPr lang="en-US" dirty="0"/>
                    </a:p>
                  </a:txBody>
                  <a:tcPr/>
                </a:tc>
              </a:tr>
              <a:tr h="330118">
                <a:tc>
                  <a:txBody>
                    <a:bodyPr/>
                    <a:lstStyle/>
                    <a:p>
                      <a:pPr algn="ctr"/>
                      <a:r>
                        <a:rPr lang="en-US" dirty="0" smtClean="0"/>
                        <a:t>La</a:t>
                      </a:r>
                      <a:r>
                        <a:rPr lang="en-US" baseline="0" dirty="0" smtClean="0"/>
                        <a:t> Crosse</a:t>
                      </a:r>
                      <a:endParaRPr lang="en-US" dirty="0"/>
                    </a:p>
                  </a:txBody>
                  <a:tcPr/>
                </a:tc>
                <a:tc>
                  <a:txBody>
                    <a:bodyPr/>
                    <a:lstStyle/>
                    <a:p>
                      <a:pPr algn="ctr"/>
                      <a:r>
                        <a:rPr lang="en-US" dirty="0" smtClean="0"/>
                        <a:t>77</a:t>
                      </a:r>
                      <a:endParaRPr lang="en-US" dirty="0"/>
                    </a:p>
                  </a:txBody>
                  <a:tcPr/>
                </a:tc>
                <a:tc>
                  <a:txBody>
                    <a:bodyPr/>
                    <a:lstStyle/>
                    <a:p>
                      <a:pPr algn="ctr"/>
                      <a:r>
                        <a:rPr lang="en-US" dirty="0" smtClean="0"/>
                        <a:t>2</a:t>
                      </a:r>
                      <a:endParaRPr lang="en-US" dirty="0"/>
                    </a:p>
                  </a:txBody>
                  <a:tcPr/>
                </a:tc>
              </a:tr>
              <a:tr h="330118">
                <a:tc>
                  <a:txBody>
                    <a:bodyPr/>
                    <a:lstStyle/>
                    <a:p>
                      <a:pPr algn="ctr"/>
                      <a:r>
                        <a:rPr lang="en-US" dirty="0" smtClean="0"/>
                        <a:t>Sioux</a:t>
                      </a:r>
                      <a:r>
                        <a:rPr lang="en-US" baseline="0" dirty="0" smtClean="0"/>
                        <a:t> Falls</a:t>
                      </a:r>
                      <a:endParaRPr lang="en-US" dirty="0"/>
                    </a:p>
                  </a:txBody>
                  <a:tcPr/>
                </a:tc>
                <a:tc>
                  <a:txBody>
                    <a:bodyPr/>
                    <a:lstStyle/>
                    <a:p>
                      <a:pPr algn="ctr"/>
                      <a:r>
                        <a:rPr lang="en-US" dirty="0" smtClean="0"/>
                        <a:t>120</a:t>
                      </a:r>
                      <a:endParaRPr lang="en-US" dirty="0"/>
                    </a:p>
                  </a:txBody>
                  <a:tcPr/>
                </a:tc>
                <a:tc>
                  <a:txBody>
                    <a:bodyPr/>
                    <a:lstStyle/>
                    <a:p>
                      <a:pPr algn="ctr"/>
                      <a:r>
                        <a:rPr lang="en-US" dirty="0" smtClean="0"/>
                        <a:t>11</a:t>
                      </a:r>
                      <a:endParaRPr lang="en-US" dirty="0"/>
                    </a:p>
                  </a:txBody>
                  <a:tcPr/>
                </a:tc>
              </a:tr>
              <a:tr h="330118">
                <a:tc>
                  <a:txBody>
                    <a:bodyPr/>
                    <a:lstStyle/>
                    <a:p>
                      <a:pPr algn="ctr"/>
                      <a:r>
                        <a:rPr lang="en-US" dirty="0" smtClean="0"/>
                        <a:t>Aberdeen</a:t>
                      </a:r>
                      <a:endParaRPr lang="en-US" dirty="0"/>
                    </a:p>
                  </a:txBody>
                  <a:tcPr/>
                </a:tc>
                <a:tc>
                  <a:txBody>
                    <a:bodyPr/>
                    <a:lstStyle/>
                    <a:p>
                      <a:pPr algn="ctr"/>
                      <a:r>
                        <a:rPr lang="en-US" dirty="0" smtClean="0"/>
                        <a:t>81</a:t>
                      </a:r>
                      <a:endParaRPr lang="en-US" dirty="0"/>
                    </a:p>
                  </a:txBody>
                  <a:tcPr/>
                </a:tc>
                <a:tc>
                  <a:txBody>
                    <a:bodyPr/>
                    <a:lstStyle/>
                    <a:p>
                      <a:pPr algn="ctr"/>
                      <a:r>
                        <a:rPr lang="en-US" dirty="0" smtClean="0"/>
                        <a:t>N/A</a:t>
                      </a:r>
                      <a:endParaRPr lang="en-US" dirty="0"/>
                    </a:p>
                  </a:txBody>
                  <a:tcPr/>
                </a:tc>
              </a:tr>
            </a:tbl>
          </a:graphicData>
        </a:graphic>
      </p:graphicFrame>
      <p:sp>
        <p:nvSpPr>
          <p:cNvPr id="9" name="TextBox 8"/>
          <p:cNvSpPr txBox="1"/>
          <p:nvPr/>
        </p:nvSpPr>
        <p:spPr>
          <a:xfrm>
            <a:off x="5753100" y="4495800"/>
            <a:ext cx="3276600" cy="923330"/>
          </a:xfrm>
          <a:prstGeom prst="rect">
            <a:avLst/>
          </a:prstGeom>
          <a:noFill/>
        </p:spPr>
        <p:txBody>
          <a:bodyPr wrap="square" rtlCol="0">
            <a:spAutoFit/>
          </a:bodyPr>
          <a:lstStyle/>
          <a:p>
            <a:r>
              <a:rPr lang="en-US" dirty="0" smtClean="0"/>
              <a:t>For a copy of the 2015 notes please email:</a:t>
            </a:r>
          </a:p>
          <a:p>
            <a:r>
              <a:rPr lang="en-US" dirty="0" smtClean="0"/>
              <a:t>William.Leatham@noaa.gov</a:t>
            </a:r>
            <a:endParaRPr lang="en-US" dirty="0"/>
          </a:p>
        </p:txBody>
      </p:sp>
    </p:spTree>
    <p:extLst>
      <p:ext uri="{BB962C8B-B14F-4D97-AF65-F5344CB8AC3E}">
        <p14:creationId xmlns:p14="http://schemas.microsoft.com/office/powerpoint/2010/main" val="5096549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914401"/>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76200"/>
            <a:ext cx="9144000" cy="584775"/>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2" name="Title 1"/>
          <p:cNvSpPr>
            <a:spLocks noGrp="1"/>
          </p:cNvSpPr>
          <p:nvPr>
            <p:ph type="ctrTitle"/>
          </p:nvPr>
        </p:nvSpPr>
        <p:spPr/>
        <p:txBody>
          <a:bodyPr/>
          <a:lstStyle/>
          <a:p>
            <a:r>
              <a:rPr lang="en-US" dirty="0" smtClean="0">
                <a:solidFill>
                  <a:schemeClr val="bg1"/>
                </a:solidFill>
                <a:effectLst>
                  <a:outerShdw blurRad="38100" dist="38100" dir="2700000" algn="tl">
                    <a:srgbClr val="000000">
                      <a:alpha val="43137"/>
                    </a:srgbClr>
                  </a:outerShdw>
                </a:effectLst>
              </a:rPr>
              <a:t>2016 Weather Review</a:t>
            </a:r>
            <a:endParaRPr lang="en-US" dirty="0">
              <a:solidFill>
                <a:schemeClr val="bg1"/>
              </a:solidFill>
              <a:effectLst>
                <a:outerShdw blurRad="38100" dist="38100" dir="2700000" algn="tl">
                  <a:srgbClr val="000000">
                    <a:alpha val="43137"/>
                  </a:srgbClr>
                </a:outerShdw>
              </a:effectLst>
            </a:endParaRPr>
          </a:p>
        </p:txBody>
      </p:sp>
      <p:sp>
        <p:nvSpPr>
          <p:cNvPr id="4" name="Subtitle 3"/>
          <p:cNvSpPr>
            <a:spLocks noGrp="1"/>
          </p:cNvSpPr>
          <p:nvPr>
            <p:ph type="subTitle" idx="1"/>
          </p:nvPr>
        </p:nvSpPr>
        <p:spPr/>
        <p:txBody>
          <a:bodyPr>
            <a:normAutofit fontScale="85000" lnSpcReduction="20000"/>
          </a:bodyPr>
          <a:lstStyle/>
          <a:p>
            <a:pPr algn="l"/>
            <a:r>
              <a:rPr lang="en-US" dirty="0" smtClean="0">
                <a:solidFill>
                  <a:schemeClr val="bg1"/>
                </a:solidFill>
              </a:rPr>
              <a:t>Michael Griesinger</a:t>
            </a:r>
          </a:p>
          <a:p>
            <a:pPr algn="l"/>
            <a:r>
              <a:rPr lang="en-US" dirty="0" smtClean="0">
                <a:solidFill>
                  <a:schemeClr val="bg1"/>
                </a:solidFill>
              </a:rPr>
              <a:t>Forecaster</a:t>
            </a:r>
          </a:p>
          <a:p>
            <a:pPr algn="l"/>
            <a:r>
              <a:rPr lang="en-US" dirty="0" smtClean="0">
                <a:solidFill>
                  <a:schemeClr val="bg1"/>
                </a:solidFill>
              </a:rPr>
              <a:t>National Weather </a:t>
            </a:r>
            <a:r>
              <a:rPr lang="en-US" dirty="0" err="1" smtClean="0">
                <a:solidFill>
                  <a:schemeClr val="bg1"/>
                </a:solidFill>
              </a:rPr>
              <a:t>Serivce</a:t>
            </a:r>
            <a:endParaRPr lang="en-US" dirty="0" smtClean="0">
              <a:solidFill>
                <a:schemeClr val="bg1"/>
              </a:solidFill>
            </a:endParaRPr>
          </a:p>
          <a:p>
            <a:pPr algn="l"/>
            <a:r>
              <a:rPr lang="en-US" dirty="0" smtClean="0">
                <a:solidFill>
                  <a:schemeClr val="bg1"/>
                </a:solidFill>
              </a:rPr>
              <a:t>Chanhassen, MN</a:t>
            </a:r>
          </a:p>
        </p:txBody>
      </p:sp>
    </p:spTree>
    <p:extLst>
      <p:ext uri="{BB962C8B-B14F-4D97-AF65-F5344CB8AC3E}">
        <p14:creationId xmlns:p14="http://schemas.microsoft.com/office/powerpoint/2010/main" val="3267850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76200"/>
            <a:ext cx="9144000" cy="1154162"/>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700" dirty="0" smtClean="0">
                <a:solidFill>
                  <a:prstClr val="white"/>
                </a:solidFill>
                <a:effectLst>
                  <a:outerShdw blurRad="38100" dist="38100" dir="2700000" algn="tl">
                    <a:srgbClr val="000000">
                      <a:alpha val="43137"/>
                    </a:srgbClr>
                  </a:outerShdw>
                </a:effectLst>
                <a:latin typeface="Arial" charset="0"/>
              </a:rPr>
              <a:t>RFWs Per County</a:t>
            </a:r>
            <a:endParaRPr lang="en-US" sz="37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SzPct val="50000"/>
            </a:pPr>
            <a:endParaRPr lang="en-US" dirty="0">
              <a:solidFill>
                <a:prstClr val="black"/>
              </a:solidFill>
            </a:endParaRPr>
          </a:p>
        </p:txBody>
      </p:sp>
      <p:pic>
        <p:nvPicPr>
          <p:cNvPr id="2" name="Picture 2" descr="http://mesonet.agron.iastate.edu/plotting/auto/plot/90/t:state::v:yearcount::ilabel:yes::year:2016::year2:2016::sdate:2016-12-01::edate:2016-12-01::network:IACLIMATE::station:MPX::state:MN::phenomena:FW::significance:W::dpi:1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5088" y="1393031"/>
            <a:ext cx="6473825" cy="485536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8479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218182"/>
            <a:ext cx="9144000" cy="1015663"/>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2800" dirty="0" smtClean="0">
                <a:solidFill>
                  <a:prstClr val="white"/>
                </a:solidFill>
                <a:effectLst>
                  <a:outerShdw blurRad="38100" dist="38100" dir="2700000" algn="tl">
                    <a:srgbClr val="000000">
                      <a:alpha val="43137"/>
                    </a:srgbClr>
                  </a:outerShdw>
                </a:effectLst>
                <a:latin typeface="Arial" charset="0"/>
              </a:rPr>
              <a:t>2016 </a:t>
            </a:r>
            <a:r>
              <a:rPr lang="en-US" sz="2800" dirty="0" err="1" smtClean="0">
                <a:solidFill>
                  <a:prstClr val="white"/>
                </a:solidFill>
                <a:effectLst>
                  <a:outerShdw blurRad="38100" dist="38100" dir="2700000" algn="tl">
                    <a:srgbClr val="000000">
                      <a:alpha val="43137"/>
                    </a:srgbClr>
                  </a:outerShdw>
                </a:effectLst>
                <a:latin typeface="Arial" charset="0"/>
              </a:rPr>
              <a:t>Precip</a:t>
            </a:r>
            <a:r>
              <a:rPr lang="en-US" sz="2800" dirty="0" smtClean="0">
                <a:solidFill>
                  <a:prstClr val="white"/>
                </a:solidFill>
                <a:effectLst>
                  <a:outerShdw blurRad="38100" dist="38100" dir="2700000" algn="tl">
                    <a:srgbClr val="000000">
                      <a:alpha val="43137"/>
                    </a:srgbClr>
                  </a:outerShdw>
                </a:effectLst>
                <a:latin typeface="Arial" charset="0"/>
              </a:rPr>
              <a:t> and Departure from Normal (thru 12/1)</a:t>
            </a:r>
            <a:endParaRPr lang="en-US" sz="28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SzPct val="50000"/>
              <a:buFont typeface="Arial" panose="020B0604020202020204" pitchFamily="34" charset="0"/>
              <a:buNone/>
            </a:pPr>
            <a:endParaRPr lang="en-US" b="1" i="1" dirty="0">
              <a:solidFill>
                <a:prstClr val="black"/>
              </a:solidFill>
            </a:endParaRPr>
          </a:p>
        </p:txBody>
      </p:sp>
      <p:pic>
        <p:nvPicPr>
          <p:cNvPr id="1026" name="Picture 2" descr="map"/>
          <p:cNvPicPr>
            <a:picLocks noChangeAspect="1" noChangeArrowheads="1"/>
          </p:cNvPicPr>
          <p:nvPr/>
        </p:nvPicPr>
        <p:blipFill rotWithShape="1">
          <a:blip r:embed="rId6">
            <a:extLst>
              <a:ext uri="{28A0092B-C50C-407E-A947-70E740481C1C}">
                <a14:useLocalDpi xmlns:a14="http://schemas.microsoft.com/office/drawing/2010/main" val="0"/>
              </a:ext>
            </a:extLst>
          </a:blip>
          <a:srcRect l="5466" t="2222" r="4088" b="14941"/>
          <a:stretch/>
        </p:blipFill>
        <p:spPr bwMode="auto">
          <a:xfrm>
            <a:off x="424067" y="1445125"/>
            <a:ext cx="3919333" cy="478613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8" name="Picture 4" descr="map"/>
          <p:cNvPicPr>
            <a:picLocks noChangeAspect="1" noChangeArrowheads="1"/>
          </p:cNvPicPr>
          <p:nvPr/>
        </p:nvPicPr>
        <p:blipFill rotWithShape="1">
          <a:blip r:embed="rId7">
            <a:extLst>
              <a:ext uri="{28A0092B-C50C-407E-A947-70E740481C1C}">
                <a14:useLocalDpi xmlns:a14="http://schemas.microsoft.com/office/drawing/2010/main" val="0"/>
              </a:ext>
            </a:extLst>
          </a:blip>
          <a:srcRect l="5545" t="2799" r="5059" b="14251"/>
          <a:stretch/>
        </p:blipFill>
        <p:spPr bwMode="auto">
          <a:xfrm>
            <a:off x="4876800" y="1447800"/>
            <a:ext cx="3868594" cy="4786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046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218182"/>
            <a:ext cx="9144000" cy="1077218"/>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200" dirty="0" smtClean="0">
                <a:solidFill>
                  <a:prstClr val="white"/>
                </a:solidFill>
                <a:effectLst>
                  <a:outerShdw blurRad="38100" dist="38100" dir="2700000" algn="tl">
                    <a:srgbClr val="000000">
                      <a:alpha val="43137"/>
                    </a:srgbClr>
                  </a:outerShdw>
                </a:effectLst>
                <a:latin typeface="Arial" charset="0"/>
              </a:rPr>
              <a:t>2016 </a:t>
            </a:r>
            <a:r>
              <a:rPr lang="en-US" sz="3200" dirty="0" err="1" smtClean="0">
                <a:solidFill>
                  <a:prstClr val="white"/>
                </a:solidFill>
                <a:effectLst>
                  <a:outerShdw blurRad="38100" dist="38100" dir="2700000" algn="tl">
                    <a:srgbClr val="000000">
                      <a:alpha val="43137"/>
                    </a:srgbClr>
                  </a:outerShdw>
                </a:effectLst>
                <a:latin typeface="Arial" charset="0"/>
              </a:rPr>
              <a:t>Precip</a:t>
            </a:r>
            <a:r>
              <a:rPr lang="en-US" sz="3200" dirty="0" smtClean="0">
                <a:solidFill>
                  <a:prstClr val="white"/>
                </a:solidFill>
                <a:effectLst>
                  <a:outerShdw blurRad="38100" dist="38100" dir="2700000" algn="tl">
                    <a:srgbClr val="000000">
                      <a:alpha val="43137"/>
                    </a:srgbClr>
                  </a:outerShdw>
                </a:effectLst>
                <a:latin typeface="Arial" charset="0"/>
              </a:rPr>
              <a:t>…International Falls</a:t>
            </a:r>
            <a:endParaRPr lang="en-US" sz="32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SzPct val="50000"/>
              <a:buFont typeface="Arial" panose="020B0604020202020204" pitchFamily="34" charset="0"/>
              <a:buNone/>
            </a:pPr>
            <a:endParaRPr lang="en-US" b="1" i="1" dirty="0">
              <a:solidFill>
                <a:prstClr val="black"/>
              </a:solidFill>
            </a:endParaRPr>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624" y="1868837"/>
            <a:ext cx="9096375" cy="39223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40429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218182"/>
            <a:ext cx="9144000" cy="1077218"/>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200" dirty="0" smtClean="0">
                <a:solidFill>
                  <a:prstClr val="white"/>
                </a:solidFill>
                <a:effectLst>
                  <a:outerShdw blurRad="38100" dist="38100" dir="2700000" algn="tl">
                    <a:srgbClr val="000000">
                      <a:alpha val="43137"/>
                    </a:srgbClr>
                  </a:outerShdw>
                </a:effectLst>
                <a:latin typeface="Arial" charset="0"/>
              </a:rPr>
              <a:t>2016 </a:t>
            </a:r>
            <a:r>
              <a:rPr lang="en-US" sz="3200" dirty="0" err="1" smtClean="0">
                <a:solidFill>
                  <a:prstClr val="white"/>
                </a:solidFill>
                <a:effectLst>
                  <a:outerShdw blurRad="38100" dist="38100" dir="2700000" algn="tl">
                    <a:srgbClr val="000000">
                      <a:alpha val="43137"/>
                    </a:srgbClr>
                  </a:outerShdw>
                </a:effectLst>
                <a:latin typeface="Arial" charset="0"/>
              </a:rPr>
              <a:t>Precip</a:t>
            </a:r>
            <a:r>
              <a:rPr lang="en-US" sz="3200" dirty="0" smtClean="0">
                <a:solidFill>
                  <a:prstClr val="white"/>
                </a:solidFill>
                <a:effectLst>
                  <a:outerShdw blurRad="38100" dist="38100" dir="2700000" algn="tl">
                    <a:srgbClr val="000000">
                      <a:alpha val="43137"/>
                    </a:srgbClr>
                  </a:outerShdw>
                </a:effectLst>
                <a:latin typeface="Arial" charset="0"/>
              </a:rPr>
              <a:t>…Duluth</a:t>
            </a:r>
            <a:endParaRPr lang="en-US" sz="32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SzPct val="50000"/>
              <a:buFont typeface="Arial" panose="020B0604020202020204" pitchFamily="34" charset="0"/>
              <a:buNone/>
            </a:pPr>
            <a:endParaRPr lang="en-US" b="1" i="1" dirty="0">
              <a:solidFill>
                <a:prstClr val="black"/>
              </a:solidFill>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624" y="1868837"/>
            <a:ext cx="9096375" cy="39223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17766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218182"/>
            <a:ext cx="9144000" cy="1077218"/>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200" dirty="0" smtClean="0">
                <a:solidFill>
                  <a:prstClr val="white"/>
                </a:solidFill>
                <a:effectLst>
                  <a:outerShdw blurRad="38100" dist="38100" dir="2700000" algn="tl">
                    <a:srgbClr val="000000">
                      <a:alpha val="43137"/>
                    </a:srgbClr>
                  </a:outerShdw>
                </a:effectLst>
                <a:latin typeface="Arial" charset="0"/>
              </a:rPr>
              <a:t>2016 </a:t>
            </a:r>
            <a:r>
              <a:rPr lang="en-US" sz="3200" dirty="0" err="1" smtClean="0">
                <a:solidFill>
                  <a:prstClr val="white"/>
                </a:solidFill>
                <a:effectLst>
                  <a:outerShdw blurRad="38100" dist="38100" dir="2700000" algn="tl">
                    <a:srgbClr val="000000">
                      <a:alpha val="43137"/>
                    </a:srgbClr>
                  </a:outerShdw>
                </a:effectLst>
                <a:latin typeface="Arial" charset="0"/>
              </a:rPr>
              <a:t>Precip</a:t>
            </a:r>
            <a:r>
              <a:rPr lang="en-US" sz="3200" dirty="0" smtClean="0">
                <a:solidFill>
                  <a:prstClr val="white"/>
                </a:solidFill>
                <a:effectLst>
                  <a:outerShdw blurRad="38100" dist="38100" dir="2700000" algn="tl">
                    <a:srgbClr val="000000">
                      <a:alpha val="43137"/>
                    </a:srgbClr>
                  </a:outerShdw>
                </a:effectLst>
                <a:latin typeface="Arial" charset="0"/>
              </a:rPr>
              <a:t>…Twin Cities</a:t>
            </a:r>
            <a:endParaRPr lang="en-US" sz="32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SzPct val="50000"/>
              <a:buFont typeface="Arial" panose="020B0604020202020204" pitchFamily="34" charset="0"/>
              <a:buNone/>
            </a:pPr>
            <a:endParaRPr lang="en-US" b="1" i="1" dirty="0">
              <a:solidFill>
                <a:prstClr val="black"/>
              </a:solidFill>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624" y="1868837"/>
            <a:ext cx="9096375" cy="39223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84625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218182"/>
            <a:ext cx="9144000" cy="1077218"/>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200" dirty="0" smtClean="0">
                <a:solidFill>
                  <a:prstClr val="white"/>
                </a:solidFill>
                <a:effectLst>
                  <a:outerShdw blurRad="38100" dist="38100" dir="2700000" algn="tl">
                    <a:srgbClr val="000000">
                      <a:alpha val="43137"/>
                    </a:srgbClr>
                  </a:outerShdw>
                </a:effectLst>
                <a:latin typeface="Arial" charset="0"/>
              </a:rPr>
              <a:t>2016 </a:t>
            </a:r>
            <a:r>
              <a:rPr lang="en-US" sz="3200" dirty="0" err="1" smtClean="0">
                <a:solidFill>
                  <a:prstClr val="white"/>
                </a:solidFill>
                <a:effectLst>
                  <a:outerShdw blurRad="38100" dist="38100" dir="2700000" algn="tl">
                    <a:srgbClr val="000000">
                      <a:alpha val="43137"/>
                    </a:srgbClr>
                  </a:outerShdw>
                </a:effectLst>
                <a:latin typeface="Arial" charset="0"/>
              </a:rPr>
              <a:t>Precip</a:t>
            </a:r>
            <a:r>
              <a:rPr lang="en-US" sz="3200" dirty="0" smtClean="0">
                <a:solidFill>
                  <a:prstClr val="white"/>
                </a:solidFill>
                <a:effectLst>
                  <a:outerShdw blurRad="38100" dist="38100" dir="2700000" algn="tl">
                    <a:srgbClr val="000000">
                      <a:alpha val="43137"/>
                    </a:srgbClr>
                  </a:outerShdw>
                </a:effectLst>
                <a:latin typeface="Arial" charset="0"/>
              </a:rPr>
              <a:t>…Waseca</a:t>
            </a:r>
            <a:endParaRPr lang="en-US" sz="32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SzPct val="50000"/>
              <a:buFont typeface="Arial" panose="020B0604020202020204" pitchFamily="34" charset="0"/>
              <a:buNone/>
            </a:pPr>
            <a:endParaRPr lang="en-US" b="1" i="1" dirty="0">
              <a:solidFill>
                <a:prstClr val="black"/>
              </a:solidFill>
            </a:endParaRPr>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624" y="1868837"/>
            <a:ext cx="9096375" cy="3922363"/>
          </a:xfrm>
          <a:prstGeom prst="rect">
            <a:avLst/>
          </a:prstGeom>
          <a:ln>
            <a:noFill/>
          </a:ln>
          <a:effectLst>
            <a:outerShdw blurRad="190500" algn="tl" rotWithShape="0">
              <a:srgbClr val="000000">
                <a:alpha val="70000"/>
              </a:srgbClr>
            </a:outerShdw>
          </a:effectLst>
        </p:spPr>
      </p:pic>
      <p:sp>
        <p:nvSpPr>
          <p:cNvPr id="4" name="TextBox 3"/>
          <p:cNvSpPr txBox="1"/>
          <p:nvPr/>
        </p:nvSpPr>
        <p:spPr>
          <a:xfrm>
            <a:off x="152400" y="5791200"/>
            <a:ext cx="7817718" cy="523220"/>
          </a:xfrm>
          <a:prstGeom prst="rect">
            <a:avLst/>
          </a:prstGeom>
          <a:noFill/>
        </p:spPr>
        <p:txBody>
          <a:bodyPr wrap="none" rtlCol="0">
            <a:spAutoFit/>
          </a:bodyPr>
          <a:lstStyle/>
          <a:p>
            <a:r>
              <a:rPr lang="en-US" sz="2800" b="1" dirty="0" smtClean="0">
                <a:solidFill>
                  <a:prstClr val="black"/>
                </a:solidFill>
              </a:rPr>
              <a:t>Wettest year on record for a weather station in MN</a:t>
            </a:r>
            <a:endParaRPr lang="en-US" sz="2800" b="1" dirty="0">
              <a:solidFill>
                <a:prstClr val="black"/>
              </a:solidFill>
            </a:endParaRPr>
          </a:p>
        </p:txBody>
      </p:sp>
    </p:spTree>
    <p:extLst>
      <p:ext uri="{BB962C8B-B14F-4D97-AF65-F5344CB8AC3E}">
        <p14:creationId xmlns:p14="http://schemas.microsoft.com/office/powerpoint/2010/main" val="6946752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218182"/>
            <a:ext cx="9144000" cy="1077218"/>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200" dirty="0" smtClean="0">
                <a:solidFill>
                  <a:prstClr val="white"/>
                </a:solidFill>
                <a:effectLst>
                  <a:outerShdw blurRad="38100" dist="38100" dir="2700000" algn="tl">
                    <a:srgbClr val="000000">
                      <a:alpha val="43137"/>
                    </a:srgbClr>
                  </a:outerShdw>
                </a:effectLst>
                <a:latin typeface="Arial" charset="0"/>
              </a:rPr>
              <a:t>Winter Snowfall/Liquid Departure from Normal</a:t>
            </a:r>
            <a:endParaRPr lang="en-US" sz="32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SzPct val="50000"/>
              <a:buFont typeface="Arial" panose="020B0604020202020204" pitchFamily="34" charset="0"/>
              <a:buNone/>
            </a:pPr>
            <a:endParaRPr lang="en-US" b="1" i="1" dirty="0">
              <a:solidFill>
                <a:prstClr val="black"/>
              </a:solidFill>
            </a:endParaRPr>
          </a:p>
        </p:txBody>
      </p:sp>
      <p:pic>
        <p:nvPicPr>
          <p:cNvPr id="3074" name="Picture 2" descr="map"/>
          <p:cNvPicPr>
            <a:picLocks noChangeAspect="1" noChangeArrowheads="1"/>
          </p:cNvPicPr>
          <p:nvPr/>
        </p:nvPicPr>
        <p:blipFill rotWithShape="1">
          <a:blip r:embed="rId6">
            <a:extLst>
              <a:ext uri="{28A0092B-C50C-407E-A947-70E740481C1C}">
                <a14:useLocalDpi xmlns:a14="http://schemas.microsoft.com/office/drawing/2010/main" val="0"/>
              </a:ext>
            </a:extLst>
          </a:blip>
          <a:srcRect l="5024" t="1415" r="4843" b="15178"/>
          <a:stretch/>
        </p:blipFill>
        <p:spPr bwMode="auto">
          <a:xfrm>
            <a:off x="381000" y="1424796"/>
            <a:ext cx="3886200" cy="47949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6" name="Picture 4" descr="map"/>
          <p:cNvPicPr>
            <a:picLocks noChangeAspect="1" noChangeArrowheads="1"/>
          </p:cNvPicPr>
          <p:nvPr/>
        </p:nvPicPr>
        <p:blipFill rotWithShape="1">
          <a:blip r:embed="rId7">
            <a:extLst>
              <a:ext uri="{28A0092B-C50C-407E-A947-70E740481C1C}">
                <a14:useLocalDpi xmlns:a14="http://schemas.microsoft.com/office/drawing/2010/main" val="0"/>
              </a:ext>
            </a:extLst>
          </a:blip>
          <a:srcRect l="3950" t="1741" r="5089" b="15304"/>
          <a:stretch/>
        </p:blipFill>
        <p:spPr bwMode="auto">
          <a:xfrm>
            <a:off x="4890161" y="1417869"/>
            <a:ext cx="3949039" cy="48019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268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76200"/>
            <a:ext cx="9144000" cy="1154162"/>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700" dirty="0" smtClean="0">
                <a:solidFill>
                  <a:prstClr val="white"/>
                </a:solidFill>
                <a:effectLst>
                  <a:outerShdw blurRad="38100" dist="38100" dir="2700000" algn="tl">
                    <a:srgbClr val="000000">
                      <a:alpha val="43137"/>
                    </a:srgbClr>
                  </a:outerShdw>
                </a:effectLst>
                <a:latin typeface="Arial" charset="0"/>
              </a:rPr>
              <a:t>Two Active Fire Weather Periods</a:t>
            </a:r>
            <a:endParaRPr lang="en-US" sz="37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SzPct val="50000"/>
            </a:pPr>
            <a:endParaRPr lang="en-US" dirty="0" smtClean="0">
              <a:solidFill>
                <a:prstClr val="black"/>
              </a:solidFill>
            </a:endParaRPr>
          </a:p>
        </p:txBody>
      </p:sp>
      <p:pic>
        <p:nvPicPr>
          <p:cNvPr id="1026" name="Picture 2" descr="map"/>
          <p:cNvPicPr>
            <a:picLocks noChangeAspect="1" noChangeArrowheads="1"/>
          </p:cNvPicPr>
          <p:nvPr/>
        </p:nvPicPr>
        <p:blipFill rotWithShape="1">
          <a:blip r:embed="rId6">
            <a:extLst>
              <a:ext uri="{28A0092B-C50C-407E-A947-70E740481C1C}">
                <a14:useLocalDpi xmlns:a14="http://schemas.microsoft.com/office/drawing/2010/main" val="0"/>
              </a:ext>
            </a:extLst>
          </a:blip>
          <a:srcRect l="5303" t="67" r="4803" b="15126"/>
          <a:stretch/>
        </p:blipFill>
        <p:spPr bwMode="auto">
          <a:xfrm>
            <a:off x="381000" y="1417984"/>
            <a:ext cx="3840156" cy="48304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8" name="Picture 4" descr="map"/>
          <p:cNvPicPr>
            <a:picLocks noChangeAspect="1" noChangeArrowheads="1"/>
          </p:cNvPicPr>
          <p:nvPr/>
        </p:nvPicPr>
        <p:blipFill rotWithShape="1">
          <a:blip r:embed="rId7">
            <a:extLst>
              <a:ext uri="{28A0092B-C50C-407E-A947-70E740481C1C}">
                <a14:useLocalDpi xmlns:a14="http://schemas.microsoft.com/office/drawing/2010/main" val="0"/>
              </a:ext>
            </a:extLst>
          </a:blip>
          <a:srcRect l="3552" t="1896" r="5167" b="15169"/>
          <a:stretch/>
        </p:blipFill>
        <p:spPr bwMode="auto">
          <a:xfrm>
            <a:off x="4876800" y="1422159"/>
            <a:ext cx="3987364" cy="48304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3571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76200"/>
            <a:ext cx="9144000" cy="1154162"/>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700" dirty="0" smtClean="0">
                <a:solidFill>
                  <a:prstClr val="white"/>
                </a:solidFill>
                <a:effectLst>
                  <a:outerShdw blurRad="38100" dist="38100" dir="2700000" algn="tl">
                    <a:srgbClr val="000000">
                      <a:alpha val="43137"/>
                    </a:srgbClr>
                  </a:outerShdw>
                </a:effectLst>
                <a:latin typeface="Arial" charset="0"/>
              </a:rPr>
              <a:t>Days with RFWs</a:t>
            </a:r>
            <a:endParaRPr lang="en-US" sz="37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SzPct val="50000"/>
              <a:buFont typeface="Arial" panose="020B0604020202020204" pitchFamily="34" charset="0"/>
              <a:buNone/>
            </a:pPr>
            <a:endParaRPr lang="en-US" dirty="0" smtClean="0">
              <a:solidFill>
                <a:prstClr val="black"/>
              </a:solidFill>
            </a:endParaRPr>
          </a:p>
        </p:txBody>
      </p:sp>
      <p:sp>
        <p:nvSpPr>
          <p:cNvPr id="12" name="Content Placeholder 2"/>
          <p:cNvSpPr txBox="1">
            <a:spLocks/>
          </p:cNvSpPr>
          <p:nvPr/>
        </p:nvSpPr>
        <p:spPr>
          <a:xfrm>
            <a:off x="447675" y="1447800"/>
            <a:ext cx="8229600" cy="4525963"/>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457200">
              <a:buSzPct val="50000"/>
            </a:pPr>
            <a:r>
              <a:rPr lang="en-US" dirty="0" smtClean="0">
                <a:solidFill>
                  <a:prstClr val="black"/>
                </a:solidFill>
              </a:rPr>
              <a:t>RFWs were issued in the state on 13 days</a:t>
            </a:r>
          </a:p>
          <a:p>
            <a:pPr marL="514350" indent="-457200">
              <a:buSzPct val="50000"/>
            </a:pPr>
            <a:r>
              <a:rPr lang="en-US" dirty="0" smtClean="0">
                <a:solidFill>
                  <a:prstClr val="black"/>
                </a:solidFill>
              </a:rPr>
              <a:t>RFWs by office </a:t>
            </a:r>
          </a:p>
          <a:p>
            <a:pPr marL="914400" lvl="1" indent="-457200">
              <a:buSzPct val="50000"/>
            </a:pPr>
            <a:r>
              <a:rPr lang="en-US" dirty="0" smtClean="0">
                <a:solidFill>
                  <a:prstClr val="black"/>
                </a:solidFill>
              </a:rPr>
              <a:t>FGF 7: 4/14, 5/3, 5/5, 5/6, 5/7, 5/9, 5/22 </a:t>
            </a:r>
          </a:p>
          <a:p>
            <a:pPr marL="914400" lvl="1" indent="-457200">
              <a:buSzPct val="50000"/>
            </a:pPr>
            <a:r>
              <a:rPr lang="en-US" dirty="0" smtClean="0">
                <a:solidFill>
                  <a:prstClr val="black"/>
                </a:solidFill>
              </a:rPr>
              <a:t>DLH 7: 5/3, 5/5, 5/7, 5/9, 5/10, 5/21, 5/22</a:t>
            </a:r>
          </a:p>
          <a:p>
            <a:pPr marL="914400" lvl="1" indent="-457200">
              <a:buSzPct val="50000"/>
            </a:pPr>
            <a:r>
              <a:rPr lang="en-US" dirty="0" smtClean="0">
                <a:solidFill>
                  <a:prstClr val="black"/>
                </a:solidFill>
              </a:rPr>
              <a:t>MPX 5: 4/9, 4/14, 5/3, 5/6, 5/7</a:t>
            </a:r>
          </a:p>
          <a:p>
            <a:pPr marL="914400" lvl="1" indent="-457200">
              <a:buSzPct val="50000"/>
            </a:pPr>
            <a:r>
              <a:rPr lang="en-US" dirty="0" smtClean="0">
                <a:solidFill>
                  <a:prstClr val="black"/>
                </a:solidFill>
              </a:rPr>
              <a:t>FSD 3: 4/9, 4/12, 4/15</a:t>
            </a:r>
          </a:p>
          <a:p>
            <a:pPr marL="914400" lvl="1" indent="-457200">
              <a:buSzPct val="50000"/>
            </a:pPr>
            <a:r>
              <a:rPr lang="en-US" dirty="0" smtClean="0">
                <a:solidFill>
                  <a:prstClr val="black"/>
                </a:solidFill>
              </a:rPr>
              <a:t>ABR 2: 4/9, 4/14</a:t>
            </a:r>
          </a:p>
          <a:p>
            <a:pPr marL="914400" lvl="1" indent="-457200">
              <a:buSzPct val="50000"/>
            </a:pPr>
            <a:r>
              <a:rPr lang="en-US" dirty="0" smtClean="0">
                <a:solidFill>
                  <a:prstClr val="black"/>
                </a:solidFill>
              </a:rPr>
              <a:t>ARX: none in MN</a:t>
            </a:r>
            <a:r>
              <a:rPr lang="en-US" dirty="0">
                <a:solidFill>
                  <a:prstClr val="black"/>
                </a:solidFill>
              </a:rPr>
              <a:t/>
            </a:r>
            <a:br>
              <a:rPr lang="en-US" dirty="0">
                <a:solidFill>
                  <a:prstClr val="black"/>
                </a:solidFill>
              </a:rPr>
            </a:br>
            <a:r>
              <a:rPr lang="en-US" sz="2000" dirty="0" smtClean="0">
                <a:solidFill>
                  <a:prstClr val="black"/>
                </a:solidFill>
              </a:rPr>
              <a:t/>
            </a:r>
            <a:br>
              <a:rPr lang="en-US" sz="2000" dirty="0" smtClean="0">
                <a:solidFill>
                  <a:prstClr val="black"/>
                </a:solidFill>
              </a:rPr>
            </a:br>
            <a:endParaRPr lang="en-US" dirty="0" smtClean="0">
              <a:solidFill>
                <a:prstClr val="black"/>
              </a:solidFill>
            </a:endParaRPr>
          </a:p>
        </p:txBody>
      </p:sp>
    </p:spTree>
    <p:extLst>
      <p:ext uri="{BB962C8B-B14F-4D97-AF65-F5344CB8AC3E}">
        <p14:creationId xmlns:p14="http://schemas.microsoft.com/office/powerpoint/2010/main" val="3295287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76200"/>
            <a:ext cx="9144000" cy="1154162"/>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700" dirty="0" smtClean="0">
                <a:solidFill>
                  <a:prstClr val="white"/>
                </a:solidFill>
                <a:effectLst>
                  <a:outerShdw blurRad="38100" dist="38100" dir="2700000" algn="tl">
                    <a:srgbClr val="000000">
                      <a:alpha val="43137"/>
                    </a:srgbClr>
                  </a:outerShdw>
                </a:effectLst>
                <a:latin typeface="Arial" charset="0"/>
              </a:rPr>
              <a:t>Summer Temp/</a:t>
            </a:r>
            <a:r>
              <a:rPr lang="en-US" sz="3700" dirty="0" err="1" smtClean="0">
                <a:solidFill>
                  <a:prstClr val="white"/>
                </a:solidFill>
                <a:effectLst>
                  <a:outerShdw blurRad="38100" dist="38100" dir="2700000" algn="tl">
                    <a:srgbClr val="000000">
                      <a:alpha val="43137"/>
                    </a:srgbClr>
                  </a:outerShdw>
                </a:effectLst>
                <a:latin typeface="Arial" charset="0"/>
              </a:rPr>
              <a:t>Precip</a:t>
            </a:r>
            <a:r>
              <a:rPr lang="en-US" sz="3700" dirty="0" smtClean="0">
                <a:solidFill>
                  <a:prstClr val="white"/>
                </a:solidFill>
                <a:effectLst>
                  <a:outerShdw blurRad="38100" dist="38100" dir="2700000" algn="tl">
                    <a:srgbClr val="000000">
                      <a:alpha val="43137"/>
                    </a:srgbClr>
                  </a:outerShdw>
                </a:effectLst>
                <a:latin typeface="Arial" charset="0"/>
              </a:rPr>
              <a:t> Anomalies</a:t>
            </a:r>
            <a:endParaRPr lang="en-US" sz="37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447800"/>
            <a:ext cx="47244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SzPct val="50000"/>
            </a:pPr>
            <a:endParaRPr lang="en-US" sz="2500" dirty="0" smtClean="0">
              <a:solidFill>
                <a:prstClr val="black"/>
              </a:solidFill>
            </a:endParaRPr>
          </a:p>
        </p:txBody>
      </p:sp>
      <p:pic>
        <p:nvPicPr>
          <p:cNvPr id="2050" name="Picture 2" descr="map"/>
          <p:cNvPicPr>
            <a:picLocks noChangeAspect="1" noChangeArrowheads="1"/>
          </p:cNvPicPr>
          <p:nvPr/>
        </p:nvPicPr>
        <p:blipFill rotWithShape="1">
          <a:blip r:embed="rId6">
            <a:extLst>
              <a:ext uri="{28A0092B-C50C-407E-A947-70E740481C1C}">
                <a14:useLocalDpi xmlns:a14="http://schemas.microsoft.com/office/drawing/2010/main" val="0"/>
              </a:ext>
            </a:extLst>
          </a:blip>
          <a:srcRect l="3981" t="2421" r="4626" b="15386"/>
          <a:stretch/>
        </p:blipFill>
        <p:spPr bwMode="auto">
          <a:xfrm>
            <a:off x="4876800" y="1421703"/>
            <a:ext cx="4025282" cy="482669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52" name="Picture 4" descr="map"/>
          <p:cNvPicPr>
            <a:picLocks noChangeAspect="1" noChangeArrowheads="1"/>
          </p:cNvPicPr>
          <p:nvPr/>
        </p:nvPicPr>
        <p:blipFill rotWithShape="1">
          <a:blip r:embed="rId7">
            <a:extLst>
              <a:ext uri="{28A0092B-C50C-407E-A947-70E740481C1C}">
                <a14:useLocalDpi xmlns:a14="http://schemas.microsoft.com/office/drawing/2010/main" val="0"/>
              </a:ext>
            </a:extLst>
          </a:blip>
          <a:srcRect l="5430" t="2231" r="4424" b="15312"/>
          <a:stretch/>
        </p:blipFill>
        <p:spPr bwMode="auto">
          <a:xfrm>
            <a:off x="385820" y="1421702"/>
            <a:ext cx="3957580" cy="482669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558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76200"/>
            <a:ext cx="9144000" cy="1154162"/>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700" dirty="0" smtClean="0">
                <a:solidFill>
                  <a:prstClr val="white"/>
                </a:solidFill>
                <a:effectLst>
                  <a:outerShdw blurRad="38100" dist="38100" dir="2700000" algn="tl">
                    <a:srgbClr val="000000">
                      <a:alpha val="43137"/>
                    </a:srgbClr>
                  </a:outerShdw>
                </a:effectLst>
                <a:latin typeface="Arial" charset="0"/>
              </a:rPr>
              <a:t>Fall Temp/</a:t>
            </a:r>
            <a:r>
              <a:rPr lang="en-US" sz="3700" dirty="0" err="1" smtClean="0">
                <a:solidFill>
                  <a:prstClr val="white"/>
                </a:solidFill>
                <a:effectLst>
                  <a:outerShdw blurRad="38100" dist="38100" dir="2700000" algn="tl">
                    <a:srgbClr val="000000">
                      <a:alpha val="43137"/>
                    </a:srgbClr>
                  </a:outerShdw>
                </a:effectLst>
                <a:latin typeface="Arial" charset="0"/>
              </a:rPr>
              <a:t>Precip</a:t>
            </a:r>
            <a:r>
              <a:rPr lang="en-US" sz="3700" dirty="0" smtClean="0">
                <a:solidFill>
                  <a:prstClr val="white"/>
                </a:solidFill>
                <a:effectLst>
                  <a:outerShdw blurRad="38100" dist="38100" dir="2700000" algn="tl">
                    <a:srgbClr val="000000">
                      <a:alpha val="43137"/>
                    </a:srgbClr>
                  </a:outerShdw>
                </a:effectLst>
                <a:latin typeface="Arial" charset="0"/>
              </a:rPr>
              <a:t> Anomalies</a:t>
            </a:r>
            <a:endParaRPr lang="en-US" sz="37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457200">
              <a:buSzPct val="50000"/>
            </a:pPr>
            <a:endParaRPr lang="en-US" dirty="0" smtClean="0">
              <a:solidFill>
                <a:prstClr val="black"/>
              </a:solidFill>
            </a:endParaRPr>
          </a:p>
        </p:txBody>
      </p:sp>
      <p:pic>
        <p:nvPicPr>
          <p:cNvPr id="3074" name="Picture 2" descr="map"/>
          <p:cNvPicPr>
            <a:picLocks noChangeAspect="1" noChangeArrowheads="1"/>
          </p:cNvPicPr>
          <p:nvPr/>
        </p:nvPicPr>
        <p:blipFill rotWithShape="1">
          <a:blip r:embed="rId6">
            <a:extLst>
              <a:ext uri="{28A0092B-C50C-407E-A947-70E740481C1C}">
                <a14:useLocalDpi xmlns:a14="http://schemas.microsoft.com/office/drawing/2010/main" val="0"/>
              </a:ext>
            </a:extLst>
          </a:blip>
          <a:srcRect l="4382" t="2338" r="5014" b="14777"/>
          <a:stretch/>
        </p:blipFill>
        <p:spPr bwMode="auto">
          <a:xfrm>
            <a:off x="330952" y="1450710"/>
            <a:ext cx="3936248" cy="48011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6" name="Picture 4" descr="map"/>
          <p:cNvPicPr>
            <a:picLocks noChangeAspect="1" noChangeArrowheads="1"/>
          </p:cNvPicPr>
          <p:nvPr/>
        </p:nvPicPr>
        <p:blipFill rotWithShape="1">
          <a:blip r:embed="rId7">
            <a:extLst>
              <a:ext uri="{28A0092B-C50C-407E-A947-70E740481C1C}">
                <a14:useLocalDpi xmlns:a14="http://schemas.microsoft.com/office/drawing/2010/main" val="0"/>
              </a:ext>
            </a:extLst>
          </a:blip>
          <a:srcRect l="4094" t="2356" r="4658" b="14833"/>
          <a:stretch/>
        </p:blipFill>
        <p:spPr bwMode="auto">
          <a:xfrm>
            <a:off x="4876800" y="1457187"/>
            <a:ext cx="3962400" cy="479468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4826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Shape 30"/>
          <p:cNvSpPr/>
          <p:nvPr/>
        </p:nvSpPr>
        <p:spPr>
          <a:xfrm>
            <a:off x="0" y="1"/>
            <a:ext cx="9144000" cy="483525"/>
          </a:xfrm>
          <a:prstGeom prst="rect">
            <a:avLst/>
          </a:prstGeom>
          <a:solidFill>
            <a:srgbClr val="EFEFEF"/>
          </a:solidFill>
          <a:ln>
            <a:noFill/>
          </a:ln>
        </p:spPr>
        <p:txBody>
          <a:bodyPr lIns="91425" tIns="91425" rIns="91425" bIns="91425" anchor="ctr" anchorCtr="0">
            <a:noAutofit/>
          </a:bodyPr>
          <a:lstStyle/>
          <a:p>
            <a:endParaRPr sz="1400" kern="0">
              <a:solidFill>
                <a:srgbClr val="000000"/>
              </a:solidFill>
              <a:cs typeface="Arial"/>
              <a:sym typeface="Arial"/>
              <a:rtl val="0"/>
            </a:endParaRPr>
          </a:p>
        </p:txBody>
      </p:sp>
      <p:sp>
        <p:nvSpPr>
          <p:cNvPr id="31" name="Shape 31"/>
          <p:cNvSpPr txBox="1">
            <a:spLocks noGrp="1"/>
          </p:cNvSpPr>
          <p:nvPr>
            <p:ph type="ctrTitle"/>
          </p:nvPr>
        </p:nvSpPr>
        <p:spPr>
          <a:xfrm>
            <a:off x="0" y="6530100"/>
            <a:ext cx="5428001" cy="251700"/>
          </a:xfrm>
          <a:prstGeom prst="rect">
            <a:avLst/>
          </a:prstGeom>
        </p:spPr>
        <p:txBody>
          <a:bodyPr lIns="91425" tIns="91425" rIns="91425" bIns="91425" anchor="ctr" anchorCtr="0">
            <a:noAutofit/>
          </a:bodyPr>
          <a:lstStyle/>
          <a:p>
            <a:pPr lvl="0" algn="l" rtl="0">
              <a:spcBef>
                <a:spcPts val="0"/>
              </a:spcBef>
              <a:buNone/>
            </a:pPr>
            <a:r>
              <a:rPr lang="en" sz="1600" b="0" dirty="0"/>
              <a:t>National Weather Service - Twin Cities</a:t>
            </a:r>
          </a:p>
          <a:p>
            <a:pPr lvl="0" algn="l" rtl="0">
              <a:spcBef>
                <a:spcPts val="0"/>
              </a:spcBef>
              <a:buNone/>
            </a:pPr>
            <a:r>
              <a:rPr lang="en" sz="700" b="0" i="1" dirty="0"/>
              <a:t>Your 24/7 partner for critical weather information, so you can make the best possible decisions</a:t>
            </a:r>
          </a:p>
        </p:txBody>
      </p:sp>
      <p:cxnSp>
        <p:nvCxnSpPr>
          <p:cNvPr id="32" name="Shape 32"/>
          <p:cNvCxnSpPr/>
          <p:nvPr/>
        </p:nvCxnSpPr>
        <p:spPr>
          <a:xfrm rot="10800000">
            <a:off x="-3216" y="6477000"/>
            <a:ext cx="9150400" cy="0"/>
          </a:xfrm>
          <a:prstGeom prst="straightConnector1">
            <a:avLst/>
          </a:prstGeom>
          <a:noFill/>
          <a:ln w="19050" cap="flat" cmpd="sng">
            <a:solidFill>
              <a:srgbClr val="000000"/>
            </a:solidFill>
            <a:prstDash val="solid"/>
            <a:round/>
            <a:headEnd type="none" w="lg" len="lg"/>
            <a:tailEnd type="none" w="lg" len="lg"/>
          </a:ln>
        </p:spPr>
      </p:cxnSp>
      <p:pic>
        <p:nvPicPr>
          <p:cNvPr id="33" name="Shape 33"/>
          <p:cNvPicPr preferRelativeResize="0"/>
          <p:nvPr/>
        </p:nvPicPr>
        <p:blipFill>
          <a:blip r:embed="rId3">
            <a:alphaModFix/>
          </a:blip>
          <a:stretch>
            <a:fillRect/>
          </a:stretch>
        </p:blipFill>
        <p:spPr>
          <a:xfrm>
            <a:off x="5029201" y="6477002"/>
            <a:ext cx="4114902" cy="381000"/>
          </a:xfrm>
          <a:prstGeom prst="rect">
            <a:avLst/>
          </a:prstGeom>
          <a:noFill/>
          <a:ln>
            <a:noFill/>
          </a:ln>
        </p:spPr>
      </p:pic>
      <p:cxnSp>
        <p:nvCxnSpPr>
          <p:cNvPr id="34" name="Shape 34"/>
          <p:cNvCxnSpPr/>
          <p:nvPr/>
        </p:nvCxnSpPr>
        <p:spPr>
          <a:xfrm rot="10800000">
            <a:off x="-3216" y="476987"/>
            <a:ext cx="9150400" cy="0"/>
          </a:xfrm>
          <a:prstGeom prst="straightConnector1">
            <a:avLst/>
          </a:prstGeom>
          <a:noFill/>
          <a:ln w="19050" cap="flat" cmpd="sng">
            <a:solidFill>
              <a:srgbClr val="000000"/>
            </a:solidFill>
            <a:prstDash val="solid"/>
            <a:round/>
            <a:headEnd type="none" w="lg" len="lg"/>
            <a:tailEnd type="none" w="lg" len="lg"/>
          </a:ln>
        </p:spPr>
      </p:cxnSp>
      <p:sp>
        <p:nvSpPr>
          <p:cNvPr id="35" name="Shape 35"/>
          <p:cNvSpPr txBox="1">
            <a:spLocks noGrp="1"/>
          </p:cNvSpPr>
          <p:nvPr>
            <p:ph type="subTitle" idx="1"/>
          </p:nvPr>
        </p:nvSpPr>
        <p:spPr>
          <a:xfrm>
            <a:off x="802367" y="15526"/>
            <a:ext cx="8259200" cy="452475"/>
          </a:xfrm>
          <a:prstGeom prst="rect">
            <a:avLst/>
          </a:prstGeom>
        </p:spPr>
        <p:txBody>
          <a:bodyPr lIns="91425" tIns="91425" rIns="91425" bIns="91425" anchor="t" anchorCtr="0">
            <a:noAutofit/>
          </a:bodyPr>
          <a:lstStyle/>
          <a:p>
            <a:pPr lvl="0" rtl="0">
              <a:spcBef>
                <a:spcPts val="0"/>
              </a:spcBef>
              <a:buNone/>
            </a:pPr>
            <a:r>
              <a:rPr lang="en" sz="2400" dirty="0" smtClean="0">
                <a:solidFill>
                  <a:srgbClr val="000000"/>
                </a:solidFill>
              </a:rPr>
              <a:t>Elevated Fire Danger April 14, 2016</a:t>
            </a:r>
            <a:endParaRPr lang="en" sz="2400" dirty="0">
              <a:solidFill>
                <a:srgbClr val="FF0000"/>
              </a:solidFill>
            </a:endParaRPr>
          </a:p>
        </p:txBody>
      </p:sp>
      <p:pic>
        <p:nvPicPr>
          <p:cNvPr id="36" name="Shape 36"/>
          <p:cNvPicPr preferRelativeResize="0"/>
          <p:nvPr/>
        </p:nvPicPr>
        <p:blipFill>
          <a:blip r:embed="rId4">
            <a:alphaModFix/>
          </a:blip>
          <a:stretch>
            <a:fillRect/>
          </a:stretch>
        </p:blipFill>
        <p:spPr>
          <a:xfrm>
            <a:off x="137101" y="57150"/>
            <a:ext cx="472499" cy="369225"/>
          </a:xfrm>
          <a:prstGeom prst="rect">
            <a:avLst/>
          </a:prstGeom>
          <a:noFill/>
          <a:ln>
            <a:noFill/>
          </a:ln>
        </p:spPr>
      </p:pic>
      <p:sp>
        <p:nvSpPr>
          <p:cNvPr id="37" name="Shape 37"/>
          <p:cNvSpPr txBox="1"/>
          <p:nvPr/>
        </p:nvSpPr>
        <p:spPr>
          <a:xfrm>
            <a:off x="0" y="419833"/>
            <a:ext cx="4267200" cy="280799"/>
          </a:xfrm>
          <a:prstGeom prst="rect">
            <a:avLst/>
          </a:prstGeom>
          <a:noFill/>
          <a:ln>
            <a:noFill/>
          </a:ln>
        </p:spPr>
        <p:txBody>
          <a:bodyPr lIns="91425" tIns="91425" rIns="91425" bIns="91425" anchor="t" anchorCtr="0">
            <a:noAutofit/>
          </a:bodyPr>
          <a:lstStyle/>
          <a:p>
            <a:r>
              <a:rPr lang="en" sz="1400" kern="0" dirty="0">
                <a:solidFill>
                  <a:srgbClr val="000000"/>
                </a:solidFill>
                <a:latin typeface="Arial Narrow"/>
                <a:ea typeface="Arial Narrow"/>
                <a:cs typeface="Arial Narrow"/>
                <a:sym typeface="Arial Narrow"/>
                <a:rtl val="0"/>
              </a:rPr>
              <a:t>Created</a:t>
            </a:r>
            <a:r>
              <a:rPr lang="en" sz="1400" kern="0" dirty="0">
                <a:solidFill>
                  <a:srgbClr val="FFFFFF">
                    <a:lumMod val="50000"/>
                  </a:srgbClr>
                </a:solidFill>
                <a:latin typeface="Arial Narrow"/>
                <a:ea typeface="Arial Narrow"/>
                <a:cs typeface="Arial Narrow"/>
                <a:sym typeface="Arial Narrow"/>
                <a:rtl val="0"/>
              </a:rPr>
              <a:t> </a:t>
            </a:r>
            <a:r>
              <a:rPr lang="en" sz="1400" kern="0" dirty="0" smtClean="0">
                <a:solidFill>
                  <a:srgbClr val="000000"/>
                </a:solidFill>
                <a:latin typeface="Arial Narrow"/>
                <a:ea typeface="Arial Narrow"/>
                <a:cs typeface="Arial Narrow"/>
                <a:sym typeface="Arial Narrow"/>
                <a:rtl val="0"/>
              </a:rPr>
              <a:t>5:15</a:t>
            </a:r>
            <a:r>
              <a:rPr lang="en" sz="1400" kern="0" dirty="0">
                <a:solidFill>
                  <a:srgbClr val="000000"/>
                </a:solidFill>
                <a:latin typeface="Arial Narrow"/>
                <a:ea typeface="Arial Narrow"/>
                <a:cs typeface="Arial Narrow"/>
                <a:sym typeface="Arial Narrow"/>
                <a:rtl val="0"/>
              </a:rPr>
              <a:t> </a:t>
            </a:r>
            <a:r>
              <a:rPr lang="en" sz="1400" kern="0" dirty="0" smtClean="0">
                <a:solidFill>
                  <a:srgbClr val="000000"/>
                </a:solidFill>
                <a:latin typeface="Arial Narrow"/>
                <a:ea typeface="Arial Narrow"/>
                <a:cs typeface="Arial Narrow"/>
                <a:sym typeface="Arial Narrow"/>
                <a:rtl val="0"/>
              </a:rPr>
              <a:t>a.m. CDT April 14, 2016</a:t>
            </a:r>
            <a:endParaRPr lang="en" sz="1400" kern="0" dirty="0">
              <a:solidFill>
                <a:srgbClr val="000000"/>
              </a:solidFill>
              <a:latin typeface="Arial Narrow"/>
              <a:ea typeface="Arial Narrow"/>
              <a:cs typeface="Arial Narrow"/>
              <a:sym typeface="Arial Narrow"/>
              <a:rtl val="0"/>
            </a:endParaRPr>
          </a:p>
        </p:txBody>
      </p:sp>
      <p:sp>
        <p:nvSpPr>
          <p:cNvPr id="38" name="Shape 38"/>
          <p:cNvSpPr txBox="1">
            <a:spLocks noGrp="1"/>
          </p:cNvSpPr>
          <p:nvPr>
            <p:ph type="subTitle" idx="4294967295"/>
          </p:nvPr>
        </p:nvSpPr>
        <p:spPr>
          <a:xfrm>
            <a:off x="-3200" y="609451"/>
            <a:ext cx="9150400" cy="609749"/>
          </a:xfrm>
          <a:prstGeom prst="rect">
            <a:avLst/>
          </a:prstGeom>
        </p:spPr>
        <p:txBody>
          <a:bodyPr lIns="91425" tIns="91425" rIns="91425" bIns="91425" anchor="t" anchorCtr="0">
            <a:noAutofit/>
          </a:bodyPr>
          <a:lstStyle/>
          <a:p>
            <a:pPr lvl="0" algn="ctr" rtl="0">
              <a:spcBef>
                <a:spcPts val="0"/>
              </a:spcBef>
              <a:buNone/>
            </a:pPr>
            <a:r>
              <a:rPr lang="en" sz="2200" dirty="0" smtClean="0">
                <a:solidFill>
                  <a:srgbClr val="FF0000"/>
                </a:solidFill>
              </a:rPr>
              <a:t>Red Flag Warning for West Central MN with elevated fire weather for much of the rest of MN</a:t>
            </a:r>
            <a:endParaRPr lang="en" sz="2200" dirty="0">
              <a:solidFill>
                <a:srgbClr val="FF0000"/>
              </a:solidFill>
            </a:endParaRPr>
          </a:p>
        </p:txBody>
      </p:sp>
      <p:sp>
        <p:nvSpPr>
          <p:cNvPr id="39" name="Shape 39"/>
          <p:cNvSpPr txBox="1"/>
          <p:nvPr/>
        </p:nvSpPr>
        <p:spPr>
          <a:xfrm>
            <a:off x="115602" y="1276275"/>
            <a:ext cx="9031599" cy="933525"/>
          </a:xfrm>
          <a:prstGeom prst="rect">
            <a:avLst/>
          </a:prstGeom>
          <a:noFill/>
          <a:ln>
            <a:noFill/>
          </a:ln>
        </p:spPr>
        <p:txBody>
          <a:bodyPr lIns="91425" tIns="91425" rIns="91425" bIns="91425" anchor="t" anchorCtr="0">
            <a:noAutofit/>
          </a:bodyPr>
          <a:lstStyle/>
          <a:p>
            <a:r>
              <a:rPr lang="en" sz="1200" b="1" kern="0" dirty="0" smtClean="0">
                <a:solidFill>
                  <a:srgbClr val="000000"/>
                </a:solidFill>
                <a:cs typeface="Arial"/>
                <a:sym typeface="Arial"/>
                <a:rtl val="0"/>
              </a:rPr>
              <a:t>Red flag warning coincides with areas where highs are forecast to reach into the lower 80s today.  Though the worst conditions are expected where the Red Flag Warning is, elevated fire weather conditions will exist across much of the state today.  </a:t>
            </a:r>
            <a:r>
              <a:rPr lang="en-US" sz="1200" b="1" kern="0" dirty="0" smtClean="0">
                <a:solidFill>
                  <a:srgbClr val="000000"/>
                </a:solidFill>
                <a:cs typeface="Arial"/>
                <a:sym typeface="Arial"/>
                <a:rtl val="0"/>
              </a:rPr>
              <a:t>T</a:t>
            </a:r>
            <a:r>
              <a:rPr lang="en" sz="1200" b="1" kern="0" dirty="0" smtClean="0">
                <a:solidFill>
                  <a:srgbClr val="000000"/>
                </a:solidFill>
                <a:cs typeface="Arial"/>
                <a:sym typeface="Arial"/>
                <a:rtl val="0"/>
              </a:rPr>
              <a:t>he National Weather Service offices in Duluth, Chanhassen, and La Crosse have special weather statements (SPS) to cover the highetented fire weather threat to as far north as a Bemidji to Hibbing line.</a:t>
            </a:r>
            <a:endParaRPr lang="en" sz="1200" b="1" kern="0" dirty="0">
              <a:solidFill>
                <a:srgbClr val="000000"/>
              </a:solidFill>
              <a:cs typeface="Arial"/>
              <a:sym typeface="Arial"/>
              <a:rtl val="0"/>
            </a:endParaRPr>
          </a:p>
        </p:txBody>
      </p:sp>
      <p:sp>
        <p:nvSpPr>
          <p:cNvPr id="41" name="Shape 41"/>
          <p:cNvSpPr txBox="1"/>
          <p:nvPr/>
        </p:nvSpPr>
        <p:spPr>
          <a:xfrm>
            <a:off x="115601" y="6172200"/>
            <a:ext cx="8912799" cy="280799"/>
          </a:xfrm>
          <a:prstGeom prst="rect">
            <a:avLst/>
          </a:prstGeom>
          <a:noFill/>
          <a:ln>
            <a:noFill/>
          </a:ln>
        </p:spPr>
        <p:txBody>
          <a:bodyPr lIns="91425" tIns="91425" rIns="91425" bIns="91425" anchor="t" anchorCtr="0">
            <a:noAutofit/>
          </a:bodyPr>
          <a:lstStyle/>
          <a:p>
            <a:pPr algn="ctr"/>
            <a:r>
              <a:rPr lang="en" sz="1400" i="1" kern="0" dirty="0">
                <a:solidFill>
                  <a:srgbClr val="000000"/>
                </a:solidFill>
                <a:cs typeface="Arial"/>
                <a:sym typeface="Arial"/>
                <a:rtl val="0"/>
              </a:rPr>
              <a:t>For updated forecast details at your location, please visit www.weather.gov/mpx</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2133600"/>
            <a:ext cx="3949124" cy="4147905"/>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6543" y="2133600"/>
            <a:ext cx="3845057" cy="4038600"/>
          </a:xfrm>
          <a:prstGeom prst="rect">
            <a:avLst/>
          </a:prstGeom>
        </p:spPr>
      </p:pic>
      <p:pic>
        <p:nvPicPr>
          <p:cNvPr id="1026" name="Picture 2" descr="http://intra.crh.noaa.gov/gis/images/570f6ad1_7b57_19.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889" t="12012" r="2082"/>
          <a:stretch/>
        </p:blipFill>
        <p:spPr bwMode="auto">
          <a:xfrm>
            <a:off x="3276599" y="3733800"/>
            <a:ext cx="1933223" cy="19406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0987" y="2971886"/>
            <a:ext cx="1058214" cy="761914"/>
          </a:xfrm>
          <a:prstGeom prst="rect">
            <a:avLst/>
          </a:prstGeom>
        </p:spPr>
      </p:pic>
      <p:cxnSp>
        <p:nvCxnSpPr>
          <p:cNvPr id="10" name="Straight Arrow Connector 9"/>
          <p:cNvCxnSpPr>
            <a:endCxn id="1026" idx="0"/>
          </p:cNvCxnSpPr>
          <p:nvPr/>
        </p:nvCxnSpPr>
        <p:spPr>
          <a:xfrm flipV="1">
            <a:off x="3810000" y="3733800"/>
            <a:ext cx="433211" cy="970329"/>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810482067"/>
      </p:ext>
    </p:extLst>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a:spLocks/>
          </p:cNvSpPr>
          <p:nvPr/>
        </p:nvSpPr>
        <p:spPr bwMode="auto">
          <a:xfrm>
            <a:off x="-19051" y="-1"/>
            <a:ext cx="9163052" cy="1343859"/>
          </a:xfrm>
          <a:custGeom>
            <a:avLst/>
            <a:gdLst>
              <a:gd name="connsiteX0" fmla="*/ 2130 w 10000"/>
              <a:gd name="connsiteY0" fmla="*/ 8099 h 8099"/>
              <a:gd name="connsiteX1" fmla="*/ 10000 w 10000"/>
              <a:gd name="connsiteY1" fmla="*/ 8099 h 8099"/>
              <a:gd name="connsiteX2" fmla="*/ 10000 w 10000"/>
              <a:gd name="connsiteY2" fmla="*/ 1589 h 8099"/>
              <a:gd name="connsiteX3" fmla="*/ 2114 w 10000"/>
              <a:gd name="connsiteY3" fmla="*/ 1589 h 8099"/>
              <a:gd name="connsiteX4" fmla="*/ 0 w 10000"/>
              <a:gd name="connsiteY4" fmla="*/ 0 h 8099"/>
              <a:gd name="connsiteX5" fmla="*/ 2130 w 10000"/>
              <a:gd name="connsiteY5" fmla="*/ 8099 h 8099"/>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1000 w 10000"/>
              <a:gd name="connsiteY5" fmla="*/ 5030 h 10000"/>
              <a:gd name="connsiteX6" fmla="*/ 2130 w 10000"/>
              <a:gd name="connsiteY6" fmla="*/ 10000 h 10000"/>
              <a:gd name="connsiteX0" fmla="*/ 2130 w 10000"/>
              <a:gd name="connsiteY0" fmla="*/ 10000 h 10000"/>
              <a:gd name="connsiteX1" fmla="*/ 10000 w 10000"/>
              <a:gd name="connsiteY1" fmla="*/ 10000 h 10000"/>
              <a:gd name="connsiteX2" fmla="*/ 10000 w 10000"/>
              <a:gd name="connsiteY2" fmla="*/ 1962 h 10000"/>
              <a:gd name="connsiteX3" fmla="*/ 2114 w 10000"/>
              <a:gd name="connsiteY3" fmla="*/ 1962 h 10000"/>
              <a:gd name="connsiteX4" fmla="*/ 0 w 10000"/>
              <a:gd name="connsiteY4" fmla="*/ 0 h 10000"/>
              <a:gd name="connsiteX5" fmla="*/ 500 w 10000"/>
              <a:gd name="connsiteY5" fmla="*/ 9603 h 10000"/>
              <a:gd name="connsiteX6" fmla="*/ 2130 w 10000"/>
              <a:gd name="connsiteY6" fmla="*/ 10000 h 10000"/>
              <a:gd name="connsiteX0" fmla="*/ 2297 w 10167"/>
              <a:gd name="connsiteY0" fmla="*/ 10000 h 10061"/>
              <a:gd name="connsiteX1" fmla="*/ 10167 w 10167"/>
              <a:gd name="connsiteY1" fmla="*/ 10000 h 10061"/>
              <a:gd name="connsiteX2" fmla="*/ 10167 w 10167"/>
              <a:gd name="connsiteY2" fmla="*/ 1962 h 10061"/>
              <a:gd name="connsiteX3" fmla="*/ 2281 w 10167"/>
              <a:gd name="connsiteY3" fmla="*/ 1962 h 10061"/>
              <a:gd name="connsiteX4" fmla="*/ 167 w 10167"/>
              <a:gd name="connsiteY4" fmla="*/ 0 h 10061"/>
              <a:gd name="connsiteX5" fmla="*/ 167 w 10167"/>
              <a:gd name="connsiteY5" fmla="*/ 10061 h 10061"/>
              <a:gd name="connsiteX6" fmla="*/ 2297 w 10167"/>
              <a:gd name="connsiteY6" fmla="*/ 10000 h 10061"/>
              <a:gd name="connsiteX0" fmla="*/ 2163 w 10033"/>
              <a:gd name="connsiteY0" fmla="*/ 10000 h 10061"/>
              <a:gd name="connsiteX1" fmla="*/ 10033 w 10033"/>
              <a:gd name="connsiteY1" fmla="*/ 10000 h 10061"/>
              <a:gd name="connsiteX2" fmla="*/ 10033 w 10033"/>
              <a:gd name="connsiteY2" fmla="*/ 1962 h 10061"/>
              <a:gd name="connsiteX3" fmla="*/ 2147 w 10033"/>
              <a:gd name="connsiteY3" fmla="*/ 1962 h 10061"/>
              <a:gd name="connsiteX4" fmla="*/ 33 w 10033"/>
              <a:gd name="connsiteY4" fmla="*/ 0 h 10061"/>
              <a:gd name="connsiteX5" fmla="*/ 33 w 10033"/>
              <a:gd name="connsiteY5" fmla="*/ 10061 h 10061"/>
              <a:gd name="connsiteX6" fmla="*/ 2163 w 10033"/>
              <a:gd name="connsiteY6" fmla="*/ 10000 h 10061"/>
              <a:gd name="connsiteX0" fmla="*/ 2163 w 10033"/>
              <a:gd name="connsiteY0" fmla="*/ 8171 h 8232"/>
              <a:gd name="connsiteX1" fmla="*/ 10033 w 10033"/>
              <a:gd name="connsiteY1" fmla="*/ 8171 h 8232"/>
              <a:gd name="connsiteX2" fmla="*/ 10033 w 10033"/>
              <a:gd name="connsiteY2" fmla="*/ 133 h 8232"/>
              <a:gd name="connsiteX3" fmla="*/ 2147 w 10033"/>
              <a:gd name="connsiteY3" fmla="*/ 133 h 8232"/>
              <a:gd name="connsiteX4" fmla="*/ 33 w 10033"/>
              <a:gd name="connsiteY4" fmla="*/ 0 h 8232"/>
              <a:gd name="connsiteX5" fmla="*/ 33 w 10033"/>
              <a:gd name="connsiteY5" fmla="*/ 8232 h 8232"/>
              <a:gd name="connsiteX6" fmla="*/ 2163 w 10033"/>
              <a:gd name="connsiteY6" fmla="*/ 8171 h 8232"/>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56 w 10000"/>
              <a:gd name="connsiteY0" fmla="*/ 9926 h 10000"/>
              <a:gd name="connsiteX1" fmla="*/ 10000 w 10000"/>
              <a:gd name="connsiteY1" fmla="*/ 9926 h 10000"/>
              <a:gd name="connsiteX2" fmla="*/ 10000 w 10000"/>
              <a:gd name="connsiteY2" fmla="*/ 162 h 10000"/>
              <a:gd name="connsiteX3" fmla="*/ 2140 w 10000"/>
              <a:gd name="connsiteY3" fmla="*/ 162 h 10000"/>
              <a:gd name="connsiteX4" fmla="*/ 33 w 10000"/>
              <a:gd name="connsiteY4" fmla="*/ 0 h 10000"/>
              <a:gd name="connsiteX5" fmla="*/ 33 w 10000"/>
              <a:gd name="connsiteY5" fmla="*/ 10000 h 10000"/>
              <a:gd name="connsiteX6" fmla="*/ 2156 w 10000"/>
              <a:gd name="connsiteY6" fmla="*/ 9926 h 10000"/>
              <a:gd name="connsiteX0" fmla="*/ 2138 w 9982"/>
              <a:gd name="connsiteY0" fmla="*/ 9926 h 10000"/>
              <a:gd name="connsiteX1" fmla="*/ 9982 w 9982"/>
              <a:gd name="connsiteY1" fmla="*/ 9926 h 10000"/>
              <a:gd name="connsiteX2" fmla="*/ 9982 w 9982"/>
              <a:gd name="connsiteY2" fmla="*/ 162 h 10000"/>
              <a:gd name="connsiteX3" fmla="*/ 2122 w 9982"/>
              <a:gd name="connsiteY3" fmla="*/ 162 h 10000"/>
              <a:gd name="connsiteX4" fmla="*/ 15 w 9982"/>
              <a:gd name="connsiteY4" fmla="*/ 0 h 10000"/>
              <a:gd name="connsiteX5" fmla="*/ 15 w 9982"/>
              <a:gd name="connsiteY5" fmla="*/ 10000 h 10000"/>
              <a:gd name="connsiteX6" fmla="*/ 2138 w 9982"/>
              <a:gd name="connsiteY6" fmla="*/ 9926 h 10000"/>
              <a:gd name="connsiteX0" fmla="*/ 2142 w 10000"/>
              <a:gd name="connsiteY0" fmla="*/ 9926 h 9926"/>
              <a:gd name="connsiteX1" fmla="*/ 10000 w 10000"/>
              <a:gd name="connsiteY1" fmla="*/ 9926 h 9926"/>
              <a:gd name="connsiteX2" fmla="*/ 10000 w 10000"/>
              <a:gd name="connsiteY2" fmla="*/ 162 h 9926"/>
              <a:gd name="connsiteX3" fmla="*/ 2126 w 10000"/>
              <a:gd name="connsiteY3" fmla="*/ 162 h 9926"/>
              <a:gd name="connsiteX4" fmla="*/ 15 w 10000"/>
              <a:gd name="connsiteY4" fmla="*/ 0 h 9926"/>
              <a:gd name="connsiteX5" fmla="*/ 15 w 10000"/>
              <a:gd name="connsiteY5" fmla="*/ 9474 h 9926"/>
              <a:gd name="connsiteX6" fmla="*/ 2142 w 10000"/>
              <a:gd name="connsiteY6" fmla="*/ 9926 h 9926"/>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2142 w 10000"/>
              <a:gd name="connsiteY0" fmla="*/ 10000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6" fmla="*/ 2142 w 10000"/>
              <a:gd name="connsiteY6" fmla="*/ 10000 h 10075"/>
              <a:gd name="connsiteX0" fmla="*/ 15 w 10000"/>
              <a:gd name="connsiteY0" fmla="*/ 10075 h 10075"/>
              <a:gd name="connsiteX1" fmla="*/ 10000 w 10000"/>
              <a:gd name="connsiteY1" fmla="*/ 10000 h 10075"/>
              <a:gd name="connsiteX2" fmla="*/ 10000 w 10000"/>
              <a:gd name="connsiteY2" fmla="*/ 163 h 10075"/>
              <a:gd name="connsiteX3" fmla="*/ 2126 w 10000"/>
              <a:gd name="connsiteY3" fmla="*/ 163 h 10075"/>
              <a:gd name="connsiteX4" fmla="*/ 15 w 10000"/>
              <a:gd name="connsiteY4" fmla="*/ 0 h 10075"/>
              <a:gd name="connsiteX5" fmla="*/ 15 w 10000"/>
              <a:gd name="connsiteY5" fmla="*/ 10075 h 10075"/>
              <a:gd name="connsiteX0" fmla="*/ 15 w 10000"/>
              <a:gd name="connsiteY0" fmla="*/ 10075 h 10075"/>
              <a:gd name="connsiteX1" fmla="*/ 10000 w 10000"/>
              <a:gd name="connsiteY1" fmla="*/ 10000 h 10075"/>
              <a:gd name="connsiteX2" fmla="*/ 10000 w 10000"/>
              <a:gd name="connsiteY2" fmla="*/ 163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00 h 10075"/>
              <a:gd name="connsiteX2" fmla="*/ 10000 w 10000"/>
              <a:gd name="connsiteY2" fmla="*/ 0 h 10075"/>
              <a:gd name="connsiteX3" fmla="*/ 15 w 10000"/>
              <a:gd name="connsiteY3" fmla="*/ 0 h 10075"/>
              <a:gd name="connsiteX4" fmla="*/ 15 w 10000"/>
              <a:gd name="connsiteY4" fmla="*/ 10075 h 10075"/>
              <a:gd name="connsiteX0" fmla="*/ 15 w 10000"/>
              <a:gd name="connsiteY0" fmla="*/ 10075 h 10075"/>
              <a:gd name="connsiteX1" fmla="*/ 10000 w 10000"/>
              <a:gd name="connsiteY1" fmla="*/ 10075 h 10075"/>
              <a:gd name="connsiteX2" fmla="*/ 10000 w 10000"/>
              <a:gd name="connsiteY2" fmla="*/ 0 h 10075"/>
              <a:gd name="connsiteX3" fmla="*/ 15 w 10000"/>
              <a:gd name="connsiteY3" fmla="*/ 0 h 10075"/>
              <a:gd name="connsiteX4" fmla="*/ 15 w 10000"/>
              <a:gd name="connsiteY4" fmla="*/ 10075 h 1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75">
                <a:moveTo>
                  <a:pt x="15" y="10075"/>
                </a:moveTo>
                <a:lnTo>
                  <a:pt x="10000" y="10075"/>
                </a:lnTo>
                <a:lnTo>
                  <a:pt x="10000" y="0"/>
                </a:lnTo>
                <a:lnTo>
                  <a:pt x="15" y="0"/>
                </a:lnTo>
                <a:cubicBezTo>
                  <a:pt x="0" y="4087"/>
                  <a:pt x="11" y="6694"/>
                  <a:pt x="15" y="10075"/>
                </a:cubicBezTo>
                <a:close/>
              </a:path>
            </a:pathLst>
          </a:custGeom>
          <a:solidFill>
            <a:schemeClr val="bg1"/>
          </a:solidFill>
          <a:ln w="12700" cap="rnd" cmpd="sng">
            <a:noFill/>
            <a:round/>
            <a:headEnd/>
            <a:tailEnd/>
          </a:ln>
          <a:effectLst/>
          <a:scene3d>
            <a:camera prst="orthographicFront"/>
            <a:lightRig rig="threePt" dir="t"/>
          </a:scene3d>
          <a:sp3d>
            <a:bevelT/>
          </a:sp3d>
        </p:spPr>
        <p:txBody>
          <a:bodyPr/>
          <a:lstStyle/>
          <a:p>
            <a:endParaRPr lang="en-US" dirty="0">
              <a:solidFill>
                <a:prstClr val="white"/>
              </a:solidFill>
            </a:endParaRPr>
          </a:p>
        </p:txBody>
      </p:sp>
      <p:sp>
        <p:nvSpPr>
          <p:cNvPr id="7" name="Title"/>
          <p:cNvSpPr txBox="1">
            <a:spLocks noChangeArrowheads="1"/>
          </p:cNvSpPr>
          <p:nvPr/>
        </p:nvSpPr>
        <p:spPr bwMode="auto">
          <a:xfrm>
            <a:off x="0" y="76200"/>
            <a:ext cx="9144000" cy="1154162"/>
          </a:xfrm>
          <a:prstGeom prst="rect">
            <a:avLst/>
          </a:prstGeom>
          <a:noFill/>
          <a:ln w="9525">
            <a:noFill/>
            <a:miter lim="800000"/>
            <a:headEnd/>
            <a:tailEnd/>
          </a:ln>
          <a:effectLst/>
        </p:spPr>
        <p:txBody>
          <a:bodyPr wrap="square">
            <a:spAutoFit/>
          </a:bodyPr>
          <a:lstStyle/>
          <a:p>
            <a:pPr algn="ctr"/>
            <a:r>
              <a:rPr lang="en-US" sz="3200" dirty="0" smtClean="0">
                <a:solidFill>
                  <a:prstClr val="white">
                    <a:alpha val="40000"/>
                  </a:prstClr>
                </a:solidFill>
                <a:effectLst>
                  <a:outerShdw blurRad="38100" dist="38100" dir="2700000" algn="tl">
                    <a:srgbClr val="000000">
                      <a:alpha val="43137"/>
                    </a:srgbClr>
                  </a:outerShdw>
                </a:effectLst>
                <a:latin typeface="Arial" charset="0"/>
              </a:rPr>
              <a:t>Twin Cities National Weather Service</a:t>
            </a:r>
            <a:endParaRPr lang="en-US" sz="4000" dirty="0">
              <a:solidFill>
                <a:prstClr val="white"/>
              </a:solidFill>
              <a:effectLst>
                <a:outerShdw blurRad="38100" dist="38100" dir="2700000" algn="tl">
                  <a:srgbClr val="000000">
                    <a:alpha val="43137"/>
                  </a:srgbClr>
                </a:outerShdw>
              </a:effectLst>
              <a:latin typeface="Arial" charset="0"/>
            </a:endParaRPr>
          </a:p>
          <a:p>
            <a:pPr algn="ctr"/>
            <a:r>
              <a:rPr lang="en-US" sz="3700" dirty="0" smtClean="0">
                <a:solidFill>
                  <a:prstClr val="white"/>
                </a:solidFill>
                <a:effectLst>
                  <a:outerShdw blurRad="38100" dist="38100" dir="2700000" algn="tl">
                    <a:srgbClr val="000000">
                      <a:alpha val="43137"/>
                    </a:srgbClr>
                  </a:outerShdw>
                </a:effectLst>
                <a:latin typeface="Arial" charset="0"/>
              </a:rPr>
              <a:t>RFWs Issued Since 2006</a:t>
            </a:r>
            <a:endParaRPr lang="en-US" sz="3700" dirty="0">
              <a:solidFill>
                <a:prstClr val="white"/>
              </a:solidFill>
              <a:effectLst>
                <a:outerShdw blurRad="38100" dist="38100" dir="2700000" algn="tl">
                  <a:srgbClr val="000000">
                    <a:alpha val="43137"/>
                  </a:srgbClr>
                </a:outerShdw>
              </a:effectLst>
            </a:endParaRPr>
          </a:p>
        </p:txBody>
      </p:sp>
      <p:grpSp>
        <p:nvGrpSpPr>
          <p:cNvPr id="3" name="Group 2"/>
          <p:cNvGrpSpPr/>
          <p:nvPr/>
        </p:nvGrpSpPr>
        <p:grpSpPr>
          <a:xfrm>
            <a:off x="1" y="6301112"/>
            <a:ext cx="9144000" cy="564194"/>
            <a:chOff x="1" y="6301112"/>
            <a:chExt cx="9144000" cy="564194"/>
          </a:xfrm>
        </p:grpSpPr>
        <p:sp>
          <p:nvSpPr>
            <p:cNvPr id="15" name="Rectangle 14"/>
            <p:cNvSpPr/>
            <p:nvPr/>
          </p:nvSpPr>
          <p:spPr>
            <a:xfrm>
              <a:off x="1" y="6301112"/>
              <a:ext cx="9144000" cy="556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Text Box 7"/>
            <p:cNvSpPr txBox="1">
              <a:spLocks noChangeArrowheads="1"/>
            </p:cNvSpPr>
            <p:nvPr/>
          </p:nvSpPr>
          <p:spPr bwMode="auto">
            <a:xfrm>
              <a:off x="4743451" y="6332946"/>
              <a:ext cx="4388178" cy="531043"/>
            </a:xfrm>
            <a:prstGeom prst="rect">
              <a:avLst/>
            </a:prstGeom>
            <a:gradFill>
              <a:gsLst>
                <a:gs pos="0">
                  <a:schemeClr val="bg1"/>
                </a:gs>
                <a:gs pos="13000">
                  <a:schemeClr val="bg1">
                    <a:lumMod val="65000"/>
                    <a:lumOff val="35000"/>
                  </a:schemeClr>
                </a:gs>
                <a:gs pos="55000">
                  <a:schemeClr val="tx1"/>
                </a:gs>
                <a:gs pos="100000">
                  <a:schemeClr val="bg1"/>
                </a:gs>
                <a:gs pos="46000">
                  <a:schemeClr val="tx1"/>
                </a:gs>
                <a:gs pos="88000">
                  <a:schemeClr val="bg1">
                    <a:lumMod val="65000"/>
                    <a:lumOff val="35000"/>
                  </a:schemeClr>
                </a:gs>
              </a:gsLst>
              <a:lin ang="0" scaled="0"/>
            </a:gradFill>
            <a:ln w="9525">
              <a:noFill/>
              <a:miter lim="800000"/>
              <a:headEnd/>
              <a:tailEnd/>
            </a:ln>
            <a:effectLst/>
          </p:spPr>
          <p:txBody>
            <a:bodyPr wrap="square" tIns="18288" bIns="0">
              <a:spAutoFit/>
            </a:bodyPr>
            <a:lstStyle/>
            <a:p>
              <a:pPr>
                <a:lnSpc>
                  <a:spcPts val="1300"/>
                </a:lnSpc>
              </a:pPr>
              <a:r>
                <a:rPr lang="en-US" sz="1100" b="1" i="1" dirty="0" smtClean="0">
                  <a:solidFill>
                    <a:prstClr val="black"/>
                  </a:solidFill>
                </a:rPr>
                <a:t>	                              </a:t>
              </a:r>
              <a:r>
                <a:rPr lang="en-US" sz="1600" b="1" i="1" dirty="0" smtClean="0">
                  <a:solidFill>
                    <a:prstClr val="black"/>
                  </a:solidFill>
                </a:rPr>
                <a:t>D</a:t>
              </a:r>
              <a:r>
                <a:rPr lang="en-US" sz="1400" b="1" i="1" dirty="0" smtClean="0">
                  <a:solidFill>
                    <a:prstClr val="black">
                      <a:alpha val="40000"/>
                    </a:prstClr>
                  </a:solidFill>
                </a:rPr>
                <a:t>ecision</a:t>
              </a:r>
              <a:r>
                <a:rPr lang="en-US" sz="1400" b="1" i="1" dirty="0" smtClean="0">
                  <a:solidFill>
                    <a:prstClr val="black"/>
                  </a:solidFill>
                </a:rPr>
                <a:t/>
              </a:r>
              <a:br>
                <a:rPr lang="en-US" sz="1400" b="1" i="1" dirty="0" smtClean="0">
                  <a:solidFill>
                    <a:prstClr val="black"/>
                  </a:solidFill>
                </a:rPr>
              </a:b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upport</a:t>
              </a:r>
              <a:r>
                <a:rPr lang="en-US" sz="1400" b="1" i="1" dirty="0" smtClean="0">
                  <a:solidFill>
                    <a:prstClr val="black"/>
                  </a:solidFill>
                </a:rPr>
                <a:t> </a:t>
              </a:r>
              <a:br>
                <a:rPr lang="en-US" sz="1400" b="1" i="1" dirty="0" smtClean="0">
                  <a:solidFill>
                    <a:prstClr val="black"/>
                  </a:solidFill>
                </a:rPr>
              </a:br>
              <a:r>
                <a:rPr lang="en-US" sz="1400" b="1" i="1" dirty="0" smtClean="0">
                  <a:solidFill>
                    <a:prstClr val="black"/>
                  </a:solidFill>
                </a:rPr>
                <a:t>	</a:t>
              </a:r>
              <a:r>
                <a:rPr lang="en-US" sz="1400" b="1" i="1" dirty="0">
                  <a:solidFill>
                    <a:prstClr val="black"/>
                  </a:solidFill>
                </a:rPr>
                <a:t> </a:t>
              </a:r>
              <a:r>
                <a:rPr lang="en-US" sz="1400" b="1" i="1" dirty="0" smtClean="0">
                  <a:solidFill>
                    <a:prstClr val="black"/>
                  </a:solidFill>
                </a:rPr>
                <a:t>                           </a:t>
              </a:r>
              <a:r>
                <a:rPr lang="en-US" sz="1600" b="1" i="1" dirty="0" smtClean="0">
                  <a:solidFill>
                    <a:prstClr val="black"/>
                  </a:solidFill>
                </a:rPr>
                <a:t>S</a:t>
              </a:r>
              <a:r>
                <a:rPr lang="en-US" sz="1400" b="1" i="1" dirty="0" smtClean="0">
                  <a:solidFill>
                    <a:prstClr val="black">
                      <a:alpha val="40000"/>
                    </a:prstClr>
                  </a:solidFill>
                </a:rPr>
                <a:t>ervices</a:t>
              </a:r>
              <a:endParaRPr lang="en-US" sz="1400" i="1" dirty="0">
                <a:solidFill>
                  <a:prstClr val="black"/>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6308418"/>
              <a:ext cx="4572000" cy="556888"/>
            </a:xfrm>
            <a:prstGeom prst="rect">
              <a:avLst/>
            </a:prstGeom>
          </p:spPr>
        </p:pic>
      </p:grpSp>
      <p:sp>
        <p:nvSpPr>
          <p:cNvPr id="19" name="Rectangle 18"/>
          <p:cNvSpPr/>
          <p:nvPr/>
        </p:nvSpPr>
        <p:spPr>
          <a:xfrm>
            <a:off x="-9524" y="572138"/>
            <a:ext cx="57149" cy="573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1" name="Picture 20" descr="600px-US-NationalWeatherService-Logo.svg.png"/>
          <p:cNvPicPr preferRelativeResize="0">
            <a:picLocks/>
          </p:cNvPicPr>
          <p:nvPr/>
        </p:nvPicPr>
        <p:blipFill>
          <a:blip r:embed="rId4" cstate="print"/>
          <a:stretch>
            <a:fillRect/>
          </a:stretch>
        </p:blipFill>
        <p:spPr>
          <a:xfrm>
            <a:off x="44643" y="85725"/>
            <a:ext cx="609399" cy="595312"/>
          </a:xfrm>
          <a:prstGeom prst="rect">
            <a:avLst/>
          </a:prstGeom>
          <a:effectLst>
            <a:outerShdw blurRad="63500" sx="102000" sy="102000" algn="ctr" rotWithShape="0">
              <a:prstClr val="black">
                <a:alpha val="40000"/>
              </a:prstClr>
            </a:outerShdw>
          </a:effectLst>
        </p:spPr>
      </p:pic>
      <p:pic>
        <p:nvPicPr>
          <p:cNvPr id="22" name="Picture 21" descr="noaa_logo_xparent.png"/>
          <p:cNvPicPr preferRelativeResize="0">
            <a:picLocks noChangeAspect="1"/>
          </p:cNvPicPr>
          <p:nvPr/>
        </p:nvPicPr>
        <p:blipFill>
          <a:blip r:embed="rId5" cstate="print"/>
          <a:stretch>
            <a:fillRect/>
          </a:stretch>
        </p:blipFill>
        <p:spPr>
          <a:xfrm>
            <a:off x="8432292" y="51969"/>
            <a:ext cx="699336" cy="619959"/>
          </a:xfrm>
          <a:prstGeom prst="rect">
            <a:avLst/>
          </a:prstGeom>
          <a:effectLst>
            <a:outerShdw blurRad="63500" sx="102000" sy="102000" algn="ctr" rotWithShape="0">
              <a:prstClr val="black">
                <a:alpha val="40000"/>
              </a:prstClr>
            </a:outerShdw>
          </a:effectLst>
        </p:spPr>
      </p:pic>
      <p:sp>
        <p:nvSpPr>
          <p:cNvPr id="13" name="Content Placeholder 2"/>
          <p:cNvSpPr txBox="1">
            <a:spLocks/>
          </p:cNvSpPr>
          <p:nvPr/>
        </p:nvSpPr>
        <p:spPr>
          <a:xfrm>
            <a:off x="457200" y="14478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SzPct val="50000"/>
            </a:pPr>
            <a:endParaRPr lang="en-US" dirty="0" smtClean="0">
              <a:solidFill>
                <a:prstClr val="black"/>
              </a:solidFill>
            </a:endParaRPr>
          </a:p>
        </p:txBody>
      </p:sp>
      <p:pic>
        <p:nvPicPr>
          <p:cNvPr id="2050" name="Picture 2" descr="http://mesonet.agron.iastate.edu/plotting/auto/plot/90/t:state::v:total::ilabel:yes::year:2006::year2:2016::sdate:2006-01-01::edate:2016-12-01::network:IACLIMATE::station:MPX::state:MN::phenomena:FW::significance:W::dpi:1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9368" y="1395088"/>
            <a:ext cx="6471083" cy="4853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2591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057400"/>
            <a:ext cx="4419600" cy="1600327"/>
          </a:xfrm>
        </p:spPr>
        <p:txBody>
          <a:bodyPr>
            <a:normAutofit/>
          </a:bodyPr>
          <a:lstStyle/>
          <a:p>
            <a:r>
              <a:rPr lang="en-US" dirty="0" smtClean="0"/>
              <a:t>2016-2017 Winter Outlook</a:t>
            </a:r>
            <a:endParaRPr lang="en-US" dirty="0"/>
          </a:p>
        </p:txBody>
      </p:sp>
      <p:sp>
        <p:nvSpPr>
          <p:cNvPr id="3" name="Subtitle 2"/>
          <p:cNvSpPr>
            <a:spLocks noGrp="1"/>
          </p:cNvSpPr>
          <p:nvPr>
            <p:ph type="subTitle" idx="1"/>
          </p:nvPr>
        </p:nvSpPr>
        <p:spPr>
          <a:xfrm>
            <a:off x="152400" y="3660775"/>
            <a:ext cx="4419600" cy="1066800"/>
          </a:xfrm>
        </p:spPr>
        <p:txBody>
          <a:bodyPr/>
          <a:lstStyle/>
          <a:p>
            <a:r>
              <a:rPr lang="en-US" b="1" dirty="0" smtClean="0">
                <a:effectLst>
                  <a:outerShdw blurRad="38100" dist="38100" dir="2700000" algn="tl">
                    <a:srgbClr val="000000">
                      <a:alpha val="43137"/>
                    </a:srgbClr>
                  </a:outerShdw>
                </a:effectLst>
              </a:rPr>
              <a:t>National Weather Service</a:t>
            </a:r>
          </a:p>
          <a:p>
            <a:r>
              <a:rPr lang="en-US" b="1" dirty="0" smtClean="0">
                <a:effectLst>
                  <a:outerShdw blurRad="38100" dist="38100" dir="2700000" algn="tl">
                    <a:srgbClr val="000000">
                      <a:alpha val="43137"/>
                    </a:srgbClr>
                  </a:outerShdw>
                </a:effectLst>
              </a:rPr>
              <a:t>Twin Cities, MN</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878200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cpc.noaa.gov/products/analysis_monitoring/enso_update/ssttlon5_c.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396652"/>
            <a:ext cx="5231615" cy="33528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Tropical Pacific SST Anomaly Trends</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http://ggweather.com/enso/enso_regi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105400"/>
            <a:ext cx="2914650" cy="127898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5867400" y="2514600"/>
            <a:ext cx="2209800" cy="0"/>
          </a:xfrm>
          <a:prstGeom prst="line">
            <a:avLst/>
          </a:prstGeom>
          <a:ln w="38100">
            <a:solidFill>
              <a:schemeClr val="bg1"/>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67400" y="3276600"/>
            <a:ext cx="2209800" cy="0"/>
          </a:xfrm>
          <a:prstGeom prst="line">
            <a:avLst/>
          </a:prstGeom>
          <a:ln w="38100">
            <a:solidFill>
              <a:schemeClr val="bg1"/>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943600" y="1676400"/>
            <a:ext cx="1532792" cy="646331"/>
          </a:xfrm>
          <a:prstGeom prst="rect">
            <a:avLst/>
          </a:prstGeom>
          <a:noFill/>
        </p:spPr>
        <p:txBody>
          <a:bodyPr wrap="none" rtlCol="0">
            <a:spAutoFit/>
          </a:bodyPr>
          <a:lstStyle/>
          <a:p>
            <a:r>
              <a:rPr lang="en-US" b="1" dirty="0" smtClean="0">
                <a:solidFill>
                  <a:prstClr val="black"/>
                </a:solidFill>
                <a:effectLst>
                  <a:outerShdw blurRad="38100" dist="38100" dir="2700000" algn="tl">
                    <a:srgbClr val="000000">
                      <a:alpha val="43137"/>
                    </a:srgbClr>
                  </a:outerShdw>
                </a:effectLst>
              </a:rPr>
              <a:t>Last winter’s </a:t>
            </a:r>
            <a:br>
              <a:rPr lang="en-US" b="1" dirty="0" smtClean="0">
                <a:solidFill>
                  <a:prstClr val="black"/>
                </a:solidFill>
                <a:effectLst>
                  <a:outerShdw blurRad="38100" dist="38100" dir="2700000" algn="tl">
                    <a:srgbClr val="000000">
                      <a:alpha val="43137"/>
                    </a:srgbClr>
                  </a:outerShdw>
                </a:effectLst>
              </a:rPr>
            </a:br>
            <a:r>
              <a:rPr lang="en-US" b="1" dirty="0" smtClean="0">
                <a:solidFill>
                  <a:prstClr val="black"/>
                </a:solidFill>
                <a:effectLst>
                  <a:outerShdw blurRad="38100" dist="38100" dir="2700000" algn="tl">
                    <a:srgbClr val="000000">
                      <a:alpha val="43137"/>
                    </a:srgbClr>
                  </a:outerShdw>
                </a:effectLst>
              </a:rPr>
              <a:t>strong El Niño</a:t>
            </a:r>
            <a:endParaRPr lang="en-US" b="1" dirty="0">
              <a:solidFill>
                <a:prstClr val="black"/>
              </a:solidFill>
              <a:effectLst>
                <a:outerShdw blurRad="38100" dist="38100" dir="2700000" algn="tl">
                  <a:srgbClr val="000000">
                    <a:alpha val="43137"/>
                  </a:srgbClr>
                </a:outerShdw>
              </a:effectLst>
            </a:endParaRPr>
          </a:p>
        </p:txBody>
      </p:sp>
      <p:sp>
        <p:nvSpPr>
          <p:cNvPr id="16" name="TextBox 15"/>
          <p:cNvSpPr txBox="1"/>
          <p:nvPr/>
        </p:nvSpPr>
        <p:spPr>
          <a:xfrm>
            <a:off x="5893037" y="2590800"/>
            <a:ext cx="1545616" cy="646331"/>
          </a:xfrm>
          <a:prstGeom prst="rect">
            <a:avLst/>
          </a:prstGeom>
          <a:noFill/>
        </p:spPr>
        <p:txBody>
          <a:bodyPr wrap="none" rtlCol="0">
            <a:spAutoFit/>
          </a:bodyPr>
          <a:lstStyle/>
          <a:p>
            <a:r>
              <a:rPr lang="en-US" b="1" dirty="0" smtClean="0">
                <a:solidFill>
                  <a:prstClr val="black"/>
                </a:solidFill>
                <a:effectLst>
                  <a:outerShdw blurRad="38100" dist="38100" dir="2700000" algn="tl">
                    <a:srgbClr val="000000">
                      <a:alpha val="43137"/>
                    </a:srgbClr>
                  </a:outerShdw>
                </a:effectLst>
              </a:rPr>
              <a:t>Spring El </a:t>
            </a:r>
            <a:r>
              <a:rPr lang="en-US" b="1" dirty="0">
                <a:solidFill>
                  <a:prstClr val="black"/>
                </a:solidFill>
                <a:effectLst>
                  <a:outerShdw blurRad="38100" dist="38100" dir="2700000" algn="tl">
                    <a:srgbClr val="000000">
                      <a:alpha val="43137"/>
                    </a:srgbClr>
                  </a:outerShdw>
                </a:effectLst>
              </a:rPr>
              <a:t>Niño</a:t>
            </a:r>
          </a:p>
          <a:p>
            <a:r>
              <a:rPr lang="en-US" b="1" dirty="0" smtClean="0">
                <a:solidFill>
                  <a:prstClr val="black"/>
                </a:solidFill>
                <a:effectLst>
                  <a:outerShdw blurRad="38100" dist="38100" dir="2700000" algn="tl">
                    <a:srgbClr val="000000">
                      <a:alpha val="43137"/>
                    </a:srgbClr>
                  </a:outerShdw>
                </a:effectLst>
              </a:rPr>
              <a:t>weakening</a:t>
            </a:r>
            <a:endParaRPr lang="en-US" b="1" dirty="0">
              <a:solidFill>
                <a:prstClr val="black"/>
              </a:solidFill>
              <a:effectLst>
                <a:outerShdw blurRad="38100" dist="38100" dir="2700000" algn="tl">
                  <a:srgbClr val="000000">
                    <a:alpha val="43137"/>
                  </a:srgbClr>
                </a:outerShdw>
              </a:effectLst>
            </a:endParaRPr>
          </a:p>
        </p:txBody>
      </p:sp>
      <p:sp>
        <p:nvSpPr>
          <p:cNvPr id="17" name="TextBox 16"/>
          <p:cNvSpPr txBox="1"/>
          <p:nvPr/>
        </p:nvSpPr>
        <p:spPr>
          <a:xfrm>
            <a:off x="5972857" y="3657600"/>
            <a:ext cx="1562287" cy="646331"/>
          </a:xfrm>
          <a:prstGeom prst="rect">
            <a:avLst/>
          </a:prstGeom>
          <a:noFill/>
        </p:spPr>
        <p:txBody>
          <a:bodyPr wrap="none" rtlCol="0">
            <a:spAutoFit/>
          </a:bodyPr>
          <a:lstStyle/>
          <a:p>
            <a:r>
              <a:rPr lang="en-US" b="1" dirty="0" smtClean="0">
                <a:solidFill>
                  <a:prstClr val="black"/>
                </a:solidFill>
                <a:effectLst>
                  <a:outerShdw blurRad="38100" dist="38100" dir="2700000" algn="tl">
                    <a:srgbClr val="000000">
                      <a:alpha val="43137"/>
                    </a:srgbClr>
                  </a:outerShdw>
                </a:effectLst>
              </a:rPr>
              <a:t>Neutral/weak </a:t>
            </a:r>
            <a:br>
              <a:rPr lang="en-US" b="1" dirty="0" smtClean="0">
                <a:solidFill>
                  <a:prstClr val="black"/>
                </a:solidFill>
                <a:effectLst>
                  <a:outerShdw blurRad="38100" dist="38100" dir="2700000" algn="tl">
                    <a:srgbClr val="000000">
                      <a:alpha val="43137"/>
                    </a:srgbClr>
                  </a:outerShdw>
                </a:effectLst>
              </a:rPr>
            </a:br>
            <a:r>
              <a:rPr lang="en-US" b="1" dirty="0">
                <a:solidFill>
                  <a:prstClr val="black"/>
                </a:solidFill>
                <a:effectLst>
                  <a:outerShdw blurRad="38100" dist="38100" dir="2700000" algn="tl">
                    <a:srgbClr val="000000">
                      <a:alpha val="43137"/>
                    </a:srgbClr>
                  </a:outerShdw>
                </a:effectLst>
              </a:rPr>
              <a:t>La </a:t>
            </a:r>
            <a:r>
              <a:rPr lang="en-US" b="1" dirty="0" smtClean="0">
                <a:solidFill>
                  <a:prstClr val="black"/>
                </a:solidFill>
                <a:effectLst>
                  <a:outerShdw blurRad="38100" dist="38100" dir="2700000" algn="tl">
                    <a:srgbClr val="000000">
                      <a:alpha val="43137"/>
                    </a:srgbClr>
                  </a:outerShdw>
                </a:effectLst>
              </a:rPr>
              <a:t>Niña</a:t>
            </a:r>
          </a:p>
        </p:txBody>
      </p:sp>
      <p:sp>
        <p:nvSpPr>
          <p:cNvPr id="11" name="TextBox 10"/>
          <p:cNvSpPr txBox="1"/>
          <p:nvPr/>
        </p:nvSpPr>
        <p:spPr>
          <a:xfrm>
            <a:off x="3455185" y="4724400"/>
            <a:ext cx="5231615" cy="1200329"/>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prstClr val="white"/>
                </a:solidFill>
                <a:effectLst>
                  <a:outerShdw blurRad="38100" dist="38100" dir="2700000" algn="tl">
                    <a:srgbClr val="000000">
                      <a:alpha val="43137"/>
                    </a:srgbClr>
                  </a:outerShdw>
                </a:effectLst>
              </a:rPr>
              <a:t>Last winter’s strong </a:t>
            </a:r>
            <a:r>
              <a:rPr lang="en-US" dirty="0">
                <a:solidFill>
                  <a:prstClr val="white"/>
                </a:solidFill>
                <a:effectLst>
                  <a:outerShdw blurRad="38100" dist="38100" dir="2700000" algn="tl">
                    <a:srgbClr val="000000">
                      <a:alpha val="43137"/>
                    </a:srgbClr>
                  </a:outerShdw>
                </a:effectLst>
              </a:rPr>
              <a:t>El </a:t>
            </a:r>
            <a:r>
              <a:rPr lang="en-US" dirty="0" smtClean="0">
                <a:solidFill>
                  <a:prstClr val="white"/>
                </a:solidFill>
                <a:effectLst>
                  <a:outerShdw blurRad="38100" dist="38100" dir="2700000" algn="tl">
                    <a:srgbClr val="000000">
                      <a:alpha val="43137"/>
                    </a:srgbClr>
                  </a:outerShdw>
                </a:effectLst>
              </a:rPr>
              <a:t>Niño has been replaced by neutral/weak </a:t>
            </a:r>
            <a:r>
              <a:rPr lang="en-US" dirty="0">
                <a:solidFill>
                  <a:prstClr val="white"/>
                </a:solidFill>
                <a:effectLst>
                  <a:outerShdw blurRad="38100" dist="38100" dir="2700000" algn="tl">
                    <a:srgbClr val="000000">
                      <a:alpha val="43137"/>
                    </a:srgbClr>
                  </a:outerShdw>
                </a:effectLst>
              </a:rPr>
              <a:t>La </a:t>
            </a:r>
            <a:r>
              <a:rPr lang="en-US" dirty="0" smtClean="0">
                <a:solidFill>
                  <a:prstClr val="white"/>
                </a:solidFill>
                <a:effectLst>
                  <a:outerShdw blurRad="38100" dist="38100" dir="2700000" algn="tl">
                    <a:srgbClr val="000000">
                      <a:alpha val="43137"/>
                    </a:srgbClr>
                  </a:outerShdw>
                </a:effectLst>
              </a:rPr>
              <a:t>Niña conditions</a:t>
            </a:r>
          </a:p>
          <a:p>
            <a:pPr marL="285750" indent="-285750">
              <a:buFont typeface="Arial" panose="020B0604020202020204" pitchFamily="34" charset="0"/>
              <a:buChar char="•"/>
            </a:pPr>
            <a:r>
              <a:rPr lang="en-US" dirty="0" smtClean="0">
                <a:solidFill>
                  <a:prstClr val="white"/>
                </a:solidFill>
                <a:effectLst>
                  <a:outerShdw blurRad="38100" dist="38100" dir="2700000" algn="tl">
                    <a:srgbClr val="000000">
                      <a:alpha val="43137"/>
                    </a:srgbClr>
                  </a:outerShdw>
                </a:effectLst>
              </a:rPr>
              <a:t>From east to west, anomalies across the basin are minimal</a:t>
            </a:r>
            <a:endParaRPr lang="en-US" dirty="0">
              <a:solidFill>
                <a:prstClr val="white"/>
              </a:solidFill>
              <a:effectLst>
                <a:outerShdw blurRad="38100" dist="38100" dir="2700000" algn="tl">
                  <a:srgbClr val="000000">
                    <a:alpha val="43137"/>
                  </a:srgbClr>
                </a:outerShdw>
              </a:effectLst>
            </a:endParaRPr>
          </a:p>
        </p:txBody>
      </p:sp>
      <p:pic>
        <p:nvPicPr>
          <p:cNvPr id="7" name="Picture 4" descr="http://www.cpc.noaa.gov/products/analysis_monitoring/enso_update/ssta_c.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396652"/>
            <a:ext cx="2914650" cy="33528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1800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Atmospheric Response:</a:t>
            </a:r>
            <a:br>
              <a:rPr lang="en-US" dirty="0" smtClean="0"/>
            </a:br>
            <a:r>
              <a:rPr lang="en-US" dirty="0" smtClean="0"/>
              <a:t>Outgoing Longwave Radiation (OLR)</a:t>
            </a:r>
            <a:endParaRPr lang="en-US" dirty="0"/>
          </a:p>
        </p:txBody>
      </p:sp>
      <p:sp>
        <p:nvSpPr>
          <p:cNvPr id="4" name="TextBox 3"/>
          <p:cNvSpPr txBox="1"/>
          <p:nvPr/>
        </p:nvSpPr>
        <p:spPr>
          <a:xfrm>
            <a:off x="457199" y="4724400"/>
            <a:ext cx="8229601"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solidFill>
                  <a:prstClr val="white"/>
                </a:solidFill>
              </a:rPr>
              <a:t>Cool colors associated with less OLR than normal, caused by increased cloud cover </a:t>
            </a:r>
          </a:p>
          <a:p>
            <a:pPr marL="285750" indent="-285750">
              <a:buFont typeface="Arial" panose="020B0604020202020204" pitchFamily="34" charset="0"/>
              <a:buChar char="•"/>
            </a:pPr>
            <a:r>
              <a:rPr lang="en-US" sz="2000" dirty="0" smtClean="0">
                <a:solidFill>
                  <a:prstClr val="white"/>
                </a:solidFill>
              </a:rPr>
              <a:t>Warm colors associated with more OLR than normal, caused by less cloud cover (fewer thunderstorms)</a:t>
            </a:r>
          </a:p>
          <a:p>
            <a:pPr marL="285750" indent="-285750">
              <a:buFont typeface="Arial" panose="020B0604020202020204" pitchFamily="34" charset="0"/>
              <a:buChar char="•"/>
            </a:pPr>
            <a:r>
              <a:rPr lang="en-US" sz="2000" dirty="0" smtClean="0">
                <a:solidFill>
                  <a:prstClr val="white"/>
                </a:solidFill>
              </a:rPr>
              <a:t>Lack of convection across the central Pacific is typical</a:t>
            </a:r>
            <a:endParaRPr lang="en-US" sz="2000" dirty="0">
              <a:solidFill>
                <a:prstClr val="white"/>
              </a:solidFill>
            </a:endParaRPr>
          </a:p>
        </p:txBody>
      </p:sp>
      <p:pic>
        <p:nvPicPr>
          <p:cNvPr id="2050" name="Picture 2" descr="http://www.cpc.noaa.gov/products/analysis_monitoring/enso_update/olra-30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958" y="1425081"/>
            <a:ext cx="7377642" cy="329932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5568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2016-17 ENSO Region 3.4 SST Anomaly Outlook:</a:t>
            </a:r>
            <a:endParaRPr lang="en-US" sz="3200" dirty="0"/>
          </a:p>
        </p:txBody>
      </p:sp>
      <p:pic>
        <p:nvPicPr>
          <p:cNvPr id="3074" name="Picture 2" descr="http://iri.columbia.edu/wp-content/uploads/2016/11/figure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425" y="1447799"/>
            <a:ext cx="6124575" cy="52006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9818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ENSO Phase and Temperature Anomaly Probabilities for SE MN</a:t>
            </a:r>
            <a:endParaRPr lang="en-US" dirty="0"/>
          </a:p>
        </p:txBody>
      </p:sp>
      <p:sp>
        <p:nvSpPr>
          <p:cNvPr id="3" name="Content Placeholder 2"/>
          <p:cNvSpPr>
            <a:spLocks noGrp="1"/>
          </p:cNvSpPr>
          <p:nvPr>
            <p:ph idx="1"/>
          </p:nvPr>
        </p:nvSpPr>
        <p:spPr/>
        <p:txBody>
          <a:bodyPr/>
          <a:lstStyle/>
          <a:p>
            <a:endParaRPr lang="en-US"/>
          </a:p>
        </p:txBody>
      </p:sp>
      <p:pic>
        <p:nvPicPr>
          <p:cNvPr id="7170" name="Picture 2" descr="http://nws.weather.gov/lcat/output/LCAT-122-1474052909_1879_B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74776"/>
            <a:ext cx="7467600" cy="52895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845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ENSO Phase and Precipitation Anomaly Probabilities for SE MN</a:t>
            </a:r>
            <a:endParaRPr lang="en-US" dirty="0"/>
          </a:p>
        </p:txBody>
      </p:sp>
      <p:sp>
        <p:nvSpPr>
          <p:cNvPr id="3" name="Content Placeholder 2"/>
          <p:cNvSpPr>
            <a:spLocks noGrp="1"/>
          </p:cNvSpPr>
          <p:nvPr>
            <p:ph idx="1"/>
          </p:nvPr>
        </p:nvSpPr>
        <p:spPr/>
        <p:txBody>
          <a:bodyPr/>
          <a:lstStyle/>
          <a:p>
            <a:endParaRPr lang="en-US"/>
          </a:p>
        </p:txBody>
      </p:sp>
      <p:pic>
        <p:nvPicPr>
          <p:cNvPr id="6" name="Picture 4" descr="http://nws.weather.gov/lcat/output/LCAT-122-1474053088_3868_BA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74776"/>
            <a:ext cx="7467600" cy="52895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003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 Niño’s since 1950 and ENSO Phase the Following Winter</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04616080"/>
              </p:ext>
            </p:extLst>
          </p:nvPr>
        </p:nvGraphicFramePr>
        <p:xfrm>
          <a:off x="457200" y="1447800"/>
          <a:ext cx="4038600" cy="5090160"/>
        </p:xfrm>
        <a:graphic>
          <a:graphicData uri="http://schemas.openxmlformats.org/drawingml/2006/table">
            <a:tbl>
              <a:tblPr firstRow="1" bandRow="1">
                <a:tableStyleId>{5C22544A-7EE6-4342-B048-85BDC9FD1C3A}</a:tableStyleId>
              </a:tblPr>
              <a:tblGrid>
                <a:gridCol w="2019300"/>
                <a:gridCol w="2019300"/>
              </a:tblGrid>
              <a:tr h="370840">
                <a:tc>
                  <a:txBody>
                    <a:bodyPr/>
                    <a:lstStyle/>
                    <a:p>
                      <a:r>
                        <a:rPr lang="en-US" dirty="0" smtClean="0"/>
                        <a:t>El</a:t>
                      </a:r>
                      <a:r>
                        <a:rPr lang="en-US" baseline="0" dirty="0" smtClean="0"/>
                        <a:t> Niño Winters</a:t>
                      </a:r>
                      <a:endParaRPr lang="en-US" dirty="0"/>
                    </a:p>
                  </a:txBody>
                  <a:tcPr/>
                </a:tc>
                <a:tc>
                  <a:txBody>
                    <a:bodyPr/>
                    <a:lstStyle/>
                    <a:p>
                      <a:r>
                        <a:rPr lang="en-US" dirty="0" smtClean="0"/>
                        <a:t>ENSO Phase</a:t>
                      </a:r>
                      <a:r>
                        <a:rPr lang="en-US" baseline="0" dirty="0" smtClean="0"/>
                        <a:t> following winter</a:t>
                      </a:r>
                      <a:endParaRPr lang="en-US" dirty="0"/>
                    </a:p>
                  </a:txBody>
                  <a:tcPr/>
                </a:tc>
              </a:tr>
              <a:tr h="370840">
                <a:tc>
                  <a:txBody>
                    <a:bodyPr/>
                    <a:lstStyle/>
                    <a:p>
                      <a:pPr algn="ctr"/>
                      <a:r>
                        <a:rPr lang="en-US" b="1" dirty="0" smtClean="0"/>
                        <a:t>1951-1952</a:t>
                      </a:r>
                      <a:endParaRPr lang="en-US" b="1" dirty="0"/>
                    </a:p>
                  </a:txBody>
                  <a:tcPr/>
                </a:tc>
                <a:tc>
                  <a:txBody>
                    <a:bodyPr/>
                    <a:lstStyle/>
                    <a:p>
                      <a:pPr algn="ctr"/>
                      <a:r>
                        <a:rPr lang="en-US" b="1" dirty="0" smtClean="0">
                          <a:solidFill>
                            <a:srgbClr val="FF0000"/>
                          </a:solidFill>
                          <a:effectLst>
                            <a:outerShdw blurRad="38100" dist="38100" dir="2700000" algn="tl">
                              <a:srgbClr val="000000">
                                <a:alpha val="43137"/>
                              </a:srgbClr>
                            </a:outerShdw>
                          </a:effectLst>
                        </a:rPr>
                        <a:t>El Niño</a:t>
                      </a:r>
                      <a:endParaRPr lang="en-US" b="1" dirty="0">
                        <a:solidFill>
                          <a:srgbClr val="FF0000"/>
                        </a:solidFill>
                        <a:effectLst>
                          <a:outerShdw blurRad="38100" dist="38100" dir="2700000" algn="tl">
                            <a:srgbClr val="000000">
                              <a:alpha val="43137"/>
                            </a:srgbClr>
                          </a:outerShdw>
                        </a:effectLst>
                      </a:endParaRPr>
                    </a:p>
                  </a:txBody>
                  <a:tcPr/>
                </a:tc>
              </a:tr>
              <a:tr h="370840">
                <a:tc>
                  <a:txBody>
                    <a:bodyPr/>
                    <a:lstStyle/>
                    <a:p>
                      <a:pPr algn="ctr"/>
                      <a:r>
                        <a:rPr lang="en-US" b="1" dirty="0" smtClean="0"/>
                        <a:t>1952-1953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effectLst>
                            <a:outerShdw blurRad="38100" dist="38100" dir="2700000" algn="tl">
                              <a:srgbClr val="000000">
                                <a:alpha val="43137"/>
                              </a:srgbClr>
                            </a:outerShdw>
                          </a:effectLst>
                        </a:rPr>
                        <a:t>El Niño</a:t>
                      </a:r>
                    </a:p>
                  </a:txBody>
                  <a:tcPr/>
                </a:tc>
              </a:tr>
              <a:tr h="370840">
                <a:tc>
                  <a:txBody>
                    <a:bodyPr/>
                    <a:lstStyle/>
                    <a:p>
                      <a:pPr algn="ctr"/>
                      <a:r>
                        <a:rPr lang="en-US" b="1" dirty="0" smtClean="0"/>
                        <a:t>1953-1954</a:t>
                      </a:r>
                      <a:endParaRPr lang="en-US" b="1" dirty="0"/>
                    </a:p>
                  </a:txBody>
                  <a:tcPr/>
                </a:tc>
                <a:tc>
                  <a:txBody>
                    <a:bodyPr/>
                    <a:lstStyle/>
                    <a:p>
                      <a:pPr algn="ctr"/>
                      <a:r>
                        <a:rPr lang="en-US" b="1" dirty="0" smtClean="0">
                          <a:solidFill>
                            <a:srgbClr val="0070C0"/>
                          </a:solidFill>
                          <a:effectLst>
                            <a:outerShdw blurRad="38100" dist="38100" dir="2700000" algn="tl">
                              <a:srgbClr val="000000">
                                <a:alpha val="43137"/>
                              </a:srgbClr>
                            </a:outerShdw>
                          </a:effectLst>
                        </a:rPr>
                        <a:t>La Niña</a:t>
                      </a:r>
                      <a:endParaRPr lang="en-US" b="1" dirty="0">
                        <a:solidFill>
                          <a:srgbClr val="0070C0"/>
                        </a:solidFill>
                        <a:effectLst>
                          <a:outerShdw blurRad="38100" dist="38100" dir="2700000" algn="tl">
                            <a:srgbClr val="000000">
                              <a:alpha val="43137"/>
                            </a:srgbClr>
                          </a:outerShdw>
                        </a:effectLst>
                      </a:endParaRPr>
                    </a:p>
                  </a:txBody>
                  <a:tcPr/>
                </a:tc>
              </a:tr>
              <a:tr h="370840">
                <a:tc>
                  <a:txBody>
                    <a:bodyPr/>
                    <a:lstStyle/>
                    <a:p>
                      <a:pPr algn="ctr"/>
                      <a:r>
                        <a:rPr lang="en-US" b="1" dirty="0" smtClean="0"/>
                        <a:t>1957-1958</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effectLst>
                            <a:outerShdw blurRad="38100" dist="38100" dir="2700000" algn="tl">
                              <a:srgbClr val="000000">
                                <a:alpha val="43137"/>
                              </a:srgbClr>
                            </a:outerShdw>
                          </a:effectLst>
                        </a:rPr>
                        <a:t>El Niño</a:t>
                      </a:r>
                    </a:p>
                  </a:txBody>
                  <a:tcPr/>
                </a:tc>
              </a:tr>
              <a:tr h="370840">
                <a:tc>
                  <a:txBody>
                    <a:bodyPr/>
                    <a:lstStyle/>
                    <a:p>
                      <a:pPr algn="ctr"/>
                      <a:r>
                        <a:rPr lang="en-US" b="1" dirty="0" smtClean="0"/>
                        <a:t>1958-1959</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solidFill>
                          <a:schemeClr val="accent5">
                            <a:lumMod val="75000"/>
                          </a:schemeClr>
                        </a:solidFill>
                        <a:effectLst>
                          <a:outerShdw blurRad="38100" dist="38100" dir="2700000" algn="tl">
                            <a:srgbClr val="000000">
                              <a:alpha val="43137"/>
                            </a:srgbClr>
                          </a:outerShdw>
                        </a:effectLst>
                      </a:endParaRPr>
                    </a:p>
                  </a:txBody>
                  <a:tcPr/>
                </a:tc>
              </a:tr>
              <a:tr h="370840">
                <a:tc>
                  <a:txBody>
                    <a:bodyPr/>
                    <a:lstStyle/>
                    <a:p>
                      <a:pPr algn="ctr"/>
                      <a:r>
                        <a:rPr lang="en-US" b="1" dirty="0" smtClean="0"/>
                        <a:t>1963-1964</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r>
                        <a:rPr lang="en-US" b="1" dirty="0" smtClean="0">
                          <a:solidFill>
                            <a:schemeClr val="bg1"/>
                          </a:solidFill>
                          <a:effectLst>
                            <a:outerShdw blurRad="38100" dist="38100" dir="2700000" algn="tl">
                              <a:srgbClr val="000000">
                                <a:alpha val="43137"/>
                              </a:srgbClr>
                            </a:outerShdw>
                          </a:effectLst>
                        </a:rPr>
                        <a:t>/</a:t>
                      </a:r>
                      <a:r>
                        <a:rPr lang="en-US" b="1" i="1" dirty="0" smtClean="0">
                          <a:solidFill>
                            <a:schemeClr val="accent5">
                              <a:lumMod val="75000"/>
                            </a:schemeClr>
                          </a:solidFill>
                          <a:effectLst>
                            <a:outerShdw blurRad="38100" dist="38100" dir="2700000" algn="tl">
                              <a:srgbClr val="000000">
                                <a:alpha val="43137"/>
                              </a:srgbClr>
                            </a:outerShdw>
                          </a:effectLst>
                        </a:rPr>
                        <a:t>Neutral</a:t>
                      </a:r>
                      <a:endParaRPr lang="en-US" b="1" i="1" dirty="0"/>
                    </a:p>
                  </a:txBody>
                  <a:tcPr/>
                </a:tc>
              </a:tr>
              <a:tr h="370840">
                <a:tc>
                  <a:txBody>
                    <a:bodyPr/>
                    <a:lstStyle/>
                    <a:p>
                      <a:pPr algn="ctr"/>
                      <a:r>
                        <a:rPr lang="en-US" b="1" dirty="0" smtClean="0"/>
                        <a:t>1965-1966</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chemeClr val="accent5">
                              <a:lumMod val="75000"/>
                            </a:schemeClr>
                          </a:solidFill>
                          <a:effectLst>
                            <a:outerShdw blurRad="38100" dist="38100" dir="2700000" algn="tl">
                              <a:srgbClr val="000000">
                                <a:alpha val="43137"/>
                              </a:srgbClr>
                            </a:outerShdw>
                          </a:effectLst>
                        </a:rPr>
                        <a:t>Neutral</a:t>
                      </a:r>
                    </a:p>
                  </a:txBody>
                  <a:tcPr/>
                </a:tc>
              </a:tr>
              <a:tr h="370840">
                <a:tc>
                  <a:txBody>
                    <a:bodyPr/>
                    <a:lstStyle/>
                    <a:p>
                      <a:pPr algn="ctr"/>
                      <a:r>
                        <a:rPr lang="en-US" b="1" dirty="0" smtClean="0"/>
                        <a:t>1968-1969</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effectLst>
                            <a:outerShdw blurRad="38100" dist="38100" dir="2700000" algn="tl">
                              <a:srgbClr val="000000">
                                <a:alpha val="43137"/>
                              </a:srgbClr>
                            </a:outerShdw>
                          </a:effectLst>
                        </a:rPr>
                        <a:t>El Niño</a:t>
                      </a:r>
                    </a:p>
                  </a:txBody>
                  <a:tcPr/>
                </a:tc>
              </a:tr>
              <a:tr h="370840">
                <a:tc>
                  <a:txBody>
                    <a:bodyPr/>
                    <a:lstStyle/>
                    <a:p>
                      <a:pPr algn="ctr"/>
                      <a:r>
                        <a:rPr lang="en-US" b="1" dirty="0" smtClean="0"/>
                        <a:t>1972-1973</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p>
                  </a:txBody>
                  <a:tcPr/>
                </a:tc>
              </a:tr>
              <a:tr h="370840">
                <a:tc>
                  <a:txBody>
                    <a:bodyPr/>
                    <a:lstStyle/>
                    <a:p>
                      <a:pPr algn="ctr"/>
                      <a:r>
                        <a:rPr lang="en-US" b="1" dirty="0" smtClean="0"/>
                        <a:t>1976-1977</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effectLst>
                            <a:outerShdw blurRad="38100" dist="38100" dir="2700000" algn="tl">
                              <a:srgbClr val="000000">
                                <a:alpha val="43137"/>
                              </a:srgbClr>
                            </a:outerShdw>
                          </a:effectLst>
                        </a:rPr>
                        <a:t>El Niño</a:t>
                      </a:r>
                    </a:p>
                  </a:txBody>
                  <a:tcPr/>
                </a:tc>
              </a:tr>
              <a:tr h="370840">
                <a:tc>
                  <a:txBody>
                    <a:bodyPr/>
                    <a:lstStyle/>
                    <a:p>
                      <a:pPr algn="ctr"/>
                      <a:r>
                        <a:rPr lang="en-US" b="1" dirty="0" smtClean="0"/>
                        <a:t>1977-1978</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r h="370840">
                <a:tc>
                  <a:txBody>
                    <a:bodyPr/>
                    <a:lstStyle/>
                    <a:p>
                      <a:pPr algn="ctr"/>
                      <a:r>
                        <a:rPr lang="en-US" b="1" dirty="0" smtClean="0"/>
                        <a:t>1979-1980</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bl>
          </a:graphicData>
        </a:graphic>
      </p:graphicFrame>
      <p:graphicFrame>
        <p:nvGraphicFramePr>
          <p:cNvPr id="7" name="Content Placeholder 5"/>
          <p:cNvGraphicFramePr>
            <a:graphicFrameLocks/>
          </p:cNvGraphicFramePr>
          <p:nvPr>
            <p:extLst>
              <p:ext uri="{D42A27DB-BD31-4B8C-83A1-F6EECF244321}">
                <p14:modId xmlns:p14="http://schemas.microsoft.com/office/powerpoint/2010/main" val="2951343235"/>
              </p:ext>
            </p:extLst>
          </p:nvPr>
        </p:nvGraphicFramePr>
        <p:xfrm>
          <a:off x="4724400" y="1463040"/>
          <a:ext cx="4038600" cy="5090160"/>
        </p:xfrm>
        <a:graphic>
          <a:graphicData uri="http://schemas.openxmlformats.org/drawingml/2006/table">
            <a:tbl>
              <a:tblPr firstRow="1" bandRow="1">
                <a:tableStyleId>{5C22544A-7EE6-4342-B048-85BDC9FD1C3A}</a:tableStyleId>
              </a:tblPr>
              <a:tblGrid>
                <a:gridCol w="2019300"/>
                <a:gridCol w="2019300"/>
              </a:tblGrid>
              <a:tr h="370840">
                <a:tc>
                  <a:txBody>
                    <a:bodyPr/>
                    <a:lstStyle/>
                    <a:p>
                      <a:r>
                        <a:rPr lang="en-US" dirty="0" smtClean="0"/>
                        <a:t>El</a:t>
                      </a:r>
                      <a:r>
                        <a:rPr lang="en-US" baseline="0" dirty="0" smtClean="0"/>
                        <a:t> Niño Winters</a:t>
                      </a:r>
                      <a:endParaRPr lang="en-US" dirty="0"/>
                    </a:p>
                  </a:txBody>
                  <a:tcPr/>
                </a:tc>
                <a:tc>
                  <a:txBody>
                    <a:bodyPr/>
                    <a:lstStyle/>
                    <a:p>
                      <a:r>
                        <a:rPr lang="en-US" dirty="0" smtClean="0"/>
                        <a:t>ENSO Phase</a:t>
                      </a:r>
                      <a:r>
                        <a:rPr lang="en-US" baseline="0" dirty="0" smtClean="0"/>
                        <a:t> following winter</a:t>
                      </a:r>
                      <a:endParaRPr lang="en-US" dirty="0"/>
                    </a:p>
                  </a:txBody>
                  <a:tcPr/>
                </a:tc>
              </a:tr>
              <a:tr h="370840">
                <a:tc>
                  <a:txBody>
                    <a:bodyPr/>
                    <a:lstStyle/>
                    <a:p>
                      <a:pPr algn="ctr"/>
                      <a:r>
                        <a:rPr lang="en-US" b="1" dirty="0" smtClean="0"/>
                        <a:t>1982-1983</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r h="370840">
                <a:tc>
                  <a:txBody>
                    <a:bodyPr/>
                    <a:lstStyle/>
                    <a:p>
                      <a:pPr algn="ctr"/>
                      <a:r>
                        <a:rPr lang="en-US" b="1" dirty="0" smtClean="0"/>
                        <a:t>1986-1987</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effectLst>
                            <a:outerShdw blurRad="38100" dist="38100" dir="2700000" algn="tl">
                              <a:srgbClr val="000000">
                                <a:alpha val="43137"/>
                              </a:srgbClr>
                            </a:outerShdw>
                          </a:effectLst>
                        </a:rPr>
                        <a:t>El Niño</a:t>
                      </a:r>
                    </a:p>
                  </a:txBody>
                  <a:tcPr/>
                </a:tc>
              </a:tr>
              <a:tr h="370840">
                <a:tc>
                  <a:txBody>
                    <a:bodyPr/>
                    <a:lstStyle/>
                    <a:p>
                      <a:pPr algn="ctr"/>
                      <a:r>
                        <a:rPr lang="en-US" b="1" dirty="0" smtClean="0"/>
                        <a:t>1987-1988</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p>
                  </a:txBody>
                  <a:tcPr/>
                </a:tc>
              </a:tr>
              <a:tr h="370840">
                <a:tc>
                  <a:txBody>
                    <a:bodyPr/>
                    <a:lstStyle/>
                    <a:p>
                      <a:pPr algn="ctr"/>
                      <a:r>
                        <a:rPr lang="en-US" b="1" dirty="0" smtClean="0"/>
                        <a:t>1991-1992</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r h="370840">
                <a:tc>
                  <a:txBody>
                    <a:bodyPr/>
                    <a:lstStyle/>
                    <a:p>
                      <a:pPr algn="ctr"/>
                      <a:r>
                        <a:rPr lang="en-US" b="1" dirty="0" smtClean="0"/>
                        <a:t>1994-1995</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p>
                  </a:txBody>
                  <a:tcPr/>
                </a:tc>
              </a:tr>
              <a:tr h="370840">
                <a:tc>
                  <a:txBody>
                    <a:bodyPr/>
                    <a:lstStyle/>
                    <a:p>
                      <a:pPr algn="ctr"/>
                      <a:r>
                        <a:rPr lang="en-US" b="1" dirty="0" smtClean="0"/>
                        <a:t>1997-1998</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p>
                  </a:txBody>
                  <a:tcPr/>
                </a:tc>
              </a:tr>
              <a:tr h="370840">
                <a:tc>
                  <a:txBody>
                    <a:bodyPr/>
                    <a:lstStyle/>
                    <a:p>
                      <a:pPr algn="ctr"/>
                      <a:r>
                        <a:rPr lang="en-US" b="1" dirty="0" smtClean="0"/>
                        <a:t>2002-2003</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r h="370840">
                <a:tc>
                  <a:txBody>
                    <a:bodyPr/>
                    <a:lstStyle/>
                    <a:p>
                      <a:pPr algn="ctr"/>
                      <a:r>
                        <a:rPr lang="en-US" b="1" dirty="0" smtClean="0"/>
                        <a:t>2004-2005</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r h="370840">
                <a:tc>
                  <a:txBody>
                    <a:bodyPr/>
                    <a:lstStyle/>
                    <a:p>
                      <a:pPr algn="ctr"/>
                      <a:r>
                        <a:rPr lang="en-US" b="1" dirty="0" smtClean="0"/>
                        <a:t>2006-2007</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p>
                  </a:txBody>
                  <a:tcPr/>
                </a:tc>
              </a:tr>
              <a:tr h="370840">
                <a:tc>
                  <a:txBody>
                    <a:bodyPr/>
                    <a:lstStyle/>
                    <a:p>
                      <a:pPr algn="ctr"/>
                      <a:r>
                        <a:rPr lang="en-US" b="1" dirty="0" smtClean="0"/>
                        <a:t>2009-2010</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p>
                  </a:txBody>
                  <a:tcPr/>
                </a:tc>
              </a:tr>
              <a:tr h="370840">
                <a:tc>
                  <a:txBody>
                    <a:bodyPr/>
                    <a:lstStyle/>
                    <a:p>
                      <a:pPr algn="ctr"/>
                      <a:r>
                        <a:rPr lang="en-US" b="1" dirty="0" smtClean="0"/>
                        <a:t>2014-2015</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effectLst>
                            <a:outerShdw blurRad="38100" dist="38100" dir="2700000" algn="tl">
                              <a:srgbClr val="000000">
                                <a:alpha val="43137"/>
                              </a:srgbClr>
                            </a:outerShdw>
                          </a:effectLst>
                        </a:rPr>
                        <a:t>El Niño</a:t>
                      </a:r>
                    </a:p>
                  </a:txBody>
                  <a:tcPr/>
                </a:tc>
              </a:tr>
              <a:tr h="370840">
                <a:tc>
                  <a:txBody>
                    <a:bodyPr/>
                    <a:lstStyle/>
                    <a:p>
                      <a:pPr algn="ctr"/>
                      <a:r>
                        <a:rPr lang="en-US" b="1" dirty="0" smtClean="0"/>
                        <a:t>2015-2016</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r>
                        <a:rPr lang="en-US" b="1" dirty="0" smtClean="0">
                          <a:solidFill>
                            <a:schemeClr val="bg1"/>
                          </a:solidFill>
                          <a:effectLst>
                            <a:outerShdw blurRad="38100" dist="38100" dir="2700000" algn="tl">
                              <a:srgbClr val="000000">
                                <a:alpha val="43137"/>
                              </a:srgbClr>
                            </a:outerShdw>
                          </a:effectLst>
                        </a:rPr>
                        <a:t>/</a:t>
                      </a:r>
                      <a:r>
                        <a:rPr lang="en-US" b="1" i="1" dirty="0" smtClean="0">
                          <a:solidFill>
                            <a:schemeClr val="accent5">
                              <a:lumMod val="75000"/>
                            </a:schemeClr>
                          </a:solidFill>
                          <a:effectLst>
                            <a:outerShdw blurRad="38100" dist="38100" dir="2700000" algn="tl">
                              <a:srgbClr val="000000">
                                <a:alpha val="43137"/>
                              </a:srgbClr>
                            </a:outerShdw>
                          </a:effectLst>
                        </a:rPr>
                        <a:t>Neutral</a:t>
                      </a:r>
                      <a:endParaRPr lang="en-US" b="1" i="1" dirty="0"/>
                    </a:p>
                  </a:txBody>
                  <a:tcPr/>
                </a:tc>
              </a:tr>
            </a:tbl>
          </a:graphicData>
        </a:graphic>
      </p:graphicFrame>
    </p:spTree>
    <p:extLst>
      <p:ext uri="{BB962C8B-B14F-4D97-AF65-F5344CB8AC3E}">
        <p14:creationId xmlns:p14="http://schemas.microsoft.com/office/powerpoint/2010/main" val="1889618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Paring the list down to El Niño’s followed by Neutral Conditions the Follow winter</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44996327"/>
              </p:ext>
            </p:extLst>
          </p:nvPr>
        </p:nvGraphicFramePr>
        <p:xfrm>
          <a:off x="457200" y="1981200"/>
          <a:ext cx="4038600" cy="4348480"/>
        </p:xfrm>
        <a:graphic>
          <a:graphicData uri="http://schemas.openxmlformats.org/drawingml/2006/table">
            <a:tbl>
              <a:tblPr firstRow="1" bandRow="1">
                <a:tableStyleId>{5C22544A-7EE6-4342-B048-85BDC9FD1C3A}</a:tableStyleId>
              </a:tblPr>
              <a:tblGrid>
                <a:gridCol w="2019300"/>
                <a:gridCol w="2019300"/>
              </a:tblGrid>
              <a:tr h="370840">
                <a:tc>
                  <a:txBody>
                    <a:bodyPr/>
                    <a:lstStyle/>
                    <a:p>
                      <a:r>
                        <a:rPr lang="en-US" dirty="0" smtClean="0"/>
                        <a:t>El</a:t>
                      </a:r>
                      <a:r>
                        <a:rPr lang="en-US" baseline="0" dirty="0" smtClean="0"/>
                        <a:t> Niño Winters</a:t>
                      </a:r>
                      <a:endParaRPr lang="en-US" dirty="0"/>
                    </a:p>
                  </a:txBody>
                  <a:tcPr/>
                </a:tc>
                <a:tc>
                  <a:txBody>
                    <a:bodyPr/>
                    <a:lstStyle/>
                    <a:p>
                      <a:r>
                        <a:rPr lang="en-US" dirty="0" smtClean="0"/>
                        <a:t>ENSO Phase</a:t>
                      </a:r>
                      <a:r>
                        <a:rPr lang="en-US" baseline="0" dirty="0" smtClean="0"/>
                        <a:t> following winter</a:t>
                      </a:r>
                      <a:endParaRPr lang="en-US" dirty="0"/>
                    </a:p>
                  </a:txBody>
                  <a:tcPr/>
                </a:tc>
              </a:tr>
              <a:tr h="370840">
                <a:tc>
                  <a:txBody>
                    <a:bodyPr/>
                    <a:lstStyle/>
                    <a:p>
                      <a:pPr algn="ctr"/>
                      <a:r>
                        <a:rPr lang="en-US" b="1" dirty="0" smtClean="0"/>
                        <a:t>1958-1959</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solidFill>
                          <a:schemeClr val="accent5">
                            <a:lumMod val="75000"/>
                          </a:schemeClr>
                        </a:solidFill>
                        <a:effectLst>
                          <a:outerShdw blurRad="38100" dist="38100" dir="2700000" algn="tl">
                            <a:srgbClr val="000000">
                              <a:alpha val="43137"/>
                            </a:srgbClr>
                          </a:outerShdw>
                        </a:effectLst>
                      </a:endParaRPr>
                    </a:p>
                  </a:txBody>
                  <a:tcPr/>
                </a:tc>
              </a:tr>
              <a:tr h="370840">
                <a:tc>
                  <a:txBody>
                    <a:bodyPr/>
                    <a:lstStyle/>
                    <a:p>
                      <a:pPr algn="ctr"/>
                      <a:r>
                        <a:rPr lang="en-US" b="1" dirty="0" smtClean="0"/>
                        <a:t>1963-1964</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r>
                        <a:rPr lang="en-US" b="1" dirty="0" smtClean="0">
                          <a:solidFill>
                            <a:schemeClr val="bg1"/>
                          </a:solidFill>
                          <a:effectLst>
                            <a:outerShdw blurRad="38100" dist="38100" dir="2700000" algn="tl">
                              <a:srgbClr val="000000">
                                <a:alpha val="43137"/>
                              </a:srgbClr>
                            </a:outerShdw>
                          </a:effectLst>
                        </a:rPr>
                        <a:t>/</a:t>
                      </a:r>
                      <a:r>
                        <a:rPr lang="en-US" b="1" i="1" dirty="0" smtClean="0">
                          <a:solidFill>
                            <a:schemeClr val="accent5">
                              <a:lumMod val="75000"/>
                            </a:schemeClr>
                          </a:solidFill>
                          <a:effectLst>
                            <a:outerShdw blurRad="38100" dist="38100" dir="2700000" algn="tl">
                              <a:srgbClr val="000000">
                                <a:alpha val="43137"/>
                              </a:srgbClr>
                            </a:outerShdw>
                          </a:effectLst>
                        </a:rPr>
                        <a:t>Neutral</a:t>
                      </a:r>
                      <a:endParaRPr lang="en-US" b="1" i="1" dirty="0" smtClean="0"/>
                    </a:p>
                  </a:txBody>
                  <a:tcPr/>
                </a:tc>
              </a:tr>
              <a:tr h="370840">
                <a:tc>
                  <a:txBody>
                    <a:bodyPr/>
                    <a:lstStyle/>
                    <a:p>
                      <a:pPr algn="ctr"/>
                      <a:r>
                        <a:rPr lang="en-US" b="1" dirty="0" smtClean="0"/>
                        <a:t>1965-1966</a:t>
                      </a:r>
                      <a:endParaRPr lang="en-US" b="1" dirty="0"/>
                    </a:p>
                  </a:txBody>
                  <a:tcP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chemeClr val="accent5">
                              <a:lumMod val="75000"/>
                            </a:schemeClr>
                          </a:solidFill>
                          <a:effectLst>
                            <a:outerShdw blurRad="38100" dist="38100" dir="2700000" algn="tl">
                              <a:srgbClr val="000000">
                                <a:alpha val="43137"/>
                              </a:srgbClr>
                            </a:outerShdw>
                          </a:effectLst>
                        </a:rPr>
                        <a:t>Neutral</a:t>
                      </a:r>
                    </a:p>
                  </a:txBody>
                  <a:tcPr>
                    <a:solidFill>
                      <a:schemeClr val="accent2"/>
                    </a:solidFill>
                  </a:tcPr>
                </a:tc>
              </a:tr>
              <a:tr h="370840">
                <a:tc>
                  <a:txBody>
                    <a:bodyPr/>
                    <a:lstStyle/>
                    <a:p>
                      <a:pPr algn="ctr"/>
                      <a:r>
                        <a:rPr lang="en-US" b="1" dirty="0" smtClean="0"/>
                        <a:t>1977-1978</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r h="370840">
                <a:tc>
                  <a:txBody>
                    <a:bodyPr/>
                    <a:lstStyle/>
                    <a:p>
                      <a:pPr algn="ctr"/>
                      <a:r>
                        <a:rPr lang="en-US" b="1" dirty="0" smtClean="0"/>
                        <a:t>1979-1980</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r h="370840">
                <a:tc>
                  <a:txBody>
                    <a:bodyPr/>
                    <a:lstStyle/>
                    <a:p>
                      <a:pPr algn="ctr"/>
                      <a:r>
                        <a:rPr lang="en-US" b="1" dirty="0" smtClean="0"/>
                        <a:t>1982-1983</a:t>
                      </a:r>
                      <a:endParaRPr lang="en-US" b="1" dirty="0"/>
                    </a:p>
                  </a:txBody>
                  <a:tcPr>
                    <a:solidFill>
                      <a:schemeClr val="accent2"/>
                    </a:solidFill>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solidFill>
                      <a:schemeClr val="accent2"/>
                    </a:solidFill>
                  </a:tcPr>
                </a:tc>
              </a:tr>
              <a:tr h="370840">
                <a:tc>
                  <a:txBody>
                    <a:bodyPr/>
                    <a:lstStyle/>
                    <a:p>
                      <a:pPr algn="ctr"/>
                      <a:r>
                        <a:rPr lang="en-US" b="1" dirty="0" smtClean="0"/>
                        <a:t>1991-1992</a:t>
                      </a:r>
                      <a:endParaRPr lang="en-US" b="1" dirty="0"/>
                    </a:p>
                  </a:txBody>
                  <a:tcPr>
                    <a:solidFill>
                      <a:schemeClr val="accent2"/>
                    </a:solidFill>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solidFill>
                      <a:schemeClr val="accent2"/>
                    </a:solidFill>
                  </a:tcPr>
                </a:tc>
              </a:tr>
              <a:tr h="370840">
                <a:tc>
                  <a:txBody>
                    <a:bodyPr/>
                    <a:lstStyle/>
                    <a:p>
                      <a:pPr algn="ctr"/>
                      <a:r>
                        <a:rPr lang="en-US" b="1" dirty="0" smtClean="0"/>
                        <a:t>2002-2003</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r h="370840">
                <a:tc>
                  <a:txBody>
                    <a:bodyPr/>
                    <a:lstStyle/>
                    <a:p>
                      <a:pPr algn="ctr"/>
                      <a:r>
                        <a:rPr lang="en-US" b="1" dirty="0" smtClean="0"/>
                        <a:t>2004-2005</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r>
              <a:tr h="370840">
                <a:tc>
                  <a:txBody>
                    <a:bodyPr/>
                    <a:lstStyle/>
                    <a:p>
                      <a:pPr algn="ctr"/>
                      <a:r>
                        <a:rPr lang="en-US" b="1" dirty="0" smtClean="0"/>
                        <a:t>2015-2016</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r>
                        <a:rPr lang="en-US" b="1" dirty="0" smtClean="0">
                          <a:solidFill>
                            <a:schemeClr val="bg1"/>
                          </a:solidFill>
                          <a:effectLst>
                            <a:outerShdw blurRad="38100" dist="38100" dir="2700000" algn="tl">
                              <a:srgbClr val="000000">
                                <a:alpha val="43137"/>
                              </a:srgbClr>
                            </a:outerShdw>
                          </a:effectLst>
                        </a:rPr>
                        <a:t>/</a:t>
                      </a:r>
                      <a:r>
                        <a:rPr lang="en-US" b="1" i="1" dirty="0" smtClean="0">
                          <a:solidFill>
                            <a:schemeClr val="accent5">
                              <a:lumMod val="75000"/>
                            </a:schemeClr>
                          </a:solidFill>
                          <a:effectLst>
                            <a:outerShdw blurRad="38100" dist="38100" dir="2700000" algn="tl">
                              <a:srgbClr val="000000">
                                <a:alpha val="43137"/>
                              </a:srgbClr>
                            </a:outerShdw>
                          </a:effectLst>
                        </a:rPr>
                        <a:t>Neutral</a:t>
                      </a:r>
                      <a:endParaRPr lang="en-US" b="1" i="1" dirty="0" smtClean="0"/>
                    </a:p>
                  </a:txBody>
                  <a:tcPr/>
                </a:tc>
              </a:tr>
            </a:tbl>
          </a:graphicData>
        </a:graphic>
      </p:graphicFrame>
      <p:sp>
        <p:nvSpPr>
          <p:cNvPr id="5" name="Content Placeholder 2"/>
          <p:cNvSpPr txBox="1">
            <a:spLocks/>
          </p:cNvSpPr>
          <p:nvPr/>
        </p:nvSpPr>
        <p:spPr>
          <a:xfrm>
            <a:off x="5105400" y="1828800"/>
            <a:ext cx="3048000" cy="4525963"/>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a:buClr>
                <a:srgbClr val="759AA5">
                  <a:lumMod val="60000"/>
                  <a:lumOff val="40000"/>
                </a:srgbClr>
              </a:buClr>
            </a:pPr>
            <a:r>
              <a:rPr lang="en-US" dirty="0" smtClean="0">
                <a:solidFill>
                  <a:srgbClr val="DFE6D0"/>
                </a:solidFill>
              </a:rPr>
              <a:t>Highlighted years were strong El Niño’s followed by neutral conditions the next winter</a:t>
            </a:r>
          </a:p>
          <a:p>
            <a:pPr>
              <a:buClr>
                <a:srgbClr val="759AA5">
                  <a:lumMod val="60000"/>
                  <a:lumOff val="40000"/>
                </a:srgbClr>
              </a:buClr>
            </a:pPr>
            <a:r>
              <a:rPr lang="en-US" dirty="0" smtClean="0">
                <a:solidFill>
                  <a:srgbClr val="DFE6D0"/>
                </a:solidFill>
              </a:rPr>
              <a:t>This is a good corollary to what we are anticipating this winter (strong </a:t>
            </a:r>
            <a:r>
              <a:rPr lang="en-US" dirty="0">
                <a:solidFill>
                  <a:srgbClr val="DFE6D0"/>
                </a:solidFill>
              </a:rPr>
              <a:t>El </a:t>
            </a:r>
            <a:r>
              <a:rPr lang="en-US" dirty="0" smtClean="0">
                <a:solidFill>
                  <a:srgbClr val="DFE6D0"/>
                </a:solidFill>
              </a:rPr>
              <a:t>Niño to neutral conditions)</a:t>
            </a:r>
            <a:endParaRPr lang="en-US" dirty="0">
              <a:solidFill>
                <a:srgbClr val="DFE6D0"/>
              </a:solidFill>
            </a:endParaRPr>
          </a:p>
        </p:txBody>
      </p:sp>
    </p:spTree>
    <p:extLst>
      <p:ext uri="{BB962C8B-B14F-4D97-AF65-F5344CB8AC3E}">
        <p14:creationId xmlns:p14="http://schemas.microsoft.com/office/powerpoint/2010/main" val="2034474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smtClean="0"/>
              <a:t>Average Temperature and Snowfall Difference Between Neutral Winter and Previous El Niño Winter (MSP)</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35379882"/>
              </p:ext>
            </p:extLst>
          </p:nvPr>
        </p:nvGraphicFramePr>
        <p:xfrm>
          <a:off x="533400" y="1676400"/>
          <a:ext cx="8001000" cy="4622800"/>
        </p:xfrm>
        <a:graphic>
          <a:graphicData uri="http://schemas.openxmlformats.org/drawingml/2006/table">
            <a:tbl>
              <a:tblPr firstRow="1" bandRow="1">
                <a:tableStyleId>{5C22544A-7EE6-4342-B048-85BDC9FD1C3A}</a:tableStyleId>
              </a:tblPr>
              <a:tblGrid>
                <a:gridCol w="2000250"/>
                <a:gridCol w="2000250"/>
                <a:gridCol w="2000250"/>
                <a:gridCol w="2000250"/>
              </a:tblGrid>
              <a:tr h="370840">
                <a:tc>
                  <a:txBody>
                    <a:bodyPr/>
                    <a:lstStyle/>
                    <a:p>
                      <a:pPr algn="ctr"/>
                      <a:r>
                        <a:rPr lang="en-US" dirty="0" smtClean="0"/>
                        <a:t>El</a:t>
                      </a:r>
                      <a:r>
                        <a:rPr lang="en-US" baseline="0" dirty="0" smtClean="0"/>
                        <a:t> Niño Winters</a:t>
                      </a:r>
                      <a:endParaRPr lang="en-US" dirty="0"/>
                    </a:p>
                  </a:txBody>
                  <a:tcPr/>
                </a:tc>
                <a:tc>
                  <a:txBody>
                    <a:bodyPr/>
                    <a:lstStyle/>
                    <a:p>
                      <a:pPr algn="ctr"/>
                      <a:r>
                        <a:rPr lang="en-US" dirty="0" smtClean="0"/>
                        <a:t>ENSO Phase</a:t>
                      </a:r>
                      <a:r>
                        <a:rPr lang="en-US" baseline="0" dirty="0" smtClean="0"/>
                        <a:t> following winter</a:t>
                      </a:r>
                      <a:endParaRPr lang="en-US" dirty="0"/>
                    </a:p>
                  </a:txBody>
                  <a:tcPr/>
                </a:tc>
                <a:tc>
                  <a:txBody>
                    <a:bodyPr/>
                    <a:lstStyle/>
                    <a:p>
                      <a:pPr algn="ctr"/>
                      <a:r>
                        <a:rPr lang="en-US" dirty="0" smtClean="0"/>
                        <a:t>Ave</a:t>
                      </a:r>
                      <a:r>
                        <a:rPr lang="en-US" baseline="0" dirty="0" smtClean="0"/>
                        <a:t> T and Diff from previous EN winter</a:t>
                      </a:r>
                      <a:endParaRPr lang="en-US" dirty="0"/>
                    </a:p>
                  </a:txBody>
                  <a:tcPr/>
                </a:tc>
                <a:tc>
                  <a:txBody>
                    <a:bodyPr/>
                    <a:lstStyle/>
                    <a:p>
                      <a:pPr algn="ctr"/>
                      <a:r>
                        <a:rPr lang="en-US" dirty="0" smtClean="0"/>
                        <a:t>Season Snowfall and Diff</a:t>
                      </a:r>
                      <a:r>
                        <a:rPr lang="en-US" baseline="0" dirty="0" smtClean="0"/>
                        <a:t> from previous EN winter</a:t>
                      </a:r>
                      <a:endParaRPr lang="en-US" dirty="0"/>
                    </a:p>
                  </a:txBody>
                  <a:tcPr/>
                </a:tc>
              </a:tr>
              <a:tr h="370840">
                <a:tc>
                  <a:txBody>
                    <a:bodyPr/>
                    <a:lstStyle/>
                    <a:p>
                      <a:pPr algn="ctr"/>
                      <a:r>
                        <a:rPr lang="en-US" b="1" dirty="0" smtClean="0"/>
                        <a:t>1958-1959</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solidFill>
                          <a:schemeClr val="accent5">
                            <a:lumMod val="75000"/>
                          </a:schemeClr>
                        </a:solidFill>
                        <a:effectLst>
                          <a:outerShdw blurRad="38100" dist="38100" dir="2700000" algn="tl">
                            <a:srgbClr val="000000">
                              <a:alpha val="43137"/>
                            </a:srgbClr>
                          </a:outerShdw>
                        </a:effectLst>
                      </a:endParaRPr>
                    </a:p>
                  </a:txBody>
                  <a:tcPr/>
                </a:tc>
                <a:tc>
                  <a:txBody>
                    <a:bodyPr/>
                    <a:lstStyle/>
                    <a:p>
                      <a:pPr algn="ctr"/>
                      <a:r>
                        <a:rPr lang="en-US" b="1" dirty="0" smtClean="0">
                          <a:solidFill>
                            <a:srgbClr val="FF0000"/>
                          </a:solidFill>
                          <a:effectLst>
                            <a:outerShdw blurRad="38100" dist="38100" dir="2700000" algn="tl">
                              <a:srgbClr val="000000">
                                <a:alpha val="43137"/>
                              </a:srgbClr>
                            </a:outerShdw>
                          </a:effectLst>
                        </a:rPr>
                        <a:t>21.8</a:t>
                      </a:r>
                      <a:r>
                        <a:rPr lang="en-US" b="1" baseline="30000" dirty="0" smtClean="0">
                          <a:solidFill>
                            <a:srgbClr val="FF0000"/>
                          </a:solidFill>
                          <a:effectLst>
                            <a:outerShdw blurRad="38100" dist="38100" dir="2700000" algn="tl">
                              <a:srgbClr val="000000">
                                <a:alpha val="43137"/>
                              </a:srgbClr>
                            </a:outerShdw>
                          </a:effectLst>
                        </a:rPr>
                        <a:t>0</a:t>
                      </a:r>
                      <a:r>
                        <a:rPr lang="en-US" b="1" dirty="0" smtClean="0">
                          <a:solidFill>
                            <a:srgbClr val="FF0000"/>
                          </a:solidFill>
                          <a:effectLst>
                            <a:outerShdw blurRad="38100" dist="38100" dir="2700000" algn="tl">
                              <a:srgbClr val="000000">
                                <a:alpha val="43137"/>
                              </a:srgbClr>
                            </a:outerShdw>
                          </a:effectLst>
                        </a:rPr>
                        <a:t> (+7.3)</a:t>
                      </a:r>
                      <a:endParaRPr lang="en-US" b="1" dirty="0">
                        <a:solidFill>
                          <a:srgbClr val="FF0000"/>
                        </a:solidFill>
                        <a:effectLst>
                          <a:outerShdw blurRad="38100" dist="38100" dir="2700000" algn="tl">
                            <a:srgbClr val="000000">
                              <a:alpha val="43137"/>
                            </a:srgbClr>
                          </a:outerShdw>
                        </a:effectLst>
                      </a:endParaRPr>
                    </a:p>
                  </a:txBody>
                  <a:tcPr/>
                </a:tc>
                <a:tc>
                  <a:txBody>
                    <a:bodyPr/>
                    <a:lstStyle/>
                    <a:p>
                      <a:pPr algn="ctr"/>
                      <a:r>
                        <a:rPr lang="en-US" b="1" dirty="0" smtClean="0">
                          <a:solidFill>
                            <a:srgbClr val="00B050"/>
                          </a:solidFill>
                          <a:effectLst>
                            <a:outerShdw blurRad="38100" dist="38100" dir="2700000" algn="tl">
                              <a:srgbClr val="000000">
                                <a:alpha val="43137"/>
                              </a:srgbClr>
                            </a:outerShdw>
                          </a:effectLst>
                        </a:rPr>
                        <a:t>31.8” (+12.7)</a:t>
                      </a:r>
                      <a:endParaRPr lang="en-US" b="1" dirty="0">
                        <a:solidFill>
                          <a:srgbClr val="00B050"/>
                        </a:solidFill>
                        <a:effectLst>
                          <a:outerShdw blurRad="38100" dist="38100" dir="2700000" algn="tl">
                            <a:srgbClr val="000000">
                              <a:alpha val="43137"/>
                            </a:srgbClr>
                          </a:outerShdw>
                        </a:effectLst>
                      </a:endParaRPr>
                    </a:p>
                  </a:txBody>
                  <a:tcPr/>
                </a:tc>
              </a:tr>
              <a:tr h="370840">
                <a:tc>
                  <a:txBody>
                    <a:bodyPr/>
                    <a:lstStyle/>
                    <a:p>
                      <a:pPr algn="ctr"/>
                      <a:r>
                        <a:rPr lang="en-US" b="1" dirty="0" smtClean="0"/>
                        <a:t>1963-1964</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La Niña</a:t>
                      </a:r>
                      <a:r>
                        <a:rPr lang="en-US" b="1" dirty="0" smtClean="0">
                          <a:solidFill>
                            <a:schemeClr val="bg1"/>
                          </a:solidFill>
                          <a:effectLst>
                            <a:outerShdw blurRad="38100" dist="38100" dir="2700000" algn="tl">
                              <a:srgbClr val="000000">
                                <a:alpha val="43137"/>
                              </a:srgbClr>
                            </a:outerShdw>
                          </a:effectLst>
                        </a:rPr>
                        <a:t>/</a:t>
                      </a:r>
                      <a:r>
                        <a:rPr lang="en-US" b="1" i="1" dirty="0" smtClean="0">
                          <a:solidFill>
                            <a:schemeClr val="accent5">
                              <a:lumMod val="75000"/>
                            </a:schemeClr>
                          </a:solidFill>
                          <a:effectLst>
                            <a:outerShdw blurRad="38100" dist="38100" dir="2700000" algn="tl">
                              <a:srgbClr val="000000">
                                <a:alpha val="43137"/>
                              </a:srgbClr>
                            </a:outerShdw>
                          </a:effectLst>
                        </a:rPr>
                        <a:t>Neutral</a:t>
                      </a:r>
                      <a:endParaRPr lang="en-US" b="1" i="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12.2</a:t>
                      </a:r>
                      <a:r>
                        <a:rPr lang="en-US" b="1" baseline="30000" dirty="0" smtClean="0">
                          <a:solidFill>
                            <a:srgbClr val="0070C0"/>
                          </a:solidFill>
                          <a:effectLst>
                            <a:outerShdw blurRad="38100" dist="38100" dir="2700000" algn="tl">
                              <a:srgbClr val="000000">
                                <a:alpha val="43137"/>
                              </a:srgbClr>
                            </a:outerShdw>
                          </a:effectLst>
                        </a:rPr>
                        <a:t>0</a:t>
                      </a:r>
                      <a:r>
                        <a:rPr lang="en-US" b="1" dirty="0" smtClean="0">
                          <a:solidFill>
                            <a:srgbClr val="0070C0"/>
                          </a:solidFill>
                          <a:effectLst>
                            <a:outerShdw blurRad="38100" dist="38100" dir="2700000" algn="tl">
                              <a:srgbClr val="000000">
                                <a:alpha val="43137"/>
                              </a:srgbClr>
                            </a:outerShdw>
                          </a:effectLst>
                        </a:rPr>
                        <a:t> (-5.8)</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B050"/>
                          </a:solidFill>
                          <a:effectLst>
                            <a:outerShdw blurRad="38100" dist="38100" dir="2700000" algn="tl">
                              <a:srgbClr val="000000">
                                <a:alpha val="43137"/>
                              </a:srgbClr>
                            </a:outerShdw>
                          </a:effectLst>
                        </a:rPr>
                        <a:t>73 .7” (+44.8)</a:t>
                      </a:r>
                    </a:p>
                  </a:txBody>
                  <a:tcPr/>
                </a:tc>
              </a:tr>
              <a:tr h="370840">
                <a:tc>
                  <a:txBody>
                    <a:bodyPr/>
                    <a:lstStyle/>
                    <a:p>
                      <a:pPr algn="ctr"/>
                      <a:r>
                        <a:rPr lang="en-US" b="1" dirty="0" smtClean="0"/>
                        <a:t>1965-1966</a:t>
                      </a:r>
                      <a:endParaRPr lang="en-US" b="1" dirty="0"/>
                    </a:p>
                  </a:txBody>
                  <a:tcP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chemeClr val="accent5">
                              <a:lumMod val="75000"/>
                            </a:schemeClr>
                          </a:solidFill>
                          <a:effectLst>
                            <a:outerShdw blurRad="38100" dist="38100" dir="2700000" algn="tl">
                              <a:srgbClr val="000000">
                                <a:alpha val="43137"/>
                              </a:srgbClr>
                            </a:outerShdw>
                          </a:effectLst>
                        </a:rPr>
                        <a:t>Neutral</a:t>
                      </a:r>
                    </a:p>
                  </a:txBody>
                  <a:tcP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13.8</a:t>
                      </a:r>
                      <a:r>
                        <a:rPr lang="en-US" b="1" baseline="30000" dirty="0" smtClean="0">
                          <a:solidFill>
                            <a:srgbClr val="0070C0"/>
                          </a:solidFill>
                          <a:effectLst>
                            <a:outerShdw blurRad="38100" dist="38100" dir="2700000" algn="tl">
                              <a:srgbClr val="000000">
                                <a:alpha val="43137"/>
                              </a:srgbClr>
                            </a:outerShdw>
                          </a:effectLst>
                        </a:rPr>
                        <a:t>0</a:t>
                      </a:r>
                      <a:r>
                        <a:rPr lang="en-US" b="1" dirty="0" smtClean="0">
                          <a:solidFill>
                            <a:srgbClr val="0070C0"/>
                          </a:solidFill>
                          <a:effectLst>
                            <a:outerShdw blurRad="38100" dist="38100" dir="2700000" algn="tl">
                              <a:srgbClr val="000000">
                                <a:alpha val="43137"/>
                              </a:srgbClr>
                            </a:outerShdw>
                          </a:effectLst>
                        </a:rPr>
                        <a:t> (-2.1)</a:t>
                      </a:r>
                    </a:p>
                  </a:txBody>
                  <a:tcP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B050"/>
                          </a:solidFill>
                          <a:effectLst>
                            <a:outerShdw blurRad="38100" dist="38100" dir="2700000" algn="tl">
                              <a:srgbClr val="000000">
                                <a:alpha val="43137"/>
                              </a:srgbClr>
                            </a:outerShdw>
                          </a:effectLst>
                        </a:rPr>
                        <a:t>78.4” (+42.3)</a:t>
                      </a:r>
                    </a:p>
                  </a:txBody>
                  <a:tcPr>
                    <a:solidFill>
                      <a:schemeClr val="accent2"/>
                    </a:solidFill>
                  </a:tcPr>
                </a:tc>
              </a:tr>
              <a:tr h="370840">
                <a:tc>
                  <a:txBody>
                    <a:bodyPr/>
                    <a:lstStyle/>
                    <a:p>
                      <a:pPr algn="ctr"/>
                      <a:r>
                        <a:rPr lang="en-US" b="1" dirty="0" smtClean="0"/>
                        <a:t>1977-1978</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9.4</a:t>
                      </a:r>
                      <a:r>
                        <a:rPr lang="en-US" b="1" baseline="30000" dirty="0" smtClean="0">
                          <a:solidFill>
                            <a:srgbClr val="0070C0"/>
                          </a:solidFill>
                          <a:effectLst>
                            <a:outerShdw blurRad="38100" dist="38100" dir="2700000" algn="tl">
                              <a:srgbClr val="000000">
                                <a:alpha val="43137"/>
                              </a:srgbClr>
                            </a:outerShdw>
                          </a:effectLst>
                        </a:rPr>
                        <a:t>0</a:t>
                      </a:r>
                      <a:r>
                        <a:rPr lang="en-US" b="1" dirty="0" smtClean="0">
                          <a:solidFill>
                            <a:srgbClr val="0070C0"/>
                          </a:solidFill>
                          <a:effectLst>
                            <a:outerShdw blurRad="38100" dist="38100" dir="2700000" algn="tl">
                              <a:srgbClr val="000000">
                                <a:alpha val="43137"/>
                              </a:srgbClr>
                            </a:outerShdw>
                          </a:effectLst>
                        </a:rPr>
                        <a:t> (-1.1)</a:t>
                      </a:r>
                    </a:p>
                  </a:txBody>
                  <a:tcPr/>
                </a:tc>
                <a:tc>
                  <a:txBody>
                    <a:bodyPr/>
                    <a:lstStyle/>
                    <a:p>
                      <a:pPr algn="ctr"/>
                      <a:r>
                        <a:rPr lang="en-US" b="1" dirty="0" smtClean="0">
                          <a:solidFill>
                            <a:srgbClr val="00B050"/>
                          </a:solidFill>
                          <a:effectLst>
                            <a:outerShdw blurRad="38100" dist="38100" dir="2700000" algn="tl">
                              <a:srgbClr val="000000">
                                <a:alpha val="43137"/>
                              </a:srgbClr>
                            </a:outerShdw>
                          </a:effectLst>
                        </a:rPr>
                        <a:t>68.4” (+17.7)</a:t>
                      </a:r>
                      <a:endParaRPr lang="en-US" b="1" dirty="0">
                        <a:solidFill>
                          <a:srgbClr val="00B050"/>
                        </a:solidFill>
                        <a:effectLst>
                          <a:outerShdw blurRad="38100" dist="38100" dir="2700000" algn="tl">
                            <a:srgbClr val="000000">
                              <a:alpha val="43137"/>
                            </a:srgbClr>
                          </a:outerShdw>
                        </a:effectLst>
                      </a:endParaRPr>
                    </a:p>
                  </a:txBody>
                  <a:tcPr/>
                </a:tc>
              </a:tr>
              <a:tr h="370840">
                <a:tc>
                  <a:txBody>
                    <a:bodyPr/>
                    <a:lstStyle/>
                    <a:p>
                      <a:pPr algn="ctr"/>
                      <a:r>
                        <a:rPr lang="en-US" b="1" dirty="0" smtClean="0"/>
                        <a:t>1979-1980</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effectLst>
                            <a:outerShdw blurRad="38100" dist="38100" dir="2700000" algn="tl">
                              <a:srgbClr val="000000">
                                <a:alpha val="43137"/>
                              </a:srgbClr>
                            </a:outerShdw>
                          </a:effectLst>
                        </a:rPr>
                        <a:t>20.4</a:t>
                      </a:r>
                      <a:r>
                        <a:rPr lang="en-US" b="1" baseline="30000" dirty="0" smtClean="0">
                          <a:solidFill>
                            <a:srgbClr val="FF0000"/>
                          </a:solidFill>
                          <a:effectLst>
                            <a:outerShdw blurRad="38100" dist="38100" dir="2700000" algn="tl">
                              <a:srgbClr val="000000">
                                <a:alpha val="43137"/>
                              </a:srgbClr>
                            </a:outerShdw>
                          </a:effectLst>
                        </a:rPr>
                        <a:t>0</a:t>
                      </a:r>
                      <a:r>
                        <a:rPr lang="en-US" b="1" dirty="0" smtClean="0">
                          <a:solidFill>
                            <a:srgbClr val="FF0000"/>
                          </a:solidFill>
                          <a:effectLst>
                            <a:outerShdw blurRad="38100" dist="38100" dir="2700000" algn="tl">
                              <a:srgbClr val="000000">
                                <a:alpha val="43137"/>
                              </a:srgbClr>
                            </a:outerShdw>
                          </a:effectLst>
                        </a:rPr>
                        <a:t> (+1.5)</a:t>
                      </a:r>
                    </a:p>
                  </a:txBody>
                  <a:tcPr/>
                </a:tc>
                <a:tc>
                  <a:txBody>
                    <a:bodyPr/>
                    <a:lstStyle/>
                    <a:p>
                      <a:pPr algn="ctr"/>
                      <a:r>
                        <a:rPr lang="en-US" b="1" dirty="0" smtClean="0">
                          <a:solidFill>
                            <a:schemeClr val="accent5">
                              <a:lumMod val="50000"/>
                            </a:schemeClr>
                          </a:solidFill>
                          <a:effectLst>
                            <a:outerShdw blurRad="38100" dist="38100" dir="2700000" algn="tl">
                              <a:srgbClr val="000000">
                                <a:alpha val="43137"/>
                              </a:srgbClr>
                            </a:outerShdw>
                          </a:effectLst>
                        </a:rPr>
                        <a:t>21.1” (-32.2)</a:t>
                      </a:r>
                      <a:endParaRPr lang="en-US" b="1" dirty="0">
                        <a:solidFill>
                          <a:schemeClr val="accent5">
                            <a:lumMod val="50000"/>
                          </a:schemeClr>
                        </a:solidFill>
                        <a:effectLst>
                          <a:outerShdw blurRad="38100" dist="38100" dir="2700000" algn="tl">
                            <a:srgbClr val="000000">
                              <a:alpha val="43137"/>
                            </a:srgbClr>
                          </a:outerShdw>
                        </a:effectLst>
                      </a:endParaRPr>
                    </a:p>
                  </a:txBody>
                  <a:tcPr/>
                </a:tc>
              </a:tr>
              <a:tr h="370840">
                <a:tc>
                  <a:txBody>
                    <a:bodyPr/>
                    <a:lstStyle/>
                    <a:p>
                      <a:pPr algn="ctr"/>
                      <a:r>
                        <a:rPr lang="en-US" b="1" dirty="0" smtClean="0"/>
                        <a:t>1982-1983</a:t>
                      </a:r>
                      <a:endParaRPr lang="en-US" b="1" dirty="0"/>
                    </a:p>
                  </a:txBody>
                  <a:tcPr>
                    <a:solidFill>
                      <a:schemeClr val="accent2"/>
                    </a:solidFill>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14.3</a:t>
                      </a:r>
                      <a:r>
                        <a:rPr lang="en-US" b="1" baseline="30000" dirty="0" smtClean="0">
                          <a:solidFill>
                            <a:srgbClr val="0070C0"/>
                          </a:solidFill>
                          <a:effectLst>
                            <a:outerShdw blurRad="38100" dist="38100" dir="2700000" algn="tl">
                              <a:srgbClr val="000000">
                                <a:alpha val="43137"/>
                              </a:srgbClr>
                            </a:outerShdw>
                          </a:effectLst>
                        </a:rPr>
                        <a:t>0</a:t>
                      </a:r>
                      <a:r>
                        <a:rPr lang="en-US" b="1" dirty="0" smtClean="0">
                          <a:solidFill>
                            <a:srgbClr val="0070C0"/>
                          </a:solidFill>
                          <a:effectLst>
                            <a:outerShdw blurRad="38100" dist="38100" dir="2700000" algn="tl">
                              <a:srgbClr val="000000">
                                <a:alpha val="43137"/>
                              </a:srgbClr>
                            </a:outerShdw>
                          </a:effectLst>
                        </a:rPr>
                        <a:t> (-5.7)</a:t>
                      </a:r>
                    </a:p>
                  </a:txBody>
                  <a:tcPr>
                    <a:solidFill>
                      <a:schemeClr val="accent2"/>
                    </a:solidFill>
                  </a:tcPr>
                </a:tc>
                <a:tc>
                  <a:txBody>
                    <a:bodyPr/>
                    <a:lstStyle/>
                    <a:p>
                      <a:pPr algn="ctr"/>
                      <a:r>
                        <a:rPr lang="en-US" b="1" dirty="0" smtClean="0">
                          <a:solidFill>
                            <a:srgbClr val="00B050"/>
                          </a:solidFill>
                          <a:effectLst>
                            <a:outerShdw blurRad="38100" dist="38100" dir="2700000" algn="tl">
                              <a:srgbClr val="000000">
                                <a:alpha val="43137"/>
                              </a:srgbClr>
                            </a:outerShdw>
                          </a:effectLst>
                        </a:rPr>
                        <a:t>98.6” (+24.2)</a:t>
                      </a:r>
                      <a:endParaRPr lang="en-US" b="1" dirty="0">
                        <a:solidFill>
                          <a:srgbClr val="00B050"/>
                        </a:solidFill>
                        <a:effectLst>
                          <a:outerShdw blurRad="38100" dist="38100" dir="2700000" algn="tl">
                            <a:srgbClr val="000000">
                              <a:alpha val="43137"/>
                            </a:srgbClr>
                          </a:outerShdw>
                        </a:effectLst>
                      </a:endParaRPr>
                    </a:p>
                  </a:txBody>
                  <a:tcPr>
                    <a:solidFill>
                      <a:schemeClr val="accent2"/>
                    </a:solidFill>
                  </a:tcPr>
                </a:tc>
              </a:tr>
              <a:tr h="370840">
                <a:tc>
                  <a:txBody>
                    <a:bodyPr/>
                    <a:lstStyle/>
                    <a:p>
                      <a:pPr algn="ctr"/>
                      <a:r>
                        <a:rPr lang="en-US" b="1" dirty="0" smtClean="0"/>
                        <a:t>1991-1992</a:t>
                      </a:r>
                      <a:endParaRPr lang="en-US" b="1" dirty="0"/>
                    </a:p>
                  </a:txBody>
                  <a:tcPr>
                    <a:solidFill>
                      <a:schemeClr val="accent2"/>
                    </a:solidFill>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0070C0"/>
                          </a:solidFill>
                          <a:effectLst>
                            <a:outerShdw blurRad="38100" dist="38100" dir="2700000" algn="tl">
                              <a:srgbClr val="000000">
                                <a:alpha val="43137"/>
                              </a:srgbClr>
                            </a:outerShdw>
                          </a:effectLst>
                        </a:rPr>
                        <a:t>17.7</a:t>
                      </a:r>
                      <a:r>
                        <a:rPr lang="en-US" b="1" baseline="30000" dirty="0" smtClean="0">
                          <a:solidFill>
                            <a:srgbClr val="0070C0"/>
                          </a:solidFill>
                          <a:effectLst>
                            <a:outerShdw blurRad="38100" dist="38100" dir="2700000" algn="tl">
                              <a:srgbClr val="000000">
                                <a:alpha val="43137"/>
                              </a:srgbClr>
                            </a:outerShdw>
                          </a:effectLst>
                        </a:rPr>
                        <a:t>0</a:t>
                      </a:r>
                      <a:r>
                        <a:rPr lang="en-US" b="1" dirty="0" smtClean="0">
                          <a:solidFill>
                            <a:srgbClr val="0070C0"/>
                          </a:solidFill>
                          <a:effectLst>
                            <a:outerShdw blurRad="38100" dist="38100" dir="2700000" algn="tl">
                              <a:srgbClr val="000000">
                                <a:alpha val="43137"/>
                              </a:srgbClr>
                            </a:outerShdw>
                          </a:effectLst>
                        </a:rPr>
                        <a:t> (-6.0)</a:t>
                      </a:r>
                    </a:p>
                  </a:txBody>
                  <a:tcPr>
                    <a:solidFill>
                      <a:schemeClr val="accent2"/>
                    </a:solidFill>
                  </a:tcPr>
                </a:tc>
                <a:tc>
                  <a:txBody>
                    <a:bodyPr/>
                    <a:lstStyle/>
                    <a:p>
                      <a:pPr algn="ctr"/>
                      <a:r>
                        <a:rPr lang="en-US" b="1" dirty="0" smtClean="0">
                          <a:solidFill>
                            <a:schemeClr val="accent5">
                              <a:lumMod val="50000"/>
                            </a:schemeClr>
                          </a:solidFill>
                          <a:effectLst>
                            <a:outerShdw blurRad="38100" dist="38100" dir="2700000" algn="tl">
                              <a:srgbClr val="000000">
                                <a:alpha val="43137"/>
                              </a:srgbClr>
                            </a:outerShdw>
                          </a:effectLst>
                        </a:rPr>
                        <a:t>47.4” (-36.7)</a:t>
                      </a:r>
                      <a:endParaRPr lang="en-US" b="1" dirty="0">
                        <a:solidFill>
                          <a:schemeClr val="accent5">
                            <a:lumMod val="50000"/>
                          </a:schemeClr>
                        </a:solidFill>
                        <a:effectLst>
                          <a:outerShdw blurRad="38100" dist="38100" dir="2700000" algn="tl">
                            <a:srgbClr val="000000">
                              <a:alpha val="43137"/>
                            </a:srgbClr>
                          </a:outerShdw>
                        </a:effectLst>
                      </a:endParaRPr>
                    </a:p>
                  </a:txBody>
                  <a:tcPr>
                    <a:solidFill>
                      <a:schemeClr val="accent2"/>
                    </a:solidFill>
                  </a:tcPr>
                </a:tc>
              </a:tr>
              <a:tr h="370840">
                <a:tc>
                  <a:txBody>
                    <a:bodyPr/>
                    <a:lstStyle/>
                    <a:p>
                      <a:pPr algn="ctr"/>
                      <a:r>
                        <a:rPr lang="en-US" b="1" dirty="0" smtClean="0"/>
                        <a:t>2002-2003</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effectLst>
                            <a:outerShdw blurRad="38100" dist="38100" dir="2700000" algn="tl">
                              <a:srgbClr val="000000">
                                <a:alpha val="43137"/>
                              </a:srgbClr>
                            </a:outerShdw>
                          </a:effectLst>
                        </a:rPr>
                        <a:t>19.3</a:t>
                      </a:r>
                      <a:r>
                        <a:rPr lang="en-US" b="1" baseline="30000" dirty="0" smtClean="0">
                          <a:solidFill>
                            <a:srgbClr val="FF0000"/>
                          </a:solidFill>
                          <a:effectLst>
                            <a:outerShdw blurRad="38100" dist="38100" dir="2700000" algn="tl">
                              <a:srgbClr val="000000">
                                <a:alpha val="43137"/>
                              </a:srgbClr>
                            </a:outerShdw>
                          </a:effectLst>
                        </a:rPr>
                        <a:t>0</a:t>
                      </a:r>
                      <a:r>
                        <a:rPr lang="en-US" b="1" dirty="0" smtClean="0">
                          <a:solidFill>
                            <a:srgbClr val="FF0000"/>
                          </a:solidFill>
                          <a:effectLst>
                            <a:outerShdw blurRad="38100" dist="38100" dir="2700000" algn="tl">
                              <a:srgbClr val="000000">
                                <a:alpha val="43137"/>
                              </a:srgbClr>
                            </a:outerShdw>
                          </a:effectLst>
                        </a:rPr>
                        <a:t> (+0.2)</a:t>
                      </a:r>
                    </a:p>
                  </a:txBody>
                  <a:tcPr/>
                </a:tc>
                <a:tc>
                  <a:txBody>
                    <a:bodyPr/>
                    <a:lstStyle/>
                    <a:p>
                      <a:pPr algn="ctr"/>
                      <a:r>
                        <a:rPr lang="en-US" b="1" dirty="0" smtClean="0">
                          <a:solidFill>
                            <a:srgbClr val="00B050"/>
                          </a:solidFill>
                          <a:effectLst>
                            <a:outerShdw blurRad="38100" dist="38100" dir="2700000" algn="tl">
                              <a:srgbClr val="000000">
                                <a:alpha val="43137"/>
                              </a:srgbClr>
                            </a:outerShdw>
                          </a:effectLst>
                        </a:rPr>
                        <a:t>66.3</a:t>
                      </a:r>
                      <a:r>
                        <a:rPr lang="en-US" b="1" baseline="0" dirty="0" smtClean="0">
                          <a:solidFill>
                            <a:srgbClr val="00B050"/>
                          </a:solidFill>
                          <a:effectLst>
                            <a:outerShdw blurRad="38100" dist="38100" dir="2700000" algn="tl">
                              <a:srgbClr val="000000">
                                <a:alpha val="43137"/>
                              </a:srgbClr>
                            </a:outerShdw>
                          </a:effectLst>
                        </a:rPr>
                        <a:t>” (+31.3)</a:t>
                      </a:r>
                      <a:endParaRPr lang="en-US" b="1" dirty="0">
                        <a:solidFill>
                          <a:srgbClr val="00B050"/>
                        </a:solidFill>
                        <a:effectLst>
                          <a:outerShdw blurRad="38100" dist="38100" dir="2700000" algn="tl">
                            <a:srgbClr val="000000">
                              <a:alpha val="43137"/>
                            </a:srgbClr>
                          </a:outerShdw>
                        </a:effectLst>
                      </a:endParaRPr>
                    </a:p>
                  </a:txBody>
                  <a:tcPr/>
                </a:tc>
              </a:tr>
              <a:tr h="370840">
                <a:tc>
                  <a:txBody>
                    <a:bodyPr/>
                    <a:lstStyle/>
                    <a:p>
                      <a:pPr algn="ctr"/>
                      <a:r>
                        <a:rPr lang="en-US" b="1" dirty="0" smtClean="0"/>
                        <a:t>2004-2005</a:t>
                      </a:r>
                      <a:endParaRPr lang="en-US" b="1" dirty="0"/>
                    </a:p>
                  </a:txBody>
                  <a:tcPr/>
                </a:tc>
                <a:tc>
                  <a:txBody>
                    <a:bodyPr/>
                    <a:lstStyle/>
                    <a:p>
                      <a:pPr algn="ctr"/>
                      <a:r>
                        <a:rPr lang="en-US" b="1" dirty="0" smtClean="0">
                          <a:solidFill>
                            <a:schemeClr val="accent5">
                              <a:lumMod val="75000"/>
                            </a:schemeClr>
                          </a:solidFill>
                          <a:effectLst>
                            <a:outerShdw blurRad="38100" dist="38100" dir="2700000" algn="tl">
                              <a:srgbClr val="000000">
                                <a:alpha val="43137"/>
                              </a:srgbClr>
                            </a:outerShdw>
                          </a:effectLst>
                        </a:rPr>
                        <a:t>Neutral</a:t>
                      </a:r>
                      <a:endParaRPr lang="en-US"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effectLst>
                            <a:outerShdw blurRad="38100" dist="38100" dir="2700000" algn="tl">
                              <a:srgbClr val="000000">
                                <a:alpha val="43137"/>
                              </a:srgbClr>
                            </a:outerShdw>
                          </a:effectLst>
                        </a:rPr>
                        <a:t>22.7</a:t>
                      </a:r>
                      <a:r>
                        <a:rPr lang="en-US" b="1" baseline="30000" dirty="0" smtClean="0">
                          <a:solidFill>
                            <a:srgbClr val="FF0000"/>
                          </a:solidFill>
                          <a:effectLst>
                            <a:outerShdw blurRad="38100" dist="38100" dir="2700000" algn="tl">
                              <a:srgbClr val="000000">
                                <a:alpha val="43137"/>
                              </a:srgbClr>
                            </a:outerShdw>
                          </a:effectLst>
                        </a:rPr>
                        <a:t>0</a:t>
                      </a:r>
                      <a:r>
                        <a:rPr lang="en-US" b="1" dirty="0" smtClean="0">
                          <a:solidFill>
                            <a:srgbClr val="FF0000"/>
                          </a:solidFill>
                          <a:effectLst>
                            <a:outerShdw blurRad="38100" dist="38100" dir="2700000" algn="tl">
                              <a:srgbClr val="000000">
                                <a:alpha val="43137"/>
                              </a:srgbClr>
                            </a:outerShdw>
                          </a:effectLst>
                        </a:rPr>
                        <a:t> (+1.2)</a:t>
                      </a:r>
                    </a:p>
                  </a:txBody>
                  <a:tcPr/>
                </a:tc>
                <a:tc>
                  <a:txBody>
                    <a:bodyPr/>
                    <a:lstStyle/>
                    <a:p>
                      <a:pPr algn="ctr"/>
                      <a:r>
                        <a:rPr lang="en-US" b="1" dirty="0" smtClean="0">
                          <a:solidFill>
                            <a:srgbClr val="00B050"/>
                          </a:solidFill>
                          <a:effectLst>
                            <a:outerShdw blurRad="38100" dist="38100" dir="2700000" algn="tl">
                              <a:srgbClr val="000000">
                                <a:alpha val="43137"/>
                              </a:srgbClr>
                            </a:outerShdw>
                          </a:effectLst>
                        </a:rPr>
                        <a:t>44.4” (+18.9)</a:t>
                      </a:r>
                      <a:endParaRPr lang="en-US" b="1" dirty="0">
                        <a:solidFill>
                          <a:srgbClr val="00B050"/>
                        </a:solidFill>
                        <a:effectLst>
                          <a:outerShdw blurRad="38100" dist="38100" dir="2700000" algn="tl">
                            <a:srgbClr val="000000">
                              <a:alpha val="43137"/>
                            </a:srgbClr>
                          </a:outerShdw>
                        </a:effectLst>
                      </a:endParaRPr>
                    </a:p>
                  </a:txBody>
                  <a:tcPr/>
                </a:tc>
              </a:tr>
              <a:tr h="370840">
                <a:tc>
                  <a:txBody>
                    <a:bodyPr/>
                    <a:lstStyle/>
                    <a:p>
                      <a:pPr algn="ctr"/>
                      <a:r>
                        <a:rPr lang="en-US" b="1" dirty="0" smtClean="0"/>
                        <a:t>2015-2016</a:t>
                      </a:r>
                      <a:endParaRPr lang="en-US" b="1" dirty="0"/>
                    </a:p>
                  </a:txBody>
                  <a:tcPr/>
                </a:tc>
                <a:tc>
                  <a:txBody>
                    <a:bodyPr/>
                    <a:lstStyle/>
                    <a:p>
                      <a:pPr algn="ctr"/>
                      <a:r>
                        <a:rPr lang="en-US" b="1" i="1" dirty="0" smtClean="0">
                          <a:solidFill>
                            <a:schemeClr val="accent5">
                              <a:lumMod val="75000"/>
                            </a:schemeClr>
                          </a:solidFill>
                          <a:effectLst>
                            <a:outerShdw blurRad="38100" dist="38100" dir="2700000" algn="tl">
                              <a:srgbClr val="000000">
                                <a:alpha val="43137"/>
                              </a:srgbClr>
                            </a:outerShdw>
                          </a:effectLst>
                        </a:rPr>
                        <a:t>Neutral?</a:t>
                      </a:r>
                      <a:endParaRPr lang="en-US" b="1" i="1" dirty="0"/>
                    </a:p>
                  </a:txBody>
                  <a:tcPr/>
                </a:tc>
                <a:tc>
                  <a:txBody>
                    <a:bodyPr/>
                    <a:lstStyle/>
                    <a:p>
                      <a:pPr algn="ctr"/>
                      <a:r>
                        <a:rPr lang="en-US" b="1" i="1" dirty="0" smtClean="0">
                          <a:effectLst>
                            <a:outerShdw blurRad="38100" dist="38100" dir="2700000" algn="tl">
                              <a:srgbClr val="000000">
                                <a:alpha val="43137"/>
                              </a:srgbClr>
                            </a:outerShdw>
                          </a:effectLst>
                        </a:rPr>
                        <a:t>????</a:t>
                      </a:r>
                      <a:endParaRPr lang="en-US" b="1" i="1" dirty="0">
                        <a:effectLst>
                          <a:outerShdw blurRad="38100" dist="38100" dir="2700000" algn="tl">
                            <a:srgbClr val="000000">
                              <a:alpha val="43137"/>
                            </a:srgbClr>
                          </a:outerShdw>
                        </a:effectLst>
                      </a:endParaRPr>
                    </a:p>
                  </a:txBody>
                  <a:tcPr/>
                </a:tc>
                <a:tc>
                  <a:txBody>
                    <a:bodyPr/>
                    <a:lstStyle/>
                    <a:p>
                      <a:pPr algn="ctr"/>
                      <a:r>
                        <a:rPr lang="en-US" b="1" i="1" dirty="0" smtClean="0">
                          <a:effectLst>
                            <a:outerShdw blurRad="38100" dist="38100" dir="2700000" algn="tl">
                              <a:srgbClr val="000000">
                                <a:alpha val="43137"/>
                              </a:srgbClr>
                            </a:outerShdw>
                          </a:effectLst>
                        </a:rPr>
                        <a:t>????</a:t>
                      </a:r>
                      <a:endParaRPr lang="en-US" b="1" i="1" dirty="0">
                        <a:effectLst>
                          <a:outerShdw blurRad="38100" dist="38100" dir="2700000" algn="tl">
                            <a:srgbClr val="000000">
                              <a:alpha val="43137"/>
                            </a:srgbClr>
                          </a:outerShdw>
                        </a:effectLst>
                      </a:endParaRPr>
                    </a:p>
                  </a:txBody>
                  <a:tcPr/>
                </a:tc>
              </a:tr>
            </a:tbl>
          </a:graphicData>
        </a:graphic>
      </p:graphicFrame>
      <p:sp>
        <p:nvSpPr>
          <p:cNvPr id="3" name="TextBox 2"/>
          <p:cNvSpPr txBox="1"/>
          <p:nvPr/>
        </p:nvSpPr>
        <p:spPr>
          <a:xfrm>
            <a:off x="697863" y="6324600"/>
            <a:ext cx="7748275" cy="369332"/>
          </a:xfrm>
          <a:prstGeom prst="rect">
            <a:avLst/>
          </a:prstGeom>
          <a:noFill/>
        </p:spPr>
        <p:txBody>
          <a:bodyPr wrap="none" rtlCol="0">
            <a:spAutoFit/>
          </a:bodyPr>
          <a:lstStyle/>
          <a:p>
            <a:r>
              <a:rPr lang="en-US" b="1" dirty="0" smtClean="0">
                <a:solidFill>
                  <a:prstClr val="white"/>
                </a:solidFill>
                <a:effectLst>
                  <a:outerShdw blurRad="38100" dist="38100" dir="2700000" algn="tl">
                    <a:srgbClr val="000000">
                      <a:alpha val="43137"/>
                    </a:srgbClr>
                  </a:outerShdw>
                </a:effectLst>
              </a:rPr>
              <a:t>Average DJF temp at MSP is about 18</a:t>
            </a:r>
            <a:r>
              <a:rPr lang="en-US" b="1" baseline="30000" dirty="0" smtClean="0">
                <a:solidFill>
                  <a:prstClr val="white"/>
                </a:solidFill>
                <a:effectLst>
                  <a:outerShdw blurRad="38100" dist="38100" dir="2700000" algn="tl">
                    <a:srgbClr val="000000">
                      <a:alpha val="43137"/>
                    </a:srgbClr>
                  </a:outerShdw>
                </a:effectLst>
              </a:rPr>
              <a:t>o</a:t>
            </a:r>
            <a:r>
              <a:rPr lang="en-US" b="1" dirty="0" smtClean="0">
                <a:solidFill>
                  <a:prstClr val="white"/>
                </a:solidFill>
                <a:effectLst>
                  <a:outerShdw blurRad="38100" dist="38100" dir="2700000" algn="tl">
                    <a:srgbClr val="000000">
                      <a:alpha val="43137"/>
                    </a:srgbClr>
                  </a:outerShdw>
                </a:effectLst>
              </a:rPr>
              <a:t> and average seasonal snowfall is ~52”</a:t>
            </a:r>
            <a:endParaRPr lang="en-US" b="1"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94201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CFS Monthly Temperature Forecast (Early Oct)</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3088" y="1393955"/>
            <a:ext cx="5457824" cy="530212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78092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CFS Monthly Temperature Forecast (This morning)</a:t>
            </a:r>
            <a:endParaRPr lang="en-US"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1798" y="1393955"/>
            <a:ext cx="5440404" cy="53006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69298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CFS Monthly Precipitation Forecast (early Oct)</a:t>
            </a:r>
            <a:endParaRPr lang="en-US"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225" y="1394414"/>
            <a:ext cx="5543550" cy="53111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01167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CFS Monthly Precipitation Forecast (this morning)</a:t>
            </a:r>
            <a:endParaRPr lang="en-US"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4745" y="1394414"/>
            <a:ext cx="5434510" cy="531118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83835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CFS Winter Temperature Outlook (Sept)</a:t>
            </a:r>
            <a:endParaRPr lang="en-US" dirty="0"/>
          </a:p>
        </p:txBody>
      </p:sp>
      <p:sp>
        <p:nvSpPr>
          <p:cNvPr id="3" name="Content Placeholder 2"/>
          <p:cNvSpPr>
            <a:spLocks noGrp="1"/>
          </p:cNvSpPr>
          <p:nvPr>
            <p:ph idx="1"/>
          </p:nvPr>
        </p:nvSpPr>
        <p:spPr/>
        <p:txBody>
          <a:bodyPr/>
          <a:lstStyle/>
          <a:p>
            <a:endParaRPr lang="en-US" dirty="0"/>
          </a:p>
        </p:txBody>
      </p:sp>
      <p:sp>
        <p:nvSpPr>
          <p:cNvPr id="4" name="AutoShape 2" descr="http://www.cpc.ncep.noaa.gov/products/people/wwang/cfsv2fcst/imagesInd3/usT2mSeaInd3.gi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pic>
        <p:nvPicPr>
          <p:cNvPr id="3074" name="Picture 2" descr="http://www.cpc.ncep.noaa.gov/products/people/wwang/cfsv2fcst/imagesInd3/usT2mSeaInd3.gif"/>
          <p:cNvPicPr>
            <a:picLocks noChangeAspect="1" noChangeArrowheads="1"/>
          </p:cNvPicPr>
          <p:nvPr/>
        </p:nvPicPr>
        <p:blipFill rotWithShape="1">
          <a:blip r:embed="rId2">
            <a:extLst>
              <a:ext uri="{28A0092B-C50C-407E-A947-70E740481C1C}">
                <a14:useLocalDpi xmlns:a14="http://schemas.microsoft.com/office/drawing/2010/main" val="0"/>
              </a:ext>
            </a:extLst>
          </a:blip>
          <a:srcRect l="5849" t="4929" r="7307" b="9670"/>
          <a:stretch/>
        </p:blipFill>
        <p:spPr bwMode="auto">
          <a:xfrm>
            <a:off x="1066800" y="1371600"/>
            <a:ext cx="7010400" cy="532718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5346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CFS Winter Temperature Outlook (this morning)</a:t>
            </a:r>
            <a:endParaRPr lang="en-US" dirty="0"/>
          </a:p>
        </p:txBody>
      </p:sp>
      <p:sp>
        <p:nvSpPr>
          <p:cNvPr id="3" name="Content Placeholder 2"/>
          <p:cNvSpPr>
            <a:spLocks noGrp="1"/>
          </p:cNvSpPr>
          <p:nvPr>
            <p:ph idx="1"/>
          </p:nvPr>
        </p:nvSpPr>
        <p:spPr/>
        <p:txBody>
          <a:bodyPr/>
          <a:lstStyle/>
          <a:p>
            <a:endParaRPr lang="en-US" dirty="0"/>
          </a:p>
        </p:txBody>
      </p:sp>
      <p:sp>
        <p:nvSpPr>
          <p:cNvPr id="4" name="AutoShape 2" descr="http://www.cpc.ncep.noaa.gov/products/people/wwang/cfsv2fcst/imagesInd3/usT2mSeaInd3.gi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pic>
        <p:nvPicPr>
          <p:cNvPr id="6146" name="Picture 2" descr="http://www.cpc.ncep.noaa.gov/products/people/wwang/cfsv2fcst/imagesInd3/usT2mSeaInd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5360" y="1372163"/>
            <a:ext cx="6893281" cy="532662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4243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CFS Winter Precipitation Outlook (Sept)</a:t>
            </a:r>
            <a:endParaRPr lang="en-US" dirty="0"/>
          </a:p>
        </p:txBody>
      </p:sp>
      <p:sp>
        <p:nvSpPr>
          <p:cNvPr id="3" name="Content Placeholder 2"/>
          <p:cNvSpPr>
            <a:spLocks noGrp="1"/>
          </p:cNvSpPr>
          <p:nvPr>
            <p:ph idx="1"/>
          </p:nvPr>
        </p:nvSpPr>
        <p:spPr/>
        <p:txBody>
          <a:bodyPr/>
          <a:lstStyle/>
          <a:p>
            <a:endParaRPr lang="en-US"/>
          </a:p>
        </p:txBody>
      </p:sp>
      <p:pic>
        <p:nvPicPr>
          <p:cNvPr id="4098" name="Picture 2" descr="http://www.cpc.ncep.noaa.gov/products/people/wwang/cfsv2fcst/imagesInd3/usPrecSeaInd3.gif"/>
          <p:cNvPicPr>
            <a:picLocks noChangeAspect="1" noChangeArrowheads="1"/>
          </p:cNvPicPr>
          <p:nvPr/>
        </p:nvPicPr>
        <p:blipFill rotWithShape="1">
          <a:blip r:embed="rId2">
            <a:extLst>
              <a:ext uri="{28A0092B-C50C-407E-A947-70E740481C1C}">
                <a14:useLocalDpi xmlns:a14="http://schemas.microsoft.com/office/drawing/2010/main" val="0"/>
              </a:ext>
            </a:extLst>
          </a:blip>
          <a:srcRect l="6316" t="5222" r="7606" b="9531"/>
          <a:stretch/>
        </p:blipFill>
        <p:spPr bwMode="auto">
          <a:xfrm>
            <a:off x="1086992" y="1371601"/>
            <a:ext cx="6970017" cy="5334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4761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CFS Winter Precipitation Outlook (this morning)</a:t>
            </a:r>
            <a:endParaRPr lang="en-US" dirty="0"/>
          </a:p>
        </p:txBody>
      </p:sp>
      <p:sp>
        <p:nvSpPr>
          <p:cNvPr id="3" name="Content Placeholder 2"/>
          <p:cNvSpPr>
            <a:spLocks noGrp="1"/>
          </p:cNvSpPr>
          <p:nvPr>
            <p:ph idx="1"/>
          </p:nvPr>
        </p:nvSpPr>
        <p:spPr/>
        <p:txBody>
          <a:bodyPr/>
          <a:lstStyle/>
          <a:p>
            <a:endParaRPr lang="en-US"/>
          </a:p>
        </p:txBody>
      </p:sp>
      <p:pic>
        <p:nvPicPr>
          <p:cNvPr id="7172" name="Picture 4" descr="http://www.cpc.ncep.noaa.gov/products/people/wwang/cfsv2fcst/imagesInd3/usPrecSeaInd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0588" y="1371601"/>
            <a:ext cx="6902824" cy="5334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1203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CFS Spring Temperature Outlook</a:t>
            </a:r>
            <a:endParaRPr lang="en-US" dirty="0"/>
          </a:p>
        </p:txBody>
      </p:sp>
      <p:sp>
        <p:nvSpPr>
          <p:cNvPr id="3" name="Content Placeholder 2"/>
          <p:cNvSpPr>
            <a:spLocks noGrp="1"/>
          </p:cNvSpPr>
          <p:nvPr>
            <p:ph idx="1"/>
          </p:nvPr>
        </p:nvSpPr>
        <p:spPr/>
        <p:txBody>
          <a:bodyPr/>
          <a:lstStyle/>
          <a:p>
            <a:endParaRPr lang="en-US"/>
          </a:p>
        </p:txBody>
      </p:sp>
      <p:pic>
        <p:nvPicPr>
          <p:cNvPr id="8194" name="Picture 2" descr="http://www.cpc.ncep.noaa.gov/products/people/wwang/cfsv2fcst/imagesInd3/usT2mSeaInd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576" y="1371600"/>
            <a:ext cx="6860848" cy="530156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1176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CFS Spring Precipitation Outlook</a:t>
            </a:r>
            <a:endParaRPr lang="en-US" dirty="0"/>
          </a:p>
        </p:txBody>
      </p:sp>
      <p:sp>
        <p:nvSpPr>
          <p:cNvPr id="3" name="Content Placeholder 2"/>
          <p:cNvSpPr>
            <a:spLocks noGrp="1"/>
          </p:cNvSpPr>
          <p:nvPr>
            <p:ph idx="1"/>
          </p:nvPr>
        </p:nvSpPr>
        <p:spPr/>
        <p:txBody>
          <a:bodyPr/>
          <a:lstStyle/>
          <a:p>
            <a:endParaRPr lang="en-US"/>
          </a:p>
        </p:txBody>
      </p:sp>
      <p:pic>
        <p:nvPicPr>
          <p:cNvPr id="9218" name="Picture 2" descr="http://www.cpc.ncep.noaa.gov/products/people/wwang/cfsv2fcst/imagesInd3/usPrecSeaInd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8222" y="1371600"/>
            <a:ext cx="6827557" cy="527584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8315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CPC </a:t>
            </a:r>
            <a:r>
              <a:rPr lang="en-US" dirty="0"/>
              <a:t>Winter Temperature Outlook</a:t>
            </a:r>
          </a:p>
        </p:txBody>
      </p:sp>
      <p:sp>
        <p:nvSpPr>
          <p:cNvPr id="3" name="Content Placeholder 2"/>
          <p:cNvSpPr>
            <a:spLocks noGrp="1"/>
          </p:cNvSpPr>
          <p:nvPr>
            <p:ph idx="1"/>
          </p:nvPr>
        </p:nvSpPr>
        <p:spPr/>
        <p:txBody>
          <a:bodyPr/>
          <a:lstStyle/>
          <a:p>
            <a:endParaRPr lang="en-US" dirty="0"/>
          </a:p>
        </p:txBody>
      </p:sp>
      <p:pic>
        <p:nvPicPr>
          <p:cNvPr id="10242" name="Picture 2" descr="http://www.cpc.noaa.gov/products/predictions/long_range/lead01/off01_tem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1" y="1357876"/>
            <a:ext cx="5714998" cy="530962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2237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CPC </a:t>
            </a:r>
            <a:r>
              <a:rPr lang="en-US" dirty="0"/>
              <a:t>Winter Precipitation Outlook</a:t>
            </a:r>
          </a:p>
        </p:txBody>
      </p:sp>
      <p:sp>
        <p:nvSpPr>
          <p:cNvPr id="3" name="Content Placeholder 2"/>
          <p:cNvSpPr>
            <a:spLocks noGrp="1"/>
          </p:cNvSpPr>
          <p:nvPr>
            <p:ph idx="1"/>
          </p:nvPr>
        </p:nvSpPr>
        <p:spPr/>
        <p:txBody>
          <a:bodyPr/>
          <a:lstStyle/>
          <a:p>
            <a:endParaRPr lang="en-US"/>
          </a:p>
        </p:txBody>
      </p:sp>
      <p:pic>
        <p:nvPicPr>
          <p:cNvPr id="11266" name="Picture 2" descr="http://www.cpc.noaa.gov/products/predictions/long_range/lead01/off01_prc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357876"/>
            <a:ext cx="5715000" cy="530962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3113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CPC </a:t>
            </a:r>
            <a:r>
              <a:rPr lang="en-US" dirty="0" smtClean="0"/>
              <a:t>Spring Temperature </a:t>
            </a:r>
            <a:r>
              <a:rPr lang="en-US" dirty="0"/>
              <a:t>Outlook</a:t>
            </a:r>
          </a:p>
        </p:txBody>
      </p:sp>
      <p:sp>
        <p:nvSpPr>
          <p:cNvPr id="3" name="Content Placeholder 2"/>
          <p:cNvSpPr>
            <a:spLocks noGrp="1"/>
          </p:cNvSpPr>
          <p:nvPr>
            <p:ph idx="1"/>
          </p:nvPr>
        </p:nvSpPr>
        <p:spPr/>
        <p:txBody>
          <a:bodyPr/>
          <a:lstStyle/>
          <a:p>
            <a:endParaRPr lang="en-US" dirty="0"/>
          </a:p>
        </p:txBody>
      </p:sp>
      <p:pic>
        <p:nvPicPr>
          <p:cNvPr id="12290" name="Picture 2" descr="http://www.cpc.noaa.gov/products/predictions/long_range/lead04/off04_tem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357874"/>
            <a:ext cx="5715000" cy="53096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0320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CPC </a:t>
            </a:r>
            <a:r>
              <a:rPr lang="en-US" dirty="0" smtClean="0"/>
              <a:t>Spring </a:t>
            </a:r>
            <a:r>
              <a:rPr lang="en-US" dirty="0"/>
              <a:t>Precipitation Outlook</a:t>
            </a:r>
          </a:p>
        </p:txBody>
      </p:sp>
      <p:sp>
        <p:nvSpPr>
          <p:cNvPr id="3" name="Content Placeholder 2"/>
          <p:cNvSpPr>
            <a:spLocks noGrp="1"/>
          </p:cNvSpPr>
          <p:nvPr>
            <p:ph idx="1"/>
          </p:nvPr>
        </p:nvSpPr>
        <p:spPr/>
        <p:txBody>
          <a:bodyPr/>
          <a:lstStyle/>
          <a:p>
            <a:endParaRPr lang="en-US"/>
          </a:p>
        </p:txBody>
      </p:sp>
      <p:pic>
        <p:nvPicPr>
          <p:cNvPr id="13314" name="Picture 2" descr="http://www.cpc.noaa.gov/products/predictions/long_range/lead04/off04_prc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1" y="1357876"/>
            <a:ext cx="5714999" cy="530962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1481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3000"/>
                <a:shade val="97000"/>
                <a:satMod val="230000"/>
              </a:schemeClr>
            </a:gs>
            <a:gs pos="100000">
              <a:schemeClr val="bg2">
                <a:shade val="35000"/>
                <a:satMod val="250000"/>
              </a:schemeClr>
            </a:gs>
          </a:gsLst>
          <a:path path="circle">
            <a:fillToRect l="15000" t="50000" r="85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About this Winter?</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smtClean="0"/>
              <a:t>Temperature</a:t>
            </a:r>
          </a:p>
          <a:p>
            <a:pPr lvl="1"/>
            <a:r>
              <a:rPr lang="en-US" dirty="0" smtClean="0"/>
              <a:t>We will be significantly colder than last winter, though even an average temperature 6</a:t>
            </a:r>
            <a:r>
              <a:rPr lang="en-US" baseline="30000" dirty="0" smtClean="0"/>
              <a:t>o </a:t>
            </a:r>
            <a:r>
              <a:rPr lang="en-US" dirty="0" smtClean="0"/>
              <a:t>colder than last winter would put is right near average</a:t>
            </a:r>
          </a:p>
          <a:p>
            <a:pPr lvl="1"/>
            <a:r>
              <a:rPr lang="en-US" dirty="0" smtClean="0"/>
              <a:t>CFS has mixed feelings, with CPC favoring cooler conditions</a:t>
            </a:r>
          </a:p>
          <a:p>
            <a:pPr lvl="1"/>
            <a:r>
              <a:rPr lang="en-US" dirty="0" smtClean="0"/>
              <a:t>Based on past neutral ENSO winters following an El Niño winter, expect this to be a cold winter…somewhere between 2013-2014’s cold and a average winter</a:t>
            </a:r>
          </a:p>
          <a:p>
            <a:r>
              <a:rPr lang="en-US" dirty="0" smtClean="0"/>
              <a:t>Precipitation/Snowfall</a:t>
            </a:r>
          </a:p>
          <a:p>
            <a:pPr lvl="1"/>
            <a:r>
              <a:rPr lang="en-US" dirty="0" smtClean="0"/>
              <a:t>Mixed signal for amount of liquid precipitation, though the caveat here is colder air holds less moisture and therefore produces less liquid equivalent precipitation (though this does not necessarily mean less snow!)</a:t>
            </a:r>
          </a:p>
          <a:p>
            <a:pPr lvl="1"/>
            <a:r>
              <a:rPr lang="en-US" dirty="0" smtClean="0"/>
              <a:t>ENSO neutral winters following an El</a:t>
            </a:r>
            <a:r>
              <a:rPr lang="en-US" dirty="0"/>
              <a:t> </a:t>
            </a:r>
            <a:r>
              <a:rPr lang="en-US" dirty="0" smtClean="0"/>
              <a:t>Niño winter have shown significant snowfall gains over the previous winter…more of the same is expected this winter</a:t>
            </a:r>
          </a:p>
          <a:p>
            <a:r>
              <a:rPr lang="en-US" dirty="0" smtClean="0"/>
              <a:t>Looking at forecasts and past winters, the following is expected this winter</a:t>
            </a:r>
          </a:p>
          <a:p>
            <a:pPr lvl="1"/>
            <a:r>
              <a:rPr lang="en-US" dirty="0" smtClean="0"/>
              <a:t>Average temperature 3-6 degrees BELOW normal with snowfall ABOVE normal (something in the 60s/70s) looks achievable</a:t>
            </a:r>
          </a:p>
        </p:txBody>
      </p:sp>
    </p:spTree>
    <p:extLst>
      <p:ext uri="{BB962C8B-B14F-4D97-AF65-F5344CB8AC3E}">
        <p14:creationId xmlns:p14="http://schemas.microsoft.com/office/powerpoint/2010/main" val="23751889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3000"/>
                <a:shade val="97000"/>
                <a:satMod val="230000"/>
              </a:schemeClr>
            </a:gs>
            <a:gs pos="100000">
              <a:schemeClr val="bg2">
                <a:shade val="35000"/>
                <a:satMod val="250000"/>
              </a:schemeClr>
            </a:gs>
          </a:gsLst>
          <a:path path="circle">
            <a:fillToRect l="15000" t="50000" r="85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the Spring Fire Season</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Everything about this winter looks “normal” and that should continue into the spring</a:t>
            </a:r>
          </a:p>
          <a:p>
            <a:r>
              <a:rPr lang="en-US" dirty="0" smtClean="0"/>
              <a:t>Like most springs, we will likely see a stretch of weather that’s dry, warm, and breezy and ripe for a couple of Red Flag warnings</a:t>
            </a:r>
          </a:p>
          <a:p>
            <a:r>
              <a:rPr lang="en-US" dirty="0" smtClean="0"/>
              <a:t>Main concern going into the spring…flooding!</a:t>
            </a:r>
          </a:p>
        </p:txBody>
      </p:sp>
    </p:spTree>
    <p:extLst>
      <p:ext uri="{BB962C8B-B14F-4D97-AF65-F5344CB8AC3E}">
        <p14:creationId xmlns:p14="http://schemas.microsoft.com/office/powerpoint/2010/main" val="138658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Hydrologic Conditions</a:t>
            </a:r>
            <a:endParaRPr lang="en-US" dirty="0"/>
          </a:p>
        </p:txBody>
      </p:sp>
      <p:sp>
        <p:nvSpPr>
          <p:cNvPr id="3" name="Content Placeholder 2"/>
          <p:cNvSpPr>
            <a:spLocks noGrp="1"/>
          </p:cNvSpPr>
          <p:nvPr>
            <p:ph idx="1"/>
          </p:nvPr>
        </p:nvSpPr>
        <p:spPr/>
        <p:txBody>
          <a:bodyPr/>
          <a:lstStyle/>
          <a:p>
            <a:endParaRPr lang="en-US"/>
          </a:p>
        </p:txBody>
      </p:sp>
      <p:pic>
        <p:nvPicPr>
          <p:cNvPr id="1126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6155735"/>
            <a:ext cx="2544726" cy="5498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8" name="Picture 2" descr="m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371600"/>
            <a:ext cx="4635001" cy="4724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726" y="1371599"/>
            <a:ext cx="3819596" cy="505906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04790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Current Hydrologic Conditions and Potential Implications</a:t>
            </a:r>
            <a:endParaRPr lang="en-US" dirty="0"/>
          </a:p>
        </p:txBody>
      </p:sp>
      <p:sp>
        <p:nvSpPr>
          <p:cNvPr id="3" name="Content Placeholder 2"/>
          <p:cNvSpPr>
            <a:spLocks noGrp="1"/>
          </p:cNvSpPr>
          <p:nvPr>
            <p:ph idx="1"/>
          </p:nvPr>
        </p:nvSpPr>
        <p:spPr/>
        <p:txBody>
          <a:bodyPr/>
          <a:lstStyle/>
          <a:p>
            <a:r>
              <a:rPr lang="en-US" dirty="0" smtClean="0"/>
              <a:t>Rivers across the entire state are running WELL ABOVE normal for the end of September</a:t>
            </a:r>
          </a:p>
          <a:p>
            <a:r>
              <a:rPr lang="en-US" dirty="0" smtClean="0"/>
              <a:t>Flows remain high as we approach winter freeze up, will result in increased risk for spring flooding</a:t>
            </a:r>
          </a:p>
          <a:p>
            <a:r>
              <a:rPr lang="en-US" dirty="0" smtClean="0"/>
              <a:t>If a cold/snowy winter occurs as expected as well, MN could be dealing with significantly increased risk of snow melt flooding next spring</a:t>
            </a:r>
            <a:endParaRPr lang="en-US" dirty="0"/>
          </a:p>
        </p:txBody>
      </p:sp>
    </p:spTree>
    <p:extLst>
      <p:ext uri="{BB962C8B-B14F-4D97-AF65-F5344CB8AC3E}">
        <p14:creationId xmlns:p14="http://schemas.microsoft.com/office/powerpoint/2010/main" val="1277626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92CDD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3165</TotalTime>
  <Words>1357</Words>
  <Application>Microsoft Office PowerPoint</Application>
  <PresentationFormat>On-screen Show (4:3)</PresentationFormat>
  <Paragraphs>296</Paragraphs>
  <Slides>44</Slides>
  <Notes>16</Notes>
  <HiddenSlides>0</HiddenSlides>
  <MMClips>0</MMClips>
  <ScaleCrop>false</ScaleCrop>
  <HeadingPairs>
    <vt:vector size="4" baseType="variant">
      <vt:variant>
        <vt:lpstr>Theme</vt:lpstr>
      </vt:variant>
      <vt:variant>
        <vt:i4>4</vt:i4>
      </vt:variant>
      <vt:variant>
        <vt:lpstr>Slide Titles</vt:lpstr>
      </vt:variant>
      <vt:variant>
        <vt:i4>44</vt:i4>
      </vt:variant>
    </vt:vector>
  </HeadingPairs>
  <TitlesOfParts>
    <vt:vector size="48" baseType="lpstr">
      <vt:lpstr>1_Office Theme</vt:lpstr>
      <vt:lpstr>4_Office Theme</vt:lpstr>
      <vt:lpstr>simple-light</vt:lpstr>
      <vt:lpstr>Thatch</vt:lpstr>
      <vt:lpstr>PowerPoint Presentation</vt:lpstr>
      <vt:lpstr>PowerPoint Presentation</vt:lpstr>
      <vt:lpstr>PowerPoint Presentation</vt:lpstr>
      <vt:lpstr>2016 Weather 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Weather Service - Twin Cities Your 24/7 partner for critical weather information, so you can make the best possible decisions</vt:lpstr>
      <vt:lpstr>PowerPoint Presentation</vt:lpstr>
      <vt:lpstr>2016-2017 Winter Outlook</vt:lpstr>
      <vt:lpstr>Tropical Pacific SST Anomaly Trends</vt:lpstr>
      <vt:lpstr>Atmospheric Response: Outgoing Longwave Radiation (OLR)</vt:lpstr>
      <vt:lpstr>2016-17 ENSO Region 3.4 SST Anomaly Outlook:</vt:lpstr>
      <vt:lpstr>ENSO Phase and Temperature Anomaly Probabilities for SE MN</vt:lpstr>
      <vt:lpstr>ENSO Phase and Precipitation Anomaly Probabilities for SE MN</vt:lpstr>
      <vt:lpstr>El Niño’s since 1950 and ENSO Phase the Following Winter</vt:lpstr>
      <vt:lpstr>Paring the list down to El Niño’s followed by Neutral Conditions the Follow winter</vt:lpstr>
      <vt:lpstr>Average Temperature and Snowfall Difference Between Neutral Winter and Previous El Niño Winter (MSP)</vt:lpstr>
      <vt:lpstr>CFS Monthly Temperature Forecast (Early Oct)</vt:lpstr>
      <vt:lpstr>CFS Monthly Temperature Forecast (This morning)</vt:lpstr>
      <vt:lpstr>CFS Monthly Precipitation Forecast (early Oct)</vt:lpstr>
      <vt:lpstr>CFS Monthly Precipitation Forecast (this morning)</vt:lpstr>
      <vt:lpstr>CFS Winter Temperature Outlook (Sept)</vt:lpstr>
      <vt:lpstr>CFS Winter Temperature Outlook (this morning)</vt:lpstr>
      <vt:lpstr>CFS Winter Precipitation Outlook (Sept)</vt:lpstr>
      <vt:lpstr>CFS Winter Precipitation Outlook (this morning)</vt:lpstr>
      <vt:lpstr>CFS Spring Temperature Outlook</vt:lpstr>
      <vt:lpstr>CFS Spring Precipitation Outlook</vt:lpstr>
      <vt:lpstr>CPC Winter Temperature Outlook</vt:lpstr>
      <vt:lpstr>CPC Winter Precipitation Outlook</vt:lpstr>
      <vt:lpstr>CPC Spring Temperature Outlook</vt:lpstr>
      <vt:lpstr>CPC Spring Precipitation Outlook</vt:lpstr>
      <vt:lpstr>So What About this Winter?</vt:lpstr>
      <vt:lpstr>What About the Spring Fire Season</vt:lpstr>
      <vt:lpstr>Current Hydrologic Conditions</vt:lpstr>
      <vt:lpstr>Current Hydrologic Conditions and Potential Implications</vt:lpstr>
    </vt:vector>
  </TitlesOfParts>
  <Company>NWS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Graning</dc:creator>
  <cp:lastModifiedBy>William Leatham</cp:lastModifiedBy>
  <cp:revision>121</cp:revision>
  <dcterms:created xsi:type="dcterms:W3CDTF">2014-11-28T05:34:25Z</dcterms:created>
  <dcterms:modified xsi:type="dcterms:W3CDTF">2016-12-05T16:39:04Z</dcterms:modified>
</cp:coreProperties>
</file>