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3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5.xml" ContentType="application/vnd.openxmlformats-officedocument.theme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theme/theme6.xml" ContentType="application/vnd.openxmlformats-officedocument.theme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theme/theme7.xml" ContentType="application/vnd.openxmlformats-officedocument.theme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notesSlides/notesSlide5.xml" ContentType="application/vnd.openxmlformats-officedocument.presentationml.notesSlide+xml"/>
  <Override PartName="/ppt/charts/chart2.xml" ContentType="application/vnd.openxmlformats-officedocument.drawingml.char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69" r:id="rId3"/>
    <p:sldMasterId id="2147483681" r:id="rId4"/>
    <p:sldMasterId id="2147483690" r:id="rId5"/>
    <p:sldMasterId id="2147483702" r:id="rId6"/>
    <p:sldMasterId id="2147483714" r:id="rId7"/>
    <p:sldMasterId id="2147483726" r:id="rId8"/>
  </p:sldMasterIdLst>
  <p:notesMasterIdLst>
    <p:notesMasterId r:id="rId41"/>
  </p:notesMasterIdLst>
  <p:sldIdLst>
    <p:sldId id="256" r:id="rId9"/>
    <p:sldId id="257" r:id="rId10"/>
    <p:sldId id="258" r:id="rId11"/>
    <p:sldId id="259" r:id="rId12"/>
    <p:sldId id="260" r:id="rId13"/>
    <p:sldId id="261" r:id="rId14"/>
    <p:sldId id="262" r:id="rId15"/>
    <p:sldId id="263" r:id="rId16"/>
    <p:sldId id="264" r:id="rId17"/>
    <p:sldId id="265" r:id="rId18"/>
    <p:sldId id="266" r:id="rId19"/>
    <p:sldId id="267" r:id="rId20"/>
    <p:sldId id="268" r:id="rId21"/>
    <p:sldId id="269" r:id="rId22"/>
    <p:sldId id="270" r:id="rId23"/>
    <p:sldId id="271" r:id="rId24"/>
    <p:sldId id="272" r:id="rId25"/>
    <p:sldId id="273" r:id="rId26"/>
    <p:sldId id="274" r:id="rId27"/>
    <p:sldId id="275" r:id="rId28"/>
    <p:sldId id="276" r:id="rId29"/>
    <p:sldId id="277" r:id="rId30"/>
    <p:sldId id="278" r:id="rId31"/>
    <p:sldId id="279" r:id="rId32"/>
    <p:sldId id="280" r:id="rId33"/>
    <p:sldId id="281" r:id="rId34"/>
    <p:sldId id="282" r:id="rId35"/>
    <p:sldId id="283" r:id="rId36"/>
    <p:sldId id="284" r:id="rId37"/>
    <p:sldId id="285" r:id="rId38"/>
    <p:sldId id="286" r:id="rId39"/>
    <p:sldId id="287" r:id="rId4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34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slide" Target="slides/slide18.xml"/><Relationship Id="rId39" Type="http://schemas.openxmlformats.org/officeDocument/2006/relationships/slide" Target="slides/slide3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3.xml"/><Relationship Id="rId34" Type="http://schemas.openxmlformats.org/officeDocument/2006/relationships/slide" Target="slides/slide26.xml"/><Relationship Id="rId42" Type="http://schemas.openxmlformats.org/officeDocument/2006/relationships/presProps" Target="presProps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slide" Target="slides/slide25.xml"/><Relationship Id="rId38" Type="http://schemas.openxmlformats.org/officeDocument/2006/relationships/slide" Target="slides/slide30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8.xml"/><Relationship Id="rId20" Type="http://schemas.openxmlformats.org/officeDocument/2006/relationships/slide" Target="slides/slide12.xml"/><Relationship Id="rId29" Type="http://schemas.openxmlformats.org/officeDocument/2006/relationships/slide" Target="slides/slide21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slide" Target="slides/slide24.xml"/><Relationship Id="rId37" Type="http://schemas.openxmlformats.org/officeDocument/2006/relationships/slide" Target="slides/slide29.xml"/><Relationship Id="rId40" Type="http://schemas.openxmlformats.org/officeDocument/2006/relationships/slide" Target="slides/slide32.xml"/><Relationship Id="rId45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slide" Target="slides/slide28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31" Type="http://schemas.openxmlformats.org/officeDocument/2006/relationships/slide" Target="slides/slide23.xml"/><Relationship Id="rId44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slide" Target="slides/slide22.xml"/><Relationship Id="rId35" Type="http://schemas.openxmlformats.org/officeDocument/2006/relationships/slide" Target="slides/slide27.xml"/><Relationship Id="rId43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204.227.118.10\DLH_Data\OfficeData\Focal%20Point%20Data\FIRE%20WEATHER\2016\RedFlags\Red_Flag_Verification_2016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204.227.118.10\DLH_Data\OfficeData\Focal%20Point%20Data\FIRE%20WEATHER\2016\RedFlags\Red_Flag_Verification_2016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v>Yearly Spot Requests</c:v>
          </c:tx>
          <c:spPr>
            <a:solidFill>
              <a:srgbClr val="C00000"/>
            </a:solidFill>
          </c:spPr>
          <c:invertIfNegative val="0"/>
          <c:dLbls>
            <c:dLbl>
              <c:idx val="2"/>
              <c:layout>
                <c:manualLayout>
                  <c:x val="0"/>
                  <c:y val="-4.716897915372537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0"/>
                  <c:y val="-3.832479556240181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8.4981479780270629E-17"/>
                  <c:y val="-2.298850574712643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>
                <c:manualLayout>
                  <c:x val="2.4186053597818305E-3"/>
                  <c:y val="-3.83247955624018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2"/>
              <c:layout>
                <c:manualLayout>
                  <c:x val="-1.009204750306685E-4"/>
                  <c:y val="-9.589103086252149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Yearly_Spot_Requests!$A$2:$A$14</c:f>
              <c:numCache>
                <c:formatCode>General</c:formatCode>
                <c:ptCount val="13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</c:numCache>
            </c:numRef>
          </c:cat>
          <c:val>
            <c:numRef>
              <c:f>Yearly_Spot_Requests!$B$2:$B$14</c:f>
              <c:numCache>
                <c:formatCode>General</c:formatCode>
                <c:ptCount val="13"/>
                <c:pt idx="0">
                  <c:v>106</c:v>
                </c:pt>
                <c:pt idx="1">
                  <c:v>103</c:v>
                </c:pt>
                <c:pt idx="2">
                  <c:v>112</c:v>
                </c:pt>
                <c:pt idx="3">
                  <c:v>74</c:v>
                </c:pt>
                <c:pt idx="4">
                  <c:v>61</c:v>
                </c:pt>
                <c:pt idx="5">
                  <c:v>85</c:v>
                </c:pt>
                <c:pt idx="6">
                  <c:v>128</c:v>
                </c:pt>
                <c:pt idx="7">
                  <c:v>143</c:v>
                </c:pt>
                <c:pt idx="8">
                  <c:v>135</c:v>
                </c:pt>
                <c:pt idx="9">
                  <c:v>92</c:v>
                </c:pt>
                <c:pt idx="10">
                  <c:v>157</c:v>
                </c:pt>
                <c:pt idx="11">
                  <c:v>156</c:v>
                </c:pt>
                <c:pt idx="12">
                  <c:v>156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05902208"/>
        <c:axId val="205905280"/>
      </c:barChart>
      <c:catAx>
        <c:axId val="205902208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Year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txPr>
          <a:bodyPr rot="5400000" vert="horz"/>
          <a:lstStyle/>
          <a:p>
            <a:pPr>
              <a:defRPr/>
            </a:pPr>
            <a:endParaRPr lang="en-US"/>
          </a:p>
        </c:txPr>
        <c:crossAx val="205905280"/>
        <c:crosses val="autoZero"/>
        <c:auto val="1"/>
        <c:lblAlgn val="ctr"/>
        <c:lblOffset val="100"/>
        <c:noMultiLvlLbl val="0"/>
      </c:catAx>
      <c:valAx>
        <c:axId val="205905280"/>
        <c:scaling>
          <c:orientation val="minMax"/>
        </c:scaling>
        <c:delete val="0"/>
        <c:axPos val="l"/>
        <c:majorGridlines/>
        <c:title>
          <c:tx>
            <c:rich>
              <a:bodyPr rot="0" vert="horz"/>
              <a:lstStyle/>
              <a:p>
                <a:pPr>
                  <a:defRPr/>
                </a:pPr>
                <a:r>
                  <a:rPr lang="en-US"/>
                  <a:t>Count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205902208"/>
        <c:crosses val="autoZero"/>
        <c:crossBetween val="between"/>
      </c:valAx>
      <c:spPr>
        <a:noFill/>
      </c:spPr>
    </c:plotArea>
    <c:plotVisOnly val="1"/>
    <c:dispBlanksAs val="gap"/>
    <c:showDLblsOverMax val="0"/>
  </c:chart>
  <c:spPr>
    <a:solidFill>
      <a:schemeClr val="bg1">
        <a:alpha val="83000"/>
      </a:schemeClr>
    </a:solidFill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Red</a:t>
            </a:r>
            <a:r>
              <a:rPr lang="en-US" baseline="0"/>
              <a:t> Flag Verification with Winds</a:t>
            </a:r>
            <a:endParaRPr lang="en-US"/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'Experimental Statistics'!$B$34</c:f>
              <c:strCache>
                <c:ptCount val="1"/>
                <c:pt idx="0">
                  <c:v>Sustained &gt;=20 mph</c:v>
                </c:pt>
              </c:strCache>
            </c:strRef>
          </c:tx>
          <c:invertIfNegative val="0"/>
          <c:cat>
            <c:strRef>
              <c:f>'Experimental Statistics'!$A$35:$A$38</c:f>
              <c:strCache>
                <c:ptCount val="4"/>
                <c:pt idx="0">
                  <c:v>Verified </c:v>
                </c:pt>
                <c:pt idx="1">
                  <c:v>Missed </c:v>
                </c:pt>
                <c:pt idx="2">
                  <c:v>False Alarms </c:v>
                </c:pt>
                <c:pt idx="3">
                  <c:v>Cumulative</c:v>
                </c:pt>
              </c:strCache>
            </c:strRef>
          </c:cat>
          <c:val>
            <c:numRef>
              <c:f>'Experimental Statistics'!$B$35:$B$38</c:f>
              <c:numCache>
                <c:formatCode>General</c:formatCode>
                <c:ptCount val="4"/>
                <c:pt idx="0">
                  <c:v>8</c:v>
                </c:pt>
                <c:pt idx="1">
                  <c:v>3</c:v>
                </c:pt>
                <c:pt idx="2">
                  <c:v>0</c:v>
                </c:pt>
                <c:pt idx="3">
                  <c:v>11</c:v>
                </c:pt>
              </c:numCache>
            </c:numRef>
          </c:val>
        </c:ser>
        <c:ser>
          <c:idx val="1"/>
          <c:order val="1"/>
          <c:tx>
            <c:strRef>
              <c:f>'Experimental Statistics'!$C$34</c:f>
              <c:strCache>
                <c:ptCount val="1"/>
                <c:pt idx="0">
                  <c:v>Gusts&gt;=25 mph</c:v>
                </c:pt>
              </c:strCache>
            </c:strRef>
          </c:tx>
          <c:invertIfNegative val="0"/>
          <c:cat>
            <c:strRef>
              <c:f>'Experimental Statistics'!$A$35:$A$38</c:f>
              <c:strCache>
                <c:ptCount val="4"/>
                <c:pt idx="0">
                  <c:v>Verified </c:v>
                </c:pt>
                <c:pt idx="1">
                  <c:v>Missed </c:v>
                </c:pt>
                <c:pt idx="2">
                  <c:v>False Alarms </c:v>
                </c:pt>
                <c:pt idx="3">
                  <c:v>Cumulative</c:v>
                </c:pt>
              </c:strCache>
            </c:strRef>
          </c:cat>
          <c:val>
            <c:numRef>
              <c:f>'Experimental Statistics'!$C$35:$C$38</c:f>
              <c:numCache>
                <c:formatCode>General</c:formatCode>
                <c:ptCount val="4"/>
                <c:pt idx="0">
                  <c:v>41</c:v>
                </c:pt>
                <c:pt idx="1">
                  <c:v>10</c:v>
                </c:pt>
                <c:pt idx="2">
                  <c:v>0</c:v>
                </c:pt>
                <c:pt idx="3">
                  <c:v>51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23661440"/>
        <c:axId val="226829824"/>
      </c:barChart>
      <c:catAx>
        <c:axId val="223661440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Category</a:t>
                </a:r>
              </a:p>
            </c:rich>
          </c:tx>
          <c:overlay val="0"/>
        </c:title>
        <c:majorTickMark val="out"/>
        <c:minorTickMark val="none"/>
        <c:tickLblPos val="nextTo"/>
        <c:crossAx val="226829824"/>
        <c:crosses val="autoZero"/>
        <c:auto val="1"/>
        <c:lblAlgn val="ctr"/>
        <c:lblOffset val="100"/>
        <c:noMultiLvlLbl val="0"/>
      </c:catAx>
      <c:valAx>
        <c:axId val="226829824"/>
        <c:scaling>
          <c:orientation val="minMax"/>
        </c:scaling>
        <c:delete val="0"/>
        <c:axPos val="l"/>
        <c:majorGridlines/>
        <c:title>
          <c:tx>
            <c:rich>
              <a:bodyPr rot="0" vert="horz"/>
              <a:lstStyle/>
              <a:p>
                <a:pPr>
                  <a:defRPr/>
                </a:pPr>
                <a:r>
                  <a:rPr lang="en-US"/>
                  <a:t>Count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223661440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spPr>
    <a:solidFill>
      <a:schemeClr val="bg1"/>
    </a:solidFill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No. of Spot Requests</c:v>
                </c:pt>
              </c:strCache>
            </c:strRef>
          </c:tx>
          <c:spPr>
            <a:ln>
              <a:solidFill>
                <a:srgbClr val="0070C0"/>
              </a:solidFill>
            </a:ln>
          </c:spPr>
          <c:marker>
            <c:symbol val="square"/>
            <c:size val="5"/>
          </c:marker>
          <c:dLbls>
            <c:txPr>
              <a:bodyPr/>
              <a:lstStyle/>
              <a:p>
                <a:pPr>
                  <a:defRPr sz="11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Sheet1!$A$2:$A$16</c:f>
              <c:numCache>
                <c:formatCode>General</c:formatCode>
                <c:ptCount val="15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  <c:pt idx="7">
                  <c:v>2009</c:v>
                </c:pt>
                <c:pt idx="8">
                  <c:v>2010</c:v>
                </c:pt>
                <c:pt idx="9">
                  <c:v>2011</c:v>
                </c:pt>
                <c:pt idx="10">
                  <c:v>2012</c:v>
                </c:pt>
                <c:pt idx="11">
                  <c:v>2013</c:v>
                </c:pt>
                <c:pt idx="12">
                  <c:v>2014</c:v>
                </c:pt>
                <c:pt idx="13">
                  <c:v>2015</c:v>
                </c:pt>
                <c:pt idx="14">
                  <c:v>2016</c:v>
                </c:pt>
              </c:numCache>
            </c:num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92</c:v>
                </c:pt>
                <c:pt idx="1">
                  <c:v>71</c:v>
                </c:pt>
                <c:pt idx="2">
                  <c:v>83</c:v>
                </c:pt>
                <c:pt idx="3">
                  <c:v>104</c:v>
                </c:pt>
                <c:pt idx="4">
                  <c:v>126</c:v>
                </c:pt>
                <c:pt idx="5">
                  <c:v>105</c:v>
                </c:pt>
                <c:pt idx="6">
                  <c:v>137</c:v>
                </c:pt>
                <c:pt idx="7">
                  <c:v>148</c:v>
                </c:pt>
                <c:pt idx="8">
                  <c:v>126</c:v>
                </c:pt>
                <c:pt idx="9">
                  <c:v>197</c:v>
                </c:pt>
                <c:pt idx="10">
                  <c:v>217</c:v>
                </c:pt>
                <c:pt idx="11">
                  <c:v>133</c:v>
                </c:pt>
                <c:pt idx="12">
                  <c:v>155</c:v>
                </c:pt>
                <c:pt idx="13">
                  <c:v>120</c:v>
                </c:pt>
                <c:pt idx="14">
                  <c:v>113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No. of Minnesota Requests</c:v>
                </c:pt>
              </c:strCache>
            </c:strRef>
          </c:tx>
          <c:marker>
            <c:symbol val="square"/>
            <c:size val="5"/>
            <c:spPr>
              <a:solidFill>
                <a:srgbClr val="FFC000"/>
              </a:solidFill>
            </c:spPr>
          </c:marker>
          <c:dLbls>
            <c:txPr>
              <a:bodyPr/>
              <a:lstStyle/>
              <a:p>
                <a:pPr>
                  <a:defRPr sz="1100"/>
                </a:pPr>
                <a:endParaRPr lang="en-US"/>
              </a:p>
            </c:txPr>
            <c:dLblPos val="r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Sheet1!$A$2:$A$16</c:f>
              <c:numCache>
                <c:formatCode>General</c:formatCode>
                <c:ptCount val="15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  <c:pt idx="7">
                  <c:v>2009</c:v>
                </c:pt>
                <c:pt idx="8">
                  <c:v>2010</c:v>
                </c:pt>
                <c:pt idx="9">
                  <c:v>2011</c:v>
                </c:pt>
                <c:pt idx="10">
                  <c:v>2012</c:v>
                </c:pt>
                <c:pt idx="11">
                  <c:v>2013</c:v>
                </c:pt>
                <c:pt idx="12">
                  <c:v>2014</c:v>
                </c:pt>
                <c:pt idx="13">
                  <c:v>2015</c:v>
                </c:pt>
                <c:pt idx="14">
                  <c:v>2016</c:v>
                </c:pt>
              </c:numCache>
            </c:numRef>
          </c:cat>
          <c:val>
            <c:numRef>
              <c:f>Sheet1!$C$2:$C$16</c:f>
              <c:numCache>
                <c:formatCode>General</c:formatCode>
                <c:ptCount val="15"/>
                <c:pt idx="0">
                  <c:v>0</c:v>
                </c:pt>
                <c:pt idx="1">
                  <c:v>51</c:v>
                </c:pt>
                <c:pt idx="2">
                  <c:v>48</c:v>
                </c:pt>
                <c:pt idx="3">
                  <c:v>65</c:v>
                </c:pt>
                <c:pt idx="4">
                  <c:v>0</c:v>
                </c:pt>
                <c:pt idx="5">
                  <c:v>42</c:v>
                </c:pt>
                <c:pt idx="6">
                  <c:v>74</c:v>
                </c:pt>
                <c:pt idx="7">
                  <c:v>68</c:v>
                </c:pt>
                <c:pt idx="8">
                  <c:v>47</c:v>
                </c:pt>
                <c:pt idx="9">
                  <c:v>36</c:v>
                </c:pt>
                <c:pt idx="10">
                  <c:v>75</c:v>
                </c:pt>
                <c:pt idx="11">
                  <c:v>38</c:v>
                </c:pt>
                <c:pt idx="12">
                  <c:v>54</c:v>
                </c:pt>
                <c:pt idx="13">
                  <c:v>57</c:v>
                </c:pt>
                <c:pt idx="14">
                  <c:v>48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43172864"/>
        <c:axId val="243174400"/>
      </c:lineChart>
      <c:catAx>
        <c:axId val="24317286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243174400"/>
        <c:crosses val="autoZero"/>
        <c:auto val="1"/>
        <c:lblAlgn val="ctr"/>
        <c:lblOffset val="100"/>
        <c:noMultiLvlLbl val="0"/>
      </c:catAx>
      <c:valAx>
        <c:axId val="24317440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43172864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  <c:spPr>
        <a:ln w="9525">
          <a:solidFill>
            <a:schemeClr val="tx1"/>
          </a:solidFill>
        </a:ln>
        <a:effectLst>
          <a:outerShdw blurRad="50800" dist="50800" dir="5400000" sx="1000" sy="1000" algn="ctr" rotWithShape="0">
            <a:srgbClr val="000000"/>
          </a:outerShdw>
        </a:effectLst>
      </c:spPr>
    </c:sideWall>
    <c:backWall>
      <c:thickness val="0"/>
      <c:spPr>
        <a:ln w="9525">
          <a:solidFill>
            <a:schemeClr val="tx1"/>
          </a:solidFill>
        </a:ln>
        <a:effectLst>
          <a:outerShdw blurRad="50800" dist="50800" dir="5400000" sx="1000" sy="1000" algn="ctr" rotWithShape="0">
            <a:srgbClr val="000000"/>
          </a:outerShdw>
        </a:effectLst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Sheet1!$A$2:$A$13</c:f>
              <c:numCache>
                <c:formatCode>General</c:formatCode>
                <c:ptCount val="12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  <c:pt idx="7">
                  <c:v>2012</c:v>
                </c:pt>
                <c:pt idx="8">
                  <c:v>2013</c:v>
                </c:pt>
                <c:pt idx="9">
                  <c:v>2014</c:v>
                </c:pt>
                <c:pt idx="10">
                  <c:v>2015</c:v>
                </c:pt>
                <c:pt idx="11">
                  <c:v>2016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79</c:v>
                </c:pt>
                <c:pt idx="1">
                  <c:v>97</c:v>
                </c:pt>
                <c:pt idx="2">
                  <c:v>55</c:v>
                </c:pt>
                <c:pt idx="3">
                  <c:v>70</c:v>
                </c:pt>
                <c:pt idx="4">
                  <c:v>65</c:v>
                </c:pt>
                <c:pt idx="5">
                  <c:v>86</c:v>
                </c:pt>
                <c:pt idx="6">
                  <c:v>115</c:v>
                </c:pt>
                <c:pt idx="7">
                  <c:v>91</c:v>
                </c:pt>
                <c:pt idx="8">
                  <c:v>39</c:v>
                </c:pt>
                <c:pt idx="9">
                  <c:v>83</c:v>
                </c:pt>
                <c:pt idx="10">
                  <c:v>81</c:v>
                </c:pt>
                <c:pt idx="11">
                  <c:v>201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Column1</c:v>
                </c:pt>
              </c:strCache>
            </c:strRef>
          </c:tx>
          <c:invertIfNegative val="0"/>
          <c:cat>
            <c:numRef>
              <c:f>Sheet1!$A$2:$A$13</c:f>
              <c:numCache>
                <c:formatCode>General</c:formatCode>
                <c:ptCount val="12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  <c:pt idx="7">
                  <c:v>2012</c:v>
                </c:pt>
                <c:pt idx="8">
                  <c:v>2013</c:v>
                </c:pt>
                <c:pt idx="9">
                  <c:v>2014</c:v>
                </c:pt>
                <c:pt idx="10">
                  <c:v>2015</c:v>
                </c:pt>
                <c:pt idx="11">
                  <c:v>2016</c:v>
                </c:pt>
              </c:numCache>
            </c:numRef>
          </c:cat>
          <c:val>
            <c:numRef>
              <c:f>Sheet1!$C$2:$C$13</c:f>
              <c:numCache>
                <c:formatCode>General</c:formatCode>
                <c:ptCount val="12"/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Column2</c:v>
                </c:pt>
              </c:strCache>
            </c:strRef>
          </c:tx>
          <c:invertIfNegative val="0"/>
          <c:cat>
            <c:numRef>
              <c:f>Sheet1!$A$2:$A$13</c:f>
              <c:numCache>
                <c:formatCode>General</c:formatCode>
                <c:ptCount val="12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  <c:pt idx="7">
                  <c:v>2012</c:v>
                </c:pt>
                <c:pt idx="8">
                  <c:v>2013</c:v>
                </c:pt>
                <c:pt idx="9">
                  <c:v>2014</c:v>
                </c:pt>
                <c:pt idx="10">
                  <c:v>2015</c:v>
                </c:pt>
                <c:pt idx="11">
                  <c:v>2016</c:v>
                </c:pt>
              </c:numCache>
            </c:numRef>
          </c:cat>
          <c:val>
            <c:numRef>
              <c:f>Sheet1!$D$2:$D$13</c:f>
              <c:numCache>
                <c:formatCode>General</c:formatCode>
                <c:ptCount val="12"/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43501696"/>
        <c:axId val="243507584"/>
        <c:axId val="0"/>
      </c:bar3DChart>
      <c:catAx>
        <c:axId val="24350169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243507584"/>
        <c:crosses val="autoZero"/>
        <c:auto val="1"/>
        <c:lblAlgn val="ctr"/>
        <c:lblOffset val="100"/>
        <c:noMultiLvlLbl val="0"/>
      </c:catAx>
      <c:valAx>
        <c:axId val="24350758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43501696"/>
        <c:crosses val="autoZero"/>
        <c:crossBetween val="between"/>
      </c:valAx>
    </c:plotArea>
    <c:plotVisOnly val="1"/>
    <c:dispBlanksAs val="gap"/>
    <c:showDLblsOverMax val="0"/>
  </c:chart>
  <c:spPr>
    <a:ln cmpd="sng">
      <a:noFill/>
    </a:ln>
  </c:spPr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9BB3FC5-EF5E-4377-82AA-61CB3E0FCAB5}" type="datetimeFigureOut">
              <a:rPr lang="en-US" smtClean="0"/>
              <a:t>12/5/2016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AF15D5-7D00-4EE7-B21A-33CDB7EB8A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79702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9118E1-370D-47F2-B12E-6C71B1AAFE60}" type="slidenum">
              <a:rPr lang="en-US" smtClean="0">
                <a:solidFill>
                  <a:prstClr val="black"/>
                </a:solidFill>
              </a:rPr>
              <a:pPr/>
              <a:t>1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24248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Some changes to the available IMETs in our region. Kari, the IMET that was stationed in MQT…has moved to </a:t>
            </a:r>
            <a:r>
              <a:rPr lang="en-US" baseline="0" dirty="0" smtClean="0"/>
              <a:t>ABR. </a:t>
            </a:r>
          </a:p>
          <a:p>
            <a:r>
              <a:rPr lang="en-US" baseline="0" dirty="0" smtClean="0"/>
              <a:t>Amanda is still available for teaching classes, weather support for RX burns/wildfires. However, she will be affiliated with MN DNR rather than with NWS. Feel free to contact her with any questions…her phone # is still the same. Temporary email is IMETamanda@gmail.com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9118E1-370D-47F2-B12E-6C71B1AAFE60}" type="slidenum">
              <a:rPr lang="en-US" smtClean="0">
                <a:solidFill>
                  <a:prstClr val="black"/>
                </a:solidFill>
              </a:rPr>
              <a:pPr/>
              <a:t>2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24861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9118E1-370D-47F2-B12E-6C71B1AAFE60}" type="slidenum">
              <a:rPr lang="en-US" smtClean="0">
                <a:solidFill>
                  <a:prstClr val="black"/>
                </a:solidFill>
              </a:rPr>
              <a:pPr/>
              <a:t>11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70882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9118E1-370D-47F2-B12E-6C71B1AAFE60}" type="slidenum">
              <a:rPr lang="en-US" smtClean="0">
                <a:solidFill>
                  <a:prstClr val="black"/>
                </a:solidFill>
              </a:rPr>
              <a:pPr/>
              <a:t>14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493384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9118E1-370D-47F2-B12E-6C71B1AAFE60}" type="slidenum">
              <a:rPr lang="en-US" smtClean="0">
                <a:solidFill>
                  <a:prstClr val="black"/>
                </a:solidFill>
              </a:rPr>
              <a:pPr/>
              <a:t>15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996202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09C1FE-F8CB-4F34-AC23-8AC4997A3FB5}" type="slidenum">
              <a:rPr lang="en-US" smtClean="0">
                <a:solidFill>
                  <a:prstClr val="black"/>
                </a:solidFill>
              </a:rPr>
              <a:pPr/>
              <a:t>17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821160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09C1FE-F8CB-4F34-AC23-8AC4997A3FB5}" type="slidenum">
              <a:rPr lang="en-US" smtClean="0">
                <a:solidFill>
                  <a:prstClr val="black"/>
                </a:solidFill>
              </a:rPr>
              <a:pPr/>
              <a:t>18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821160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09C1FE-F8CB-4F34-AC23-8AC4997A3FB5}" type="slidenum">
              <a:rPr lang="en-US" smtClean="0">
                <a:solidFill>
                  <a:prstClr val="black"/>
                </a:solidFill>
              </a:rPr>
              <a:pPr/>
              <a:t>19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821160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09C1FE-F8CB-4F34-AC23-8AC4997A3FB5}" type="slidenum">
              <a:rPr lang="en-US" smtClean="0">
                <a:solidFill>
                  <a:prstClr val="black"/>
                </a:solidFill>
              </a:rPr>
              <a:pPr/>
              <a:t>20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821160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09C1FE-F8CB-4F34-AC23-8AC4997A3FB5}" type="slidenum">
              <a:rPr lang="en-US" smtClean="0">
                <a:solidFill>
                  <a:prstClr val="black"/>
                </a:solidFill>
              </a:rPr>
              <a:pPr/>
              <a:t>21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82116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0DEA6-FFB3-4E0F-9686-11F26A19BD31}" type="datetimeFigureOut">
              <a:rPr lang="en-US" smtClean="0"/>
              <a:t>12/5/2016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A041B1-A6DC-4EE2-A297-F19EE95636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0479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0DEA6-FFB3-4E0F-9686-11F26A19BD31}" type="datetimeFigureOut">
              <a:rPr lang="en-US" smtClean="0"/>
              <a:t>12/5/2016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A041B1-A6DC-4EE2-A297-F19EE95636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02716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0DEA6-FFB3-4E0F-9686-11F26A19BD31}" type="datetimeFigureOut">
              <a:rPr lang="en-US" smtClean="0"/>
              <a:t>12/5/2016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A041B1-A6DC-4EE2-A297-F19EE95636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58696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0DEA6-FFB3-4E0F-9686-11F26A19BD31}" type="datetimeFigureOut">
              <a:rPr lang="en-US" smtClean="0"/>
              <a:t>12/5/2016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A041B1-A6DC-4EE2-A297-F19EE95636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01418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0DEA6-FFB3-4E0F-9686-11F26A19BD31}" type="datetimeFigureOut">
              <a:rPr lang="en-US" smtClean="0"/>
              <a:t>12/5/2016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A041B1-A6DC-4EE2-A297-F19EE95636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71807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0DEA6-FFB3-4E0F-9686-11F26A19BD31}" type="datetimeFigureOut">
              <a:rPr lang="en-US" smtClean="0"/>
              <a:t>12/5/2016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A041B1-A6DC-4EE2-A297-F19EE95636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5596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0DEA6-FFB3-4E0F-9686-11F26A19BD31}" type="datetimeFigureOut">
              <a:rPr lang="en-US" smtClean="0"/>
              <a:t>12/5/2016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A041B1-A6DC-4EE2-A297-F19EE95636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19695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0DEA6-FFB3-4E0F-9686-11F26A19BD31}" type="datetimeFigureOut">
              <a:rPr lang="en-US" smtClean="0"/>
              <a:t>12/5/2016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A041B1-A6DC-4EE2-A297-F19EE95636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65251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0DEA6-FFB3-4E0F-9686-11F26A19BD31}" type="datetimeFigureOut">
              <a:rPr lang="en-US" smtClean="0"/>
              <a:t>12/5/2016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A041B1-A6DC-4EE2-A297-F19EE95636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15863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0DEA6-FFB3-4E0F-9686-11F26A19BD31}" type="datetimeFigureOut">
              <a:rPr lang="en-US" smtClean="0"/>
              <a:t>12/5/2016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A041B1-A6DC-4EE2-A297-F19EE95636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42867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0DEA6-FFB3-4E0F-9686-11F26A19BD31}" type="datetimeFigureOut">
              <a:rPr lang="en-US" smtClean="0"/>
              <a:t>12/5/2016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A041B1-A6DC-4EE2-A297-F19EE95636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570550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7F2C375-F18A-41C0-B4AD-FFD9E33D2F96}" type="datetimeFigureOut">
              <a:rPr lang="en-US">
                <a:solidFill>
                  <a:prstClr val="black"/>
                </a:solidFill>
              </a:rPr>
              <a:pPr/>
              <a:t>12/5/2016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D5A2604-0EBB-4CCE-8CE7-9EDCA8D7EAED}" type="slidenum">
              <a:rPr lang="en-US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11" name="Subtitle 2"/>
          <p:cNvSpPr>
            <a:spLocks noGrp="1"/>
          </p:cNvSpPr>
          <p:nvPr>
            <p:ph type="subTitle" idx="1"/>
          </p:nvPr>
        </p:nvSpPr>
        <p:spPr>
          <a:xfrm>
            <a:off x="1295400" y="18288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1600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156221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7F2C375-F18A-41C0-B4AD-FFD9E33D2F96}" type="datetimeFigureOut">
              <a:rPr lang="en-US">
                <a:solidFill>
                  <a:prstClr val="black"/>
                </a:solidFill>
              </a:rPr>
              <a:pPr/>
              <a:t>12/5/2016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D5A2604-0EBB-4CCE-8CE7-9EDCA8D7EAED}" type="slidenum">
              <a:rPr lang="en-US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37627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 smtClean="0">
                <a:solidFill>
                  <a:srgbClr val="1F497D">
                    <a:lumMod val="50000"/>
                  </a:srgbClr>
                </a:solidFill>
              </a:rPr>
              <a:t>12/2/2013</a:t>
            </a:r>
            <a:endParaRPr lang="en-US" dirty="0">
              <a:solidFill>
                <a:srgbClr val="1F497D">
                  <a:lumMod val="5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r>
              <a:rPr lang="en-US" b="1" dirty="0" smtClean="0">
                <a:solidFill>
                  <a:srgbClr val="1F497D">
                    <a:lumMod val="50000"/>
                  </a:srgbClr>
                </a:solidFill>
                <a:latin typeface="Times New Roman" pitchFamily="18" charset="0"/>
                <a:cs typeface="Times New Roman" pitchFamily="18" charset="0"/>
              </a:rPr>
              <a:t>2013 MN Fire Weather Meeting</a:t>
            </a:r>
            <a:endParaRPr lang="en-US" dirty="0">
              <a:solidFill>
                <a:srgbClr val="1F497D">
                  <a:lumMod val="5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r>
              <a:rPr lang="en-US" b="1" dirty="0" smtClean="0">
                <a:solidFill>
                  <a:srgbClr val="1F497D">
                    <a:lumMod val="50000"/>
                  </a:srgbClr>
                </a:solidFill>
                <a:latin typeface="Times New Roman" pitchFamily="18" charset="0"/>
                <a:cs typeface="Times New Roman" pitchFamily="18" charset="0"/>
              </a:rPr>
              <a:t>Duluth, MN</a:t>
            </a:r>
            <a:endParaRPr lang="en-US" dirty="0" smtClean="0">
              <a:solidFill>
                <a:srgbClr val="1F497D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79069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262096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CC919C-136C-4F78-804E-2143CB580060}" type="slidenum">
              <a:rPr lang="en-US" alt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37098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39758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EC2159-A5E9-4093-84DB-1D30AC6DEEAD}" type="slidenum">
              <a:rPr lang="en-US" alt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88026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6480048" cy="2301240"/>
          </a:xfrm>
        </p:spPr>
        <p:txBody>
          <a:bodyPr rIns="45720"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433050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CB699-B39A-4329-8DF2-EFCB8482911D}" type="datetimeFigureOut">
              <a:rPr lang="en-US" smtClean="0">
                <a:solidFill>
                  <a:srgbClr val="F8F8F8">
                    <a:shade val="50000"/>
                  </a:srgbClr>
                </a:solidFill>
              </a:rPr>
              <a:pPr/>
              <a:t>12/5/2016</a:t>
            </a:fld>
            <a:endParaRPr lang="en-US">
              <a:solidFill>
                <a:srgbClr val="F8F8F8">
                  <a:shade val="50000"/>
                </a:srgbClr>
              </a:solidFill>
            </a:endParaRPr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F8F8F8">
                  <a:shade val="50000"/>
                </a:srgbClr>
              </a:solidFill>
            </a:endParaRPr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CAE3D-F81C-4687-9954-896A8CDCD790}" type="slidenum">
              <a:rPr lang="en-US" smtClean="0">
                <a:solidFill>
                  <a:srgbClr val="F8F8F8">
                    <a:shade val="50000"/>
                  </a:srgbClr>
                </a:solidFill>
              </a:rPr>
              <a:pPr/>
              <a:t>‹#›</a:t>
            </a:fld>
            <a:endParaRPr lang="en-US">
              <a:solidFill>
                <a:srgbClr val="F8F8F8">
                  <a:shade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943284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CB699-B39A-4329-8DF2-EFCB8482911D}" type="datetimeFigureOut">
              <a:rPr lang="en-US" smtClean="0">
                <a:solidFill>
                  <a:srgbClr val="F8F8F8">
                    <a:shade val="50000"/>
                  </a:srgbClr>
                </a:solidFill>
              </a:rPr>
              <a:pPr/>
              <a:t>12/5/2016</a:t>
            </a:fld>
            <a:endParaRPr lang="en-US">
              <a:solidFill>
                <a:srgbClr val="F8F8F8">
                  <a:shade val="5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F8F8F8">
                  <a:shade val="5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CAE3D-F81C-4687-9954-896A8CDCD790}" type="slidenum">
              <a:rPr lang="en-US" smtClean="0">
                <a:solidFill>
                  <a:srgbClr val="F8F8F8">
                    <a:shade val="50000"/>
                  </a:srgbClr>
                </a:solidFill>
              </a:rPr>
              <a:pPr/>
              <a:t>‹#›</a:t>
            </a:fld>
            <a:endParaRPr lang="en-US">
              <a:solidFill>
                <a:srgbClr val="F8F8F8">
                  <a:shade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423012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583837"/>
            <a:ext cx="66294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485800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CB699-B39A-4329-8DF2-EFCB8482911D}" type="datetimeFigureOut">
              <a:rPr lang="en-US" smtClean="0">
                <a:solidFill>
                  <a:srgbClr val="F8F8F8">
                    <a:shade val="50000"/>
                  </a:srgbClr>
                </a:solidFill>
              </a:rPr>
              <a:pPr/>
              <a:t>12/5/2016</a:t>
            </a:fld>
            <a:endParaRPr lang="en-US">
              <a:solidFill>
                <a:srgbClr val="F8F8F8">
                  <a:shade val="5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F8F8F8">
                  <a:shade val="5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CAE3D-F81C-4687-9954-896A8CDCD790}" type="slidenum">
              <a:rPr lang="en-US" smtClean="0">
                <a:solidFill>
                  <a:srgbClr val="F8F8F8">
                    <a:shade val="50000"/>
                  </a:srgbClr>
                </a:solidFill>
              </a:rPr>
              <a:pPr/>
              <a:t>‹#›</a:t>
            </a:fld>
            <a:endParaRPr lang="en-US">
              <a:solidFill>
                <a:srgbClr val="F8F8F8">
                  <a:shade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177715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CB699-B39A-4329-8DF2-EFCB8482911D}" type="datetimeFigureOut">
              <a:rPr lang="en-US" smtClean="0">
                <a:solidFill>
                  <a:srgbClr val="F8F8F8">
                    <a:shade val="50000"/>
                  </a:srgbClr>
                </a:solidFill>
              </a:rPr>
              <a:pPr/>
              <a:t>12/5/2016</a:t>
            </a:fld>
            <a:endParaRPr lang="en-US">
              <a:solidFill>
                <a:srgbClr val="F8F8F8">
                  <a:shade val="5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F8F8F8">
                  <a:shade val="5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CAE3D-F81C-4687-9954-896A8CDCD790}" type="slidenum">
              <a:rPr lang="en-US" smtClean="0">
                <a:solidFill>
                  <a:srgbClr val="F8F8F8">
                    <a:shade val="50000"/>
                  </a:srgbClr>
                </a:solidFill>
              </a:rPr>
              <a:pPr/>
              <a:t>‹#›</a:t>
            </a:fld>
            <a:endParaRPr lang="en-US">
              <a:solidFill>
                <a:srgbClr val="F8F8F8">
                  <a:shade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200436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86400"/>
            <a:ext cx="4040188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5486400"/>
            <a:ext cx="4041775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516912"/>
            <a:ext cx="404018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516912"/>
            <a:ext cx="40417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CB699-B39A-4329-8DF2-EFCB8482911D}" type="datetimeFigureOut">
              <a:rPr lang="en-US" smtClean="0">
                <a:solidFill>
                  <a:srgbClr val="F8F8F8">
                    <a:shade val="50000"/>
                  </a:srgbClr>
                </a:solidFill>
              </a:rPr>
              <a:pPr/>
              <a:t>12/5/2016</a:t>
            </a:fld>
            <a:endParaRPr lang="en-US">
              <a:solidFill>
                <a:srgbClr val="F8F8F8">
                  <a:shade val="50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F8F8F8">
                  <a:shade val="50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CAE3D-F81C-4687-9954-896A8CDCD790}" type="slidenum">
              <a:rPr lang="en-US" smtClean="0">
                <a:solidFill>
                  <a:srgbClr val="F8F8F8">
                    <a:shade val="50000"/>
                  </a:srgbClr>
                </a:solidFill>
              </a:rPr>
              <a:pPr/>
              <a:t>‹#›</a:t>
            </a:fld>
            <a:endParaRPr lang="en-US">
              <a:solidFill>
                <a:srgbClr val="F8F8F8">
                  <a:shade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569752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1143000"/>
          </a:xfrm>
        </p:spPr>
        <p:txBody>
          <a:bodyPr anchor="ctr"/>
          <a:lstStyle>
            <a:lvl1pPr algn="l">
              <a:defRPr sz="460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CB699-B39A-4329-8DF2-EFCB8482911D}" type="datetimeFigureOut">
              <a:rPr lang="en-US" smtClean="0">
                <a:solidFill>
                  <a:srgbClr val="F8F8F8">
                    <a:shade val="50000"/>
                  </a:srgbClr>
                </a:solidFill>
              </a:rPr>
              <a:pPr/>
              <a:t>12/5/2016</a:t>
            </a:fld>
            <a:endParaRPr lang="en-US">
              <a:solidFill>
                <a:srgbClr val="F8F8F8">
                  <a:shade val="50000"/>
                </a:srgbClr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6ECAE3D-F81C-4687-9954-896A8CDCD790}" type="slidenum">
              <a:rPr lang="en-US" smtClean="0">
                <a:solidFill>
                  <a:srgbClr val="F8F8F8">
                    <a:shade val="50000"/>
                  </a:srgbClr>
                </a:solidFill>
              </a:rPr>
              <a:pPr/>
              <a:t>‹#›</a:t>
            </a:fld>
            <a:endParaRPr lang="en-US">
              <a:solidFill>
                <a:srgbClr val="F8F8F8">
                  <a:shade val="50000"/>
                </a:srgbClr>
              </a:solidFill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>
              <a:solidFill>
                <a:srgbClr val="F8F8F8">
                  <a:shade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406762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CB699-B39A-4329-8DF2-EFCB8482911D}" type="datetimeFigureOut">
              <a:rPr lang="en-US" smtClean="0">
                <a:solidFill>
                  <a:srgbClr val="F8F8F8">
                    <a:shade val="50000"/>
                  </a:srgbClr>
                </a:solidFill>
              </a:rPr>
              <a:pPr/>
              <a:t>12/5/2016</a:t>
            </a:fld>
            <a:endParaRPr lang="en-US">
              <a:solidFill>
                <a:srgbClr val="F8F8F8">
                  <a:shade val="50000"/>
                </a:srgb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F8F8F8">
                  <a:shade val="50000"/>
                </a:srgb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CAE3D-F81C-4687-9954-896A8CDCD790}" type="slidenum">
              <a:rPr lang="en-US" smtClean="0">
                <a:solidFill>
                  <a:srgbClr val="F8F8F8">
                    <a:shade val="50000"/>
                  </a:srgbClr>
                </a:solidFill>
              </a:rPr>
              <a:pPr/>
              <a:t>‹#›</a:t>
            </a:fld>
            <a:endParaRPr lang="en-US">
              <a:solidFill>
                <a:srgbClr val="F8F8F8">
                  <a:shade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627151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CB699-B39A-4329-8DF2-EFCB8482911D}" type="datetimeFigureOut">
              <a:rPr lang="en-US" smtClean="0">
                <a:solidFill>
                  <a:srgbClr val="F8F8F8">
                    <a:shade val="50000"/>
                  </a:srgbClr>
                </a:solidFill>
              </a:rPr>
              <a:pPr/>
              <a:t>12/5/2016</a:t>
            </a:fld>
            <a:endParaRPr lang="en-US">
              <a:solidFill>
                <a:srgbClr val="F8F8F8">
                  <a:shade val="5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F8F8F8">
                  <a:shade val="5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156448" y="6422064"/>
            <a:ext cx="762000" cy="365125"/>
          </a:xfrm>
        </p:spPr>
        <p:txBody>
          <a:bodyPr/>
          <a:lstStyle/>
          <a:p>
            <a:fld id="{A6ECAE3D-F81C-4687-9954-896A8CDCD790}" type="slidenum">
              <a:rPr lang="en-US" smtClean="0">
                <a:solidFill>
                  <a:srgbClr val="F8F8F8">
                    <a:shade val="50000"/>
                  </a:srgbClr>
                </a:solidFill>
              </a:rPr>
              <a:pPr/>
              <a:t>‹#›</a:t>
            </a:fld>
            <a:endParaRPr lang="en-US">
              <a:solidFill>
                <a:srgbClr val="F8F8F8">
                  <a:shade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525088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56732" y="1705709"/>
            <a:ext cx="3053868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65628" y="1019907"/>
            <a:ext cx="41148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556734" y="2998765"/>
            <a:ext cx="3053866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422064"/>
            <a:ext cx="2133600" cy="365125"/>
          </a:xfrm>
        </p:spPr>
        <p:txBody>
          <a:bodyPr/>
          <a:lstStyle/>
          <a:p>
            <a:fld id="{E7BCB699-B39A-4329-8DF2-EFCB8482911D}" type="datetimeFigureOut">
              <a:rPr lang="en-US" smtClean="0">
                <a:solidFill>
                  <a:srgbClr val="F8F8F8">
                    <a:shade val="50000"/>
                  </a:srgbClr>
                </a:solidFill>
              </a:rPr>
              <a:pPr/>
              <a:t>12/5/2016</a:t>
            </a:fld>
            <a:endParaRPr lang="en-US">
              <a:solidFill>
                <a:srgbClr val="F8F8F8">
                  <a:shade val="5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F8F8F8">
                  <a:shade val="5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CAE3D-F81C-4687-9954-896A8CDCD790}" type="slidenum">
              <a:rPr lang="en-US" smtClean="0">
                <a:solidFill>
                  <a:srgbClr val="F8F8F8">
                    <a:shade val="50000"/>
                  </a:srgbClr>
                </a:solidFill>
              </a:rPr>
              <a:pPr/>
              <a:t>‹#›</a:t>
            </a:fld>
            <a:endParaRPr lang="en-US">
              <a:solidFill>
                <a:srgbClr val="F8F8F8">
                  <a:shade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028307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CB699-B39A-4329-8DF2-EFCB8482911D}" type="datetimeFigureOut">
              <a:rPr lang="en-US" smtClean="0">
                <a:solidFill>
                  <a:srgbClr val="F8F8F8">
                    <a:shade val="50000"/>
                  </a:srgbClr>
                </a:solidFill>
              </a:rPr>
              <a:pPr/>
              <a:t>12/5/2016</a:t>
            </a:fld>
            <a:endParaRPr lang="en-US">
              <a:solidFill>
                <a:srgbClr val="F8F8F8">
                  <a:shade val="5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F8F8F8">
                  <a:shade val="5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CAE3D-F81C-4687-9954-896A8CDCD790}" type="slidenum">
              <a:rPr lang="en-US" smtClean="0">
                <a:solidFill>
                  <a:srgbClr val="F8F8F8">
                    <a:shade val="50000"/>
                  </a:srgbClr>
                </a:solidFill>
              </a:rPr>
              <a:pPr/>
              <a:t>‹#›</a:t>
            </a:fld>
            <a:endParaRPr lang="en-US">
              <a:solidFill>
                <a:srgbClr val="F8F8F8">
                  <a:shade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405245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CB699-B39A-4329-8DF2-EFCB8482911D}" type="datetimeFigureOut">
              <a:rPr lang="en-US" smtClean="0">
                <a:solidFill>
                  <a:srgbClr val="F8F8F8">
                    <a:shade val="50000"/>
                  </a:srgbClr>
                </a:solidFill>
              </a:rPr>
              <a:pPr/>
              <a:t>12/5/2016</a:t>
            </a:fld>
            <a:endParaRPr lang="en-US">
              <a:solidFill>
                <a:srgbClr val="F8F8F8">
                  <a:shade val="5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F8F8F8">
                  <a:shade val="5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CAE3D-F81C-4687-9954-896A8CDCD790}" type="slidenum">
              <a:rPr lang="en-US" smtClean="0">
                <a:solidFill>
                  <a:srgbClr val="F8F8F8">
                    <a:shade val="50000"/>
                  </a:srgbClr>
                </a:solidFill>
              </a:rPr>
              <a:pPr/>
              <a:t>‹#›</a:t>
            </a:fld>
            <a:endParaRPr lang="en-US">
              <a:solidFill>
                <a:srgbClr val="F8F8F8">
                  <a:shade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783838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7F2C375-F18A-41C0-B4AD-FFD9E33D2F96}" type="datetimeFigureOut">
              <a:rPr lang="en-US">
                <a:solidFill>
                  <a:prstClr val="black"/>
                </a:solidFill>
              </a:rPr>
              <a:pPr/>
              <a:t>12/5/2016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D5A2604-0EBB-4CCE-8CE7-9EDCA8D7EAED}" type="slidenum">
              <a:rPr lang="en-US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11" name="Subtitle 2"/>
          <p:cNvSpPr>
            <a:spLocks noGrp="1"/>
          </p:cNvSpPr>
          <p:nvPr>
            <p:ph type="subTitle" idx="1"/>
          </p:nvPr>
        </p:nvSpPr>
        <p:spPr>
          <a:xfrm>
            <a:off x="1295400" y="18288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07198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212476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7F2C375-F18A-41C0-B4AD-FFD9E33D2F96}" type="datetimeFigureOut">
              <a:rPr lang="en-US">
                <a:solidFill>
                  <a:prstClr val="black"/>
                </a:solidFill>
              </a:rPr>
              <a:pPr/>
              <a:t>12/5/2016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D5A2604-0EBB-4CCE-8CE7-9EDCA8D7EAED}" type="slidenum">
              <a:rPr lang="en-US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13012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 smtClean="0">
                <a:solidFill>
                  <a:srgbClr val="1F497D">
                    <a:lumMod val="50000"/>
                  </a:srgbClr>
                </a:solidFill>
              </a:rPr>
              <a:t>12/2/2013</a:t>
            </a:r>
            <a:endParaRPr lang="en-US" dirty="0">
              <a:solidFill>
                <a:srgbClr val="1F497D">
                  <a:lumMod val="5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r>
              <a:rPr lang="en-US" b="1" dirty="0" smtClean="0">
                <a:solidFill>
                  <a:srgbClr val="1F497D">
                    <a:lumMod val="50000"/>
                  </a:srgbClr>
                </a:solidFill>
                <a:latin typeface="Times New Roman" pitchFamily="18" charset="0"/>
                <a:cs typeface="Times New Roman" pitchFamily="18" charset="0"/>
              </a:rPr>
              <a:t>2013 MN Fire Weather Meeting</a:t>
            </a:r>
            <a:endParaRPr lang="en-US" dirty="0">
              <a:solidFill>
                <a:srgbClr val="1F497D">
                  <a:lumMod val="5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r>
              <a:rPr lang="en-US" b="1" dirty="0" smtClean="0">
                <a:solidFill>
                  <a:srgbClr val="1F497D">
                    <a:lumMod val="50000"/>
                  </a:srgbClr>
                </a:solidFill>
                <a:latin typeface="Times New Roman" pitchFamily="18" charset="0"/>
                <a:cs typeface="Times New Roman" pitchFamily="18" charset="0"/>
              </a:rPr>
              <a:t>Duluth, MN</a:t>
            </a:r>
            <a:endParaRPr lang="en-US" dirty="0" smtClean="0">
              <a:solidFill>
                <a:srgbClr val="1F497D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81219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641381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CC919C-136C-4F78-804E-2143CB580060}" type="slidenum">
              <a:rPr lang="en-US" alt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19518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1058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EC2159-A5E9-4093-84DB-1D30AC6DEEAD}" type="slidenum">
              <a:rPr lang="en-US" alt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5645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C134D-683A-4810-8A15-37EAA2730C76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12/5/2016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4399D5-AE13-429C-B578-3946943E4FBF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6819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C134D-683A-4810-8A15-37EAA2730C76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12/5/2016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4399D5-AE13-429C-B578-3946943E4FBF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5664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C134D-683A-4810-8A15-37EAA2730C76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12/5/2016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4399D5-AE13-429C-B578-3946943E4FBF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1223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C134D-683A-4810-8A15-37EAA2730C76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12/5/2016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4399D5-AE13-429C-B578-3946943E4FBF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527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C134D-683A-4810-8A15-37EAA2730C76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12/5/2016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4399D5-AE13-429C-B578-3946943E4FBF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4924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C134D-683A-4810-8A15-37EAA2730C76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12/5/2016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4399D5-AE13-429C-B578-3946943E4FBF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8401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C134D-683A-4810-8A15-37EAA2730C76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12/5/2016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4399D5-AE13-429C-B578-3946943E4FBF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7262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C134D-683A-4810-8A15-37EAA2730C76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12/5/2016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4399D5-AE13-429C-B578-3946943E4FBF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4273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C134D-683A-4810-8A15-37EAA2730C76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12/5/2016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4399D5-AE13-429C-B578-3946943E4FBF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8637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C134D-683A-4810-8A15-37EAA2730C76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12/5/2016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4399D5-AE13-429C-B578-3946943E4FBF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9160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C134D-683A-4810-8A15-37EAA2730C76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12/5/2016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4399D5-AE13-429C-B578-3946943E4FBF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56952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9A7B25-5CDB-4AA6-864C-AFF7731FEAB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12/5/2016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A06BA-6C4E-4EC1-B317-B209430C16F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1768673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9A7B25-5CDB-4AA6-864C-AFF7731FEAB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12/5/2016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A06BA-6C4E-4EC1-B317-B209430C16F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5397750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9A7B25-5CDB-4AA6-864C-AFF7731FEAB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12/5/2016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A06BA-6C4E-4EC1-B317-B209430C16F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9784965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9A7B25-5CDB-4AA6-864C-AFF7731FEAB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12/5/2016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A06BA-6C4E-4EC1-B317-B209430C16F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08249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9A7B25-5CDB-4AA6-864C-AFF7731FEAB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12/5/2016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A06BA-6C4E-4EC1-B317-B209430C16F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5266916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9A7B25-5CDB-4AA6-864C-AFF7731FEAB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12/5/2016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A06BA-6C4E-4EC1-B317-B209430C16F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7884468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9A7B25-5CDB-4AA6-864C-AFF7731FEAB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12/5/2016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A06BA-6C4E-4EC1-B317-B209430C16F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0782031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9A7B25-5CDB-4AA6-864C-AFF7731FEAB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12/5/2016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A06BA-6C4E-4EC1-B317-B209430C16F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9657542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9A7B25-5CDB-4AA6-864C-AFF7731FEAB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12/5/2016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A06BA-6C4E-4EC1-B317-B209430C16F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269530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9A7B25-5CDB-4AA6-864C-AFF7731FEAB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12/5/2016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A06BA-6C4E-4EC1-B317-B209430C16F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7395028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9A7B25-5CDB-4AA6-864C-AFF7731FEAB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12/5/2016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A06BA-6C4E-4EC1-B317-B209430C16F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3426072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C13CBE-2285-4984-89F5-DC9CACED9838}" type="datetimeFigureOut">
              <a:rPr lang="en-US" smtClean="0">
                <a:solidFill>
                  <a:prstClr val="black">
                    <a:shade val="50000"/>
                  </a:prstClr>
                </a:solidFill>
              </a:rPr>
              <a:pPr/>
              <a:t>12/5/2016</a:t>
            </a:fld>
            <a:endParaRPr lang="en-US">
              <a:solidFill>
                <a:prstClr val="black">
                  <a:shade val="50000"/>
                </a:prstClr>
              </a:solidFill>
            </a:endParaRP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shade val="50000"/>
                </a:prstClr>
              </a:solidFill>
            </a:endParaRPr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4E2A8-A1EE-418B-9134-54D0BBEF993B}" type="slidenum">
              <a:rPr lang="en-US" smtClean="0">
                <a:solidFill>
                  <a:prstClr val="black">
                    <a:shade val="50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shade val="50000"/>
                </a:prstClr>
              </a:solidFill>
            </a:endParaRP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803088753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C13CBE-2285-4984-89F5-DC9CACED9838}" type="datetimeFigureOut">
              <a:rPr lang="en-US" smtClean="0">
                <a:solidFill>
                  <a:prstClr val="black">
                    <a:shade val="50000"/>
                  </a:prstClr>
                </a:solidFill>
              </a:rPr>
              <a:pPr/>
              <a:t>12/5/2016</a:t>
            </a:fld>
            <a:endParaRPr lang="en-US">
              <a:solidFill>
                <a:prstClr val="black">
                  <a:shade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shade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4E2A8-A1EE-418B-9134-54D0BBEF993B}" type="slidenum">
              <a:rPr lang="en-US" smtClean="0">
                <a:solidFill>
                  <a:prstClr val="black">
                    <a:shade val="50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6813825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C13CBE-2285-4984-89F5-DC9CACED9838}" type="datetimeFigureOut">
              <a:rPr lang="en-US" smtClean="0">
                <a:solidFill>
                  <a:prstClr val="black">
                    <a:shade val="50000"/>
                  </a:prstClr>
                </a:solidFill>
              </a:rPr>
              <a:pPr/>
              <a:t>12/5/2016</a:t>
            </a:fld>
            <a:endParaRPr lang="en-US">
              <a:solidFill>
                <a:prstClr val="black">
                  <a:shade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shade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9364E2A8-A1EE-418B-9134-54D0BBEF993B}" type="slidenum">
              <a:rPr lang="en-US" smtClean="0">
                <a:solidFill>
                  <a:prstClr val="black">
                    <a:shade val="50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7289045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C13CBE-2285-4984-89F5-DC9CACED9838}" type="datetimeFigureOut">
              <a:rPr lang="en-US" smtClean="0">
                <a:solidFill>
                  <a:prstClr val="black">
                    <a:shade val="50000"/>
                  </a:prstClr>
                </a:solidFill>
              </a:rPr>
              <a:pPr/>
              <a:t>12/5/2016</a:t>
            </a:fld>
            <a:endParaRPr lang="en-US">
              <a:solidFill>
                <a:prstClr val="black">
                  <a:shade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shade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4E2A8-A1EE-418B-9134-54D0BBEF993B}" type="slidenum">
              <a:rPr lang="en-US" smtClean="0">
                <a:solidFill>
                  <a:prstClr val="black">
                    <a:shade val="50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2466330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C13CBE-2285-4984-89F5-DC9CACED9838}" type="datetimeFigureOut">
              <a:rPr lang="en-US" smtClean="0">
                <a:solidFill>
                  <a:prstClr val="black">
                    <a:shade val="50000"/>
                  </a:prstClr>
                </a:solidFill>
              </a:rPr>
              <a:pPr/>
              <a:t>12/5/2016</a:t>
            </a:fld>
            <a:endParaRPr lang="en-US">
              <a:solidFill>
                <a:prstClr val="black">
                  <a:shade val="50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shade val="50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4E2A8-A1EE-418B-9134-54D0BBEF993B}" type="slidenum">
              <a:rPr lang="en-US" smtClean="0">
                <a:solidFill>
                  <a:prstClr val="black">
                    <a:shade val="50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0950758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C13CBE-2285-4984-89F5-DC9CACED9838}" type="datetimeFigureOut">
              <a:rPr lang="en-US" smtClean="0">
                <a:solidFill>
                  <a:prstClr val="black">
                    <a:shade val="50000"/>
                  </a:prstClr>
                </a:solidFill>
              </a:rPr>
              <a:pPr/>
              <a:t>12/5/2016</a:t>
            </a:fld>
            <a:endParaRPr lang="en-US">
              <a:solidFill>
                <a:prstClr val="black">
                  <a:shade val="50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shade val="50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4E2A8-A1EE-418B-9134-54D0BBEF993B}" type="slidenum">
              <a:rPr lang="en-US" smtClean="0">
                <a:solidFill>
                  <a:prstClr val="black">
                    <a:shade val="50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2896654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C13CBE-2285-4984-89F5-DC9CACED9838}" type="datetimeFigureOut">
              <a:rPr lang="en-US" smtClean="0">
                <a:solidFill>
                  <a:prstClr val="black">
                    <a:shade val="50000"/>
                  </a:prstClr>
                </a:solidFill>
              </a:rPr>
              <a:pPr/>
              <a:t>12/5/2016</a:t>
            </a:fld>
            <a:endParaRPr lang="en-US">
              <a:solidFill>
                <a:prstClr val="black">
                  <a:shade val="50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shade val="50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4E2A8-A1EE-418B-9134-54D0BBEF993B}" type="slidenum">
              <a:rPr lang="en-US" smtClean="0">
                <a:solidFill>
                  <a:prstClr val="black">
                    <a:shade val="50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0970402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C13CBE-2285-4984-89F5-DC9CACED9838}" type="datetimeFigureOut">
              <a:rPr lang="en-US" smtClean="0">
                <a:solidFill>
                  <a:prstClr val="black">
                    <a:shade val="50000"/>
                  </a:prstClr>
                </a:solidFill>
              </a:rPr>
              <a:pPr/>
              <a:t>12/5/2016</a:t>
            </a:fld>
            <a:endParaRPr lang="en-US">
              <a:solidFill>
                <a:prstClr val="black">
                  <a:shade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shade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4E2A8-A1EE-418B-9134-54D0BBEF993B}" type="slidenum">
              <a:rPr lang="en-US" smtClean="0">
                <a:solidFill>
                  <a:prstClr val="black">
                    <a:shade val="50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154598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C13CBE-2285-4984-89F5-DC9CACED9838}" type="datetimeFigureOut">
              <a:rPr lang="en-US" smtClean="0">
                <a:solidFill>
                  <a:prstClr val="black">
                    <a:shade val="50000"/>
                  </a:prstClr>
                </a:solidFill>
              </a:rPr>
              <a:pPr/>
              <a:t>12/5/2016</a:t>
            </a:fld>
            <a:endParaRPr lang="en-US">
              <a:solidFill>
                <a:prstClr val="black">
                  <a:shade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shade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4E2A8-A1EE-418B-9134-54D0BBEF993B}" type="slidenum">
              <a:rPr lang="en-US" smtClean="0">
                <a:solidFill>
                  <a:prstClr val="black">
                    <a:shade val="50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4033919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C13CBE-2285-4984-89F5-DC9CACED9838}" type="datetimeFigureOut">
              <a:rPr lang="en-US" smtClean="0">
                <a:solidFill>
                  <a:prstClr val="black">
                    <a:shade val="50000"/>
                  </a:prstClr>
                </a:solidFill>
              </a:rPr>
              <a:pPr/>
              <a:t>12/5/2016</a:t>
            </a:fld>
            <a:endParaRPr lang="en-US">
              <a:solidFill>
                <a:prstClr val="black">
                  <a:shade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shade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4E2A8-A1EE-418B-9134-54D0BBEF993B}" type="slidenum">
              <a:rPr lang="en-US" smtClean="0">
                <a:solidFill>
                  <a:prstClr val="black">
                    <a:shade val="50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6760549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C13CBE-2285-4984-89F5-DC9CACED9838}" type="datetimeFigureOut">
              <a:rPr lang="en-US" smtClean="0">
                <a:solidFill>
                  <a:prstClr val="black">
                    <a:shade val="50000"/>
                  </a:prstClr>
                </a:solidFill>
              </a:rPr>
              <a:pPr/>
              <a:t>12/5/2016</a:t>
            </a:fld>
            <a:endParaRPr lang="en-US">
              <a:solidFill>
                <a:prstClr val="black">
                  <a:shade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shade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4E2A8-A1EE-418B-9134-54D0BBEF993B}" type="slidenum">
              <a:rPr lang="en-US" smtClean="0">
                <a:solidFill>
                  <a:prstClr val="black">
                    <a:shade val="50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7567121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Title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al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E7D3B3-CC04-46D3-8AE6-6A9EA6F4F3D1}" type="datetimeFigureOut">
              <a:rPr lang="en-US" smtClean="0">
                <a:solidFill>
                  <a:srgbClr val="4F271C"/>
                </a:solidFill>
              </a:rPr>
              <a:pPr/>
              <a:t>12/5/2016</a:t>
            </a:fld>
            <a:endParaRPr lang="en-US">
              <a:solidFill>
                <a:srgbClr val="4F271C"/>
              </a:solidFill>
            </a:endParaRPr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3345566-531E-48ED-9CA6-496BB69713E8}" type="slidenum">
              <a:rPr lang="en-US" smtClean="0">
                <a:solidFill>
                  <a:srgbClr val="4F271C"/>
                </a:solidFill>
              </a:rPr>
              <a:pPr/>
              <a:t>‹#›</a:t>
            </a:fld>
            <a:endParaRPr lang="en-US">
              <a:solidFill>
                <a:srgbClr val="4F271C"/>
              </a:solidFill>
            </a:endParaRP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>
              <a:solidFill>
                <a:srgbClr val="4F271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8523825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ABE7D3B3-CC04-46D3-8AE6-6A9EA6F4F3D1}" type="datetimeFigureOut">
              <a:rPr lang="en-US" smtClean="0">
                <a:solidFill>
                  <a:srgbClr val="4F271C"/>
                </a:solidFill>
              </a:rPr>
              <a:pPr/>
              <a:t>12/5/2016</a:t>
            </a:fld>
            <a:endParaRPr lang="en-US">
              <a:solidFill>
                <a:srgbClr val="4F271C"/>
              </a:solidFill>
            </a:endParaRPr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03345566-531E-48ED-9CA6-496BB69713E8}" type="slidenum">
              <a:rPr lang="en-US" smtClean="0">
                <a:solidFill>
                  <a:srgbClr val="4F271C"/>
                </a:solidFill>
              </a:rPr>
              <a:pPr/>
              <a:t>‹#›</a:t>
            </a:fld>
            <a:endParaRPr lang="en-US">
              <a:solidFill>
                <a:srgbClr val="4F271C"/>
              </a:solidFill>
            </a:endParaRPr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>
              <a:solidFill>
                <a:srgbClr val="4F271C"/>
              </a:solidFill>
            </a:endParaRPr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93390833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E7D3B3-CC04-46D3-8AE6-6A9EA6F4F3D1}" type="datetimeFigureOut">
              <a:rPr lang="en-US" smtClean="0">
                <a:solidFill>
                  <a:srgbClr val="4F271C"/>
                </a:solidFill>
              </a:rPr>
              <a:pPr/>
              <a:t>12/5/2016</a:t>
            </a:fld>
            <a:endParaRPr lang="en-US">
              <a:solidFill>
                <a:srgbClr val="4F271C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F271C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45566-531E-48ED-9CA6-496BB69713E8}" type="slidenum">
              <a:rPr lang="en-US" smtClean="0">
                <a:solidFill>
                  <a:srgbClr val="4F271C"/>
                </a:solidFill>
              </a:rPr>
              <a:pPr/>
              <a:t>‹#›</a:t>
            </a:fld>
            <a:endParaRPr lang="en-US">
              <a:solidFill>
                <a:srgbClr val="4F271C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13630698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E7D3B3-CC04-46D3-8AE6-6A9EA6F4F3D1}" type="datetimeFigureOut">
              <a:rPr lang="en-US" smtClean="0">
                <a:solidFill>
                  <a:srgbClr val="4F271C"/>
                </a:solidFill>
              </a:rPr>
              <a:pPr/>
              <a:t>12/5/2016</a:t>
            </a:fld>
            <a:endParaRPr lang="en-US">
              <a:solidFill>
                <a:srgbClr val="4F271C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F271C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45566-531E-48ED-9CA6-496BB69713E8}" type="slidenum">
              <a:rPr lang="en-US" smtClean="0">
                <a:solidFill>
                  <a:srgbClr val="4F271C"/>
                </a:solidFill>
              </a:rPr>
              <a:pPr/>
              <a:t>‹#›</a:t>
            </a:fld>
            <a:endParaRPr lang="en-US">
              <a:solidFill>
                <a:srgbClr val="4F271C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998512873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45566-531E-48ED-9CA6-496BB69713E8}" type="slidenum">
              <a:rPr lang="en-US" smtClean="0">
                <a:solidFill>
                  <a:srgbClr val="4F271C"/>
                </a:solidFill>
              </a:rPr>
              <a:pPr/>
              <a:t>‹#›</a:t>
            </a:fld>
            <a:endParaRPr lang="en-US">
              <a:solidFill>
                <a:srgbClr val="4F271C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F271C"/>
              </a:solidFill>
            </a:endParaRP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E7D3B3-CC04-46D3-8AE6-6A9EA6F4F3D1}" type="datetimeFigureOut">
              <a:rPr lang="en-US" smtClean="0">
                <a:solidFill>
                  <a:srgbClr val="4F271C"/>
                </a:solidFill>
              </a:rPr>
              <a:pPr/>
              <a:t>12/5/2016</a:t>
            </a:fld>
            <a:endParaRPr lang="en-US">
              <a:solidFill>
                <a:srgbClr val="4F271C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2" name="Content Placeholder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34" name="Content Placeholder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cxnSp>
        <p:nvCxnSpPr>
          <p:cNvPr id="10" name="Straight Connector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37236203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E7D3B3-CC04-46D3-8AE6-6A9EA6F4F3D1}" type="datetimeFigureOut">
              <a:rPr lang="en-US" smtClean="0">
                <a:solidFill>
                  <a:srgbClr val="4F271C"/>
                </a:solidFill>
              </a:rPr>
              <a:pPr/>
              <a:t>12/5/2016</a:t>
            </a:fld>
            <a:endParaRPr lang="en-US">
              <a:solidFill>
                <a:srgbClr val="4F271C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F271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45566-531E-48ED-9CA6-496BB69713E8}" type="slidenum">
              <a:rPr lang="en-US" smtClean="0">
                <a:solidFill>
                  <a:srgbClr val="4F271C"/>
                </a:solidFill>
              </a:rPr>
              <a:pPr/>
              <a:t>‹#›</a:t>
            </a:fld>
            <a:endParaRPr lang="en-US">
              <a:solidFill>
                <a:srgbClr val="4F271C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428091912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E7D3B3-CC04-46D3-8AE6-6A9EA6F4F3D1}" type="datetimeFigureOut">
              <a:rPr lang="en-US" smtClean="0">
                <a:solidFill>
                  <a:srgbClr val="4F271C"/>
                </a:solidFill>
              </a:rPr>
              <a:pPr/>
              <a:t>12/5/2016</a:t>
            </a:fld>
            <a:endParaRPr lang="en-US">
              <a:solidFill>
                <a:srgbClr val="4F271C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F271C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45566-531E-48ED-9CA6-496BB69713E8}" type="slidenum">
              <a:rPr lang="en-US" smtClean="0">
                <a:solidFill>
                  <a:srgbClr val="4F271C"/>
                </a:solidFill>
              </a:rPr>
              <a:pPr/>
              <a:t>‹#›</a:t>
            </a:fld>
            <a:endParaRPr lang="en-US">
              <a:solidFill>
                <a:srgbClr val="4F271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4621092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Content Placeholder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1" name="Title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ABE7D3B3-CC04-46D3-8AE6-6A9EA6F4F3D1}" type="datetimeFigureOut">
              <a:rPr lang="en-US" smtClean="0">
                <a:solidFill>
                  <a:srgbClr val="4F271C"/>
                </a:solidFill>
              </a:rPr>
              <a:pPr/>
              <a:t>12/5/2016</a:t>
            </a:fld>
            <a:endParaRPr lang="en-US">
              <a:solidFill>
                <a:srgbClr val="4F271C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3345566-531E-48ED-9CA6-496BB69713E8}" type="slidenum">
              <a:rPr lang="en-US" smtClean="0">
                <a:solidFill>
                  <a:srgbClr val="4F271C"/>
                </a:solidFill>
              </a:rPr>
              <a:pPr/>
              <a:t>‹#›</a:t>
            </a:fld>
            <a:endParaRPr lang="en-US">
              <a:solidFill>
                <a:srgbClr val="4F271C"/>
              </a:solidFill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>
              <a:solidFill>
                <a:srgbClr val="4F271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9613788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E7D3B3-CC04-46D3-8AE6-6A9EA6F4F3D1}" type="datetimeFigureOut">
              <a:rPr lang="en-US" smtClean="0">
                <a:solidFill>
                  <a:srgbClr val="4F271C"/>
                </a:solidFill>
              </a:rPr>
              <a:pPr/>
              <a:t>12/5/2016</a:t>
            </a:fld>
            <a:endParaRPr lang="en-US">
              <a:solidFill>
                <a:srgbClr val="4F271C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3345566-531E-48ED-9CA6-496BB69713E8}" type="slidenum">
              <a:rPr lang="en-US" smtClean="0">
                <a:solidFill>
                  <a:srgbClr val="4F271C"/>
                </a:solidFill>
              </a:rPr>
              <a:pPr/>
              <a:t>‹#›</a:t>
            </a:fld>
            <a:endParaRPr lang="en-US">
              <a:solidFill>
                <a:srgbClr val="4F271C"/>
              </a:solidFill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>
              <a:solidFill>
                <a:srgbClr val="4F271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5257380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E7D3B3-CC04-46D3-8AE6-6A9EA6F4F3D1}" type="datetimeFigureOut">
              <a:rPr lang="en-US" smtClean="0">
                <a:solidFill>
                  <a:srgbClr val="4F271C"/>
                </a:solidFill>
              </a:rPr>
              <a:pPr/>
              <a:t>12/5/2016</a:t>
            </a:fld>
            <a:endParaRPr lang="en-US">
              <a:solidFill>
                <a:srgbClr val="4F271C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F271C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45566-531E-48ED-9CA6-496BB69713E8}" type="slidenum">
              <a:rPr lang="en-US" smtClean="0">
                <a:solidFill>
                  <a:srgbClr val="4F271C"/>
                </a:solidFill>
              </a:rPr>
              <a:pPr/>
              <a:t>‹#›</a:t>
            </a:fld>
            <a:endParaRPr lang="en-US">
              <a:solidFill>
                <a:srgbClr val="4F271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0820816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E7D3B3-CC04-46D3-8AE6-6A9EA6F4F3D1}" type="datetimeFigureOut">
              <a:rPr lang="en-US" smtClean="0">
                <a:solidFill>
                  <a:srgbClr val="4F271C"/>
                </a:solidFill>
              </a:rPr>
              <a:pPr/>
              <a:t>12/5/2016</a:t>
            </a:fld>
            <a:endParaRPr lang="en-US">
              <a:solidFill>
                <a:srgbClr val="4F271C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F271C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45566-531E-48ED-9CA6-496BB69713E8}" type="slidenum">
              <a:rPr lang="en-US" smtClean="0">
                <a:solidFill>
                  <a:srgbClr val="4F271C"/>
                </a:solidFill>
              </a:rPr>
              <a:pPr/>
              <a:t>‹#›</a:t>
            </a:fld>
            <a:endParaRPr lang="en-US">
              <a:solidFill>
                <a:srgbClr val="4F271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12800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9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.xml"/><Relationship Id="rId3" Type="http://schemas.openxmlformats.org/officeDocument/2006/relationships/slideLayout" Target="../slideLayouts/slideLayout22.xml"/><Relationship Id="rId7" Type="http://schemas.openxmlformats.org/officeDocument/2006/relationships/slideLayout" Target="../slideLayouts/slideLayout26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0.xml"/><Relationship Id="rId6" Type="http://schemas.openxmlformats.org/officeDocument/2006/relationships/slideLayout" Target="../slideLayouts/slideLayout25.xml"/><Relationship Id="rId11" Type="http://schemas.openxmlformats.org/officeDocument/2006/relationships/slideLayout" Target="../slideLayouts/slideLayout30.xml"/><Relationship Id="rId5" Type="http://schemas.openxmlformats.org/officeDocument/2006/relationships/slideLayout" Target="../slideLayouts/slideLayout24.xml"/><Relationship Id="rId10" Type="http://schemas.openxmlformats.org/officeDocument/2006/relationships/slideLayout" Target="../slideLayouts/slideLayout29.xml"/><Relationship Id="rId4" Type="http://schemas.openxmlformats.org/officeDocument/2006/relationships/slideLayout" Target="../slideLayouts/slideLayout23.xml"/><Relationship Id="rId9" Type="http://schemas.openxmlformats.org/officeDocument/2006/relationships/slideLayout" Target="../slideLayouts/slideLayout28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8.xml"/><Relationship Id="rId3" Type="http://schemas.openxmlformats.org/officeDocument/2006/relationships/slideLayout" Target="../slideLayouts/slideLayout33.xml"/><Relationship Id="rId7" Type="http://schemas.openxmlformats.org/officeDocument/2006/relationships/slideLayout" Target="../slideLayouts/slideLayout37.xml"/><Relationship Id="rId2" Type="http://schemas.openxmlformats.org/officeDocument/2006/relationships/slideLayout" Target="../slideLayouts/slideLayout32.xml"/><Relationship Id="rId1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5.xml"/><Relationship Id="rId4" Type="http://schemas.openxmlformats.org/officeDocument/2006/relationships/slideLayout" Target="../slideLayouts/slideLayout34.xml"/><Relationship Id="rId9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6.xml"/><Relationship Id="rId3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5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0.xml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11" Type="http://schemas.openxmlformats.org/officeDocument/2006/relationships/slideLayout" Target="../slideLayouts/slideLayout49.xml"/><Relationship Id="rId5" Type="http://schemas.openxmlformats.org/officeDocument/2006/relationships/slideLayout" Target="../slideLayouts/slideLayout43.xml"/><Relationship Id="rId10" Type="http://schemas.openxmlformats.org/officeDocument/2006/relationships/slideLayout" Target="../slideLayouts/slideLayout48.xml"/><Relationship Id="rId4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7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7.xml"/><Relationship Id="rId3" Type="http://schemas.openxmlformats.org/officeDocument/2006/relationships/slideLayout" Target="../slideLayouts/slideLayout52.xml"/><Relationship Id="rId7" Type="http://schemas.openxmlformats.org/officeDocument/2006/relationships/slideLayout" Target="../slideLayouts/slideLayout56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1.xml"/><Relationship Id="rId1" Type="http://schemas.openxmlformats.org/officeDocument/2006/relationships/slideLayout" Target="../slideLayouts/slideLayout50.xml"/><Relationship Id="rId6" Type="http://schemas.openxmlformats.org/officeDocument/2006/relationships/slideLayout" Target="../slideLayouts/slideLayout55.xml"/><Relationship Id="rId11" Type="http://schemas.openxmlformats.org/officeDocument/2006/relationships/slideLayout" Target="../slideLayouts/slideLayout60.xml"/><Relationship Id="rId5" Type="http://schemas.openxmlformats.org/officeDocument/2006/relationships/slideLayout" Target="../slideLayouts/slideLayout54.xml"/><Relationship Id="rId10" Type="http://schemas.openxmlformats.org/officeDocument/2006/relationships/slideLayout" Target="../slideLayouts/slideLayout59.xml"/><Relationship Id="rId4" Type="http://schemas.openxmlformats.org/officeDocument/2006/relationships/slideLayout" Target="../slideLayouts/slideLayout53.xml"/><Relationship Id="rId9" Type="http://schemas.openxmlformats.org/officeDocument/2006/relationships/slideLayout" Target="../slideLayouts/slideLayout58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8.xml"/><Relationship Id="rId3" Type="http://schemas.openxmlformats.org/officeDocument/2006/relationships/slideLayout" Target="../slideLayouts/slideLayout63.xml"/><Relationship Id="rId7" Type="http://schemas.openxmlformats.org/officeDocument/2006/relationships/slideLayout" Target="../slideLayouts/slideLayout67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2.xml"/><Relationship Id="rId1" Type="http://schemas.openxmlformats.org/officeDocument/2006/relationships/slideLayout" Target="../slideLayouts/slideLayout61.xml"/><Relationship Id="rId6" Type="http://schemas.openxmlformats.org/officeDocument/2006/relationships/slideLayout" Target="../slideLayouts/slideLayout66.xml"/><Relationship Id="rId11" Type="http://schemas.openxmlformats.org/officeDocument/2006/relationships/slideLayout" Target="../slideLayouts/slideLayout71.xml"/><Relationship Id="rId5" Type="http://schemas.openxmlformats.org/officeDocument/2006/relationships/slideLayout" Target="../slideLayouts/slideLayout65.xml"/><Relationship Id="rId10" Type="http://schemas.openxmlformats.org/officeDocument/2006/relationships/slideLayout" Target="../slideLayouts/slideLayout70.xml"/><Relationship Id="rId4" Type="http://schemas.openxmlformats.org/officeDocument/2006/relationships/slideLayout" Target="../slideLayouts/slideLayout64.xml"/><Relationship Id="rId9" Type="http://schemas.openxmlformats.org/officeDocument/2006/relationships/slideLayout" Target="../slideLayouts/slideLayout69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9.xml"/><Relationship Id="rId3" Type="http://schemas.openxmlformats.org/officeDocument/2006/relationships/slideLayout" Target="../slideLayouts/slideLayout74.xml"/><Relationship Id="rId7" Type="http://schemas.openxmlformats.org/officeDocument/2006/relationships/slideLayout" Target="../slideLayouts/slideLayout78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3.xml"/><Relationship Id="rId1" Type="http://schemas.openxmlformats.org/officeDocument/2006/relationships/slideLayout" Target="../slideLayouts/slideLayout72.xml"/><Relationship Id="rId6" Type="http://schemas.openxmlformats.org/officeDocument/2006/relationships/slideLayout" Target="../slideLayouts/slideLayout77.xml"/><Relationship Id="rId11" Type="http://schemas.openxmlformats.org/officeDocument/2006/relationships/slideLayout" Target="../slideLayouts/slideLayout82.xml"/><Relationship Id="rId5" Type="http://schemas.openxmlformats.org/officeDocument/2006/relationships/slideLayout" Target="../slideLayouts/slideLayout76.xml"/><Relationship Id="rId10" Type="http://schemas.openxmlformats.org/officeDocument/2006/relationships/slideLayout" Target="../slideLayouts/slideLayout81.xml"/><Relationship Id="rId4" Type="http://schemas.openxmlformats.org/officeDocument/2006/relationships/slideLayout" Target="../slideLayouts/slideLayout75.xml"/><Relationship Id="rId9" Type="http://schemas.openxmlformats.org/officeDocument/2006/relationships/slideLayout" Target="../slideLayouts/slideLayout8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20DEA6-FFB3-4E0F-9686-11F26A19BD31}" type="datetimeFigureOut">
              <a:rPr lang="en-US" smtClean="0"/>
              <a:t>12/5/2016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A041B1-A6DC-4EE2-A297-F19EE95636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07202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Date Placeholder 4"/>
          <p:cNvSpPr txBox="1">
            <a:spLocks/>
          </p:cNvSpPr>
          <p:nvPr userDrawn="1"/>
        </p:nvSpPr>
        <p:spPr>
          <a:xfrm>
            <a:off x="609600" y="6508750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b="1" kern="120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 smtClean="0">
                <a:solidFill>
                  <a:srgbClr val="1F497D">
                    <a:lumMod val="50000"/>
                  </a:srgbClr>
                </a:solidFill>
              </a:rPr>
              <a:t>12/2/2014</a:t>
            </a:r>
            <a:endParaRPr lang="en-US" sz="1200" dirty="0">
              <a:solidFill>
                <a:srgbClr val="1F497D">
                  <a:lumMod val="50000"/>
                </a:srgbClr>
              </a:solidFill>
            </a:endParaRPr>
          </a:p>
        </p:txBody>
      </p:sp>
      <p:sp>
        <p:nvSpPr>
          <p:cNvPr id="8" name="Footer Placeholder 5"/>
          <p:cNvSpPr txBox="1">
            <a:spLocks/>
          </p:cNvSpPr>
          <p:nvPr userDrawn="1"/>
        </p:nvSpPr>
        <p:spPr>
          <a:xfrm>
            <a:off x="3276600" y="6508750"/>
            <a:ext cx="28956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 smtClean="0">
                <a:solidFill>
                  <a:srgbClr val="1F497D">
                    <a:lumMod val="50000"/>
                  </a:srgbClr>
                </a:solidFill>
                <a:latin typeface="Times New Roman" pitchFamily="18" charset="0"/>
                <a:cs typeface="Times New Roman" pitchFamily="18" charset="0"/>
              </a:rPr>
              <a:t>2014 MN Fire Weather Meeting</a:t>
            </a:r>
            <a:endParaRPr lang="en-US" dirty="0">
              <a:solidFill>
                <a:srgbClr val="1F497D">
                  <a:lumMod val="50000"/>
                </a:srgbClr>
              </a:solidFill>
            </a:endParaRPr>
          </a:p>
        </p:txBody>
      </p:sp>
      <p:sp>
        <p:nvSpPr>
          <p:cNvPr id="9" name="Slide Number Placeholder 6"/>
          <p:cNvSpPr txBox="1">
            <a:spLocks/>
          </p:cNvSpPr>
          <p:nvPr userDrawn="1"/>
        </p:nvSpPr>
        <p:spPr>
          <a:xfrm>
            <a:off x="6705600" y="6508750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b="1" dirty="0" smtClean="0">
                <a:solidFill>
                  <a:srgbClr val="1F497D">
                    <a:lumMod val="50000"/>
                  </a:srgbClr>
                </a:solidFill>
                <a:latin typeface="Times New Roman" pitchFamily="18" charset="0"/>
                <a:cs typeface="Times New Roman" pitchFamily="18" charset="0"/>
              </a:rPr>
              <a:t>Duluth, MN</a:t>
            </a:r>
            <a:endParaRPr lang="en-US" sz="1200" dirty="0" smtClean="0">
              <a:solidFill>
                <a:srgbClr val="1F497D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07986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00"/>
          </a:solidFill>
          <a:latin typeface="Times New Roman" panose="02020603050405020304" pitchFamily="18" charset="0"/>
          <a:ea typeface="+mj-ea"/>
          <a:cs typeface="Times New Roman" panose="02020603050405020304" pitchFamily="18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bg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bg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bg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bg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11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7315200" y="0"/>
            <a:ext cx="18288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422064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E7BCB699-B39A-4329-8DF2-EFCB8482911D}" type="datetimeFigureOut">
              <a:rPr lang="en-US" smtClean="0">
                <a:solidFill>
                  <a:srgbClr val="F8F8F8">
                    <a:shade val="50000"/>
                  </a:srgbClr>
                </a:solidFill>
              </a:rPr>
              <a:pPr/>
              <a:t>12/5/2016</a:t>
            </a:fld>
            <a:endParaRPr lang="en-US">
              <a:solidFill>
                <a:srgbClr val="F8F8F8">
                  <a:shade val="50000"/>
                </a:srgbClr>
              </a:solidFill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3124200" y="6422064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endParaRPr lang="en-US">
              <a:solidFill>
                <a:srgbClr val="F8F8F8">
                  <a:shade val="50000"/>
                </a:srgbClr>
              </a:solidFill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153400" y="6422064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A6ECAE3D-F81C-4687-9954-896A8CDCD790}" type="slidenum">
              <a:rPr lang="en-US" smtClean="0">
                <a:solidFill>
                  <a:srgbClr val="F8F8F8">
                    <a:shade val="50000"/>
                  </a:srgbClr>
                </a:solidFill>
              </a:rPr>
              <a:pPr/>
              <a:t>‹#›</a:t>
            </a:fld>
            <a:endParaRPr lang="en-US">
              <a:solidFill>
                <a:srgbClr val="F8F8F8">
                  <a:shade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873260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</p:sldLayoutIdLst>
  <p:txStyles>
    <p:titleStyle>
      <a:lvl1pPr algn="l" rtl="0" eaLnBrk="1" latinLnBrk="0" hangingPunct="1">
        <a:spcBef>
          <a:spcPct val="0"/>
        </a:spcBef>
        <a:buNone/>
        <a:defRPr kumimoji="0"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0624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76" indent="-274320" algn="l" rtl="0" eaLnBrk="1" latinLnBrk="0" hangingPunct="1">
        <a:spcBef>
          <a:spcPct val="20000"/>
        </a:spcBef>
        <a:buClr>
          <a:schemeClr val="accent1"/>
        </a:buClr>
        <a:buSzPct val="90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56032" algn="l" rtl="0" eaLnBrk="1" latinLnBrk="0" hangingPunct="1">
        <a:spcBef>
          <a:spcPct val="20000"/>
        </a:spcBef>
        <a:buClr>
          <a:schemeClr val="accent2"/>
        </a:buClr>
        <a:buSzPct val="85000"/>
        <a:buFont typeface="Arial"/>
        <a:buChar char="○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37744" algn="l" rtl="0" eaLnBrk="1" latinLnBrk="0" hangingPunct="1">
        <a:spcBef>
          <a:spcPct val="20000"/>
        </a:spcBef>
        <a:buClr>
          <a:schemeClr val="accent3"/>
        </a:buClr>
        <a:buSzPct val="9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90472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Arial"/>
        <a:buChar char="-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2"/>
            </a:gs>
            <a:gs pos="100000">
              <a:schemeClr val="accent5">
                <a:lumMod val="5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Date Placeholder 4"/>
          <p:cNvSpPr txBox="1">
            <a:spLocks/>
          </p:cNvSpPr>
          <p:nvPr userDrawn="1"/>
        </p:nvSpPr>
        <p:spPr>
          <a:xfrm>
            <a:off x="609600" y="6508750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b="1" kern="120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 smtClean="0">
                <a:solidFill>
                  <a:srgbClr val="1F497D">
                    <a:lumMod val="50000"/>
                  </a:srgbClr>
                </a:solidFill>
              </a:rPr>
              <a:t>12/2/2014</a:t>
            </a:r>
            <a:endParaRPr lang="en-US" sz="1200" dirty="0">
              <a:solidFill>
                <a:srgbClr val="1F497D">
                  <a:lumMod val="50000"/>
                </a:srgbClr>
              </a:solidFill>
            </a:endParaRPr>
          </a:p>
        </p:txBody>
      </p:sp>
      <p:sp>
        <p:nvSpPr>
          <p:cNvPr id="8" name="Footer Placeholder 5"/>
          <p:cNvSpPr txBox="1">
            <a:spLocks/>
          </p:cNvSpPr>
          <p:nvPr userDrawn="1"/>
        </p:nvSpPr>
        <p:spPr>
          <a:xfrm>
            <a:off x="3276600" y="6508750"/>
            <a:ext cx="28956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 smtClean="0">
                <a:solidFill>
                  <a:srgbClr val="1F497D">
                    <a:lumMod val="50000"/>
                  </a:srgbClr>
                </a:solidFill>
                <a:latin typeface="Times New Roman" pitchFamily="18" charset="0"/>
                <a:cs typeface="Times New Roman" pitchFamily="18" charset="0"/>
              </a:rPr>
              <a:t>2014 MN Fire Weather Meeting</a:t>
            </a:r>
            <a:endParaRPr lang="en-US" dirty="0">
              <a:solidFill>
                <a:srgbClr val="1F497D">
                  <a:lumMod val="50000"/>
                </a:srgbClr>
              </a:solidFill>
            </a:endParaRPr>
          </a:p>
        </p:txBody>
      </p:sp>
      <p:sp>
        <p:nvSpPr>
          <p:cNvPr id="9" name="Slide Number Placeholder 6"/>
          <p:cNvSpPr txBox="1">
            <a:spLocks/>
          </p:cNvSpPr>
          <p:nvPr userDrawn="1"/>
        </p:nvSpPr>
        <p:spPr>
          <a:xfrm>
            <a:off x="6705600" y="6508750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b="1" dirty="0" smtClean="0">
                <a:solidFill>
                  <a:srgbClr val="1F497D">
                    <a:lumMod val="50000"/>
                  </a:srgbClr>
                </a:solidFill>
                <a:latin typeface="Times New Roman" pitchFamily="18" charset="0"/>
                <a:cs typeface="Times New Roman" pitchFamily="18" charset="0"/>
              </a:rPr>
              <a:t>Duluth, MN</a:t>
            </a:r>
            <a:endParaRPr lang="en-US" sz="1200" dirty="0" smtClean="0">
              <a:solidFill>
                <a:srgbClr val="1F497D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251609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  <p:sldLayoutId id="2147483689" r:id="rId8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00"/>
          </a:solidFill>
          <a:latin typeface="Times New Roman" panose="02020603050405020304" pitchFamily="18" charset="0"/>
          <a:ea typeface="+mj-ea"/>
          <a:cs typeface="Times New Roman" panose="02020603050405020304" pitchFamily="18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bg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bg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bg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bg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6C134D-683A-4810-8A15-37EAA2730C76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12/5/2016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4399D5-AE13-429C-B578-3946943E4FBF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43620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99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9A7B25-5CDB-4AA6-864C-AFF7731FEAB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12/5/2016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CA06BA-6C4E-4EC1-B317-B209430C16F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79020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B0C13CBE-2285-4984-89F5-DC9CACED9838}" type="datetimeFigureOut">
              <a:rPr lang="en-US" smtClean="0">
                <a:solidFill>
                  <a:prstClr val="black">
                    <a:shade val="50000"/>
                  </a:prstClr>
                </a:solidFill>
              </a:rPr>
              <a:pPr/>
              <a:t>12/5/2016</a:t>
            </a:fld>
            <a:endParaRPr lang="en-US">
              <a:solidFill>
                <a:prstClr val="black">
                  <a:shade val="50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shade val="50000"/>
                </a:prstClr>
              </a:solidFill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9364E2A8-A1EE-418B-9134-54D0BBEF993B}" type="slidenum">
              <a:rPr lang="en-US" smtClean="0">
                <a:solidFill>
                  <a:prstClr val="black">
                    <a:shade val="50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64582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ABE7D3B3-CC04-46D3-8AE6-6A9EA6F4F3D1}" type="datetimeFigureOut">
              <a:rPr lang="en-US" smtClean="0">
                <a:solidFill>
                  <a:srgbClr val="4F271C"/>
                </a:solidFill>
              </a:rPr>
              <a:pPr/>
              <a:t>12/5/2016</a:t>
            </a:fld>
            <a:endParaRPr lang="en-US">
              <a:solidFill>
                <a:srgbClr val="4F271C"/>
              </a:solidFill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>
              <a:solidFill>
                <a:srgbClr val="4F271C"/>
              </a:solidFill>
            </a:endParaRPr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03345566-531E-48ED-9CA6-496BB69713E8}" type="slidenum">
              <a:rPr lang="en-US" smtClean="0">
                <a:solidFill>
                  <a:srgbClr val="4F271C"/>
                </a:solidFill>
              </a:rPr>
              <a:pPr/>
              <a:t>‹#›</a:t>
            </a:fld>
            <a:endParaRPr lang="en-US">
              <a:solidFill>
                <a:srgbClr val="4F271C"/>
              </a:solidFill>
            </a:endParaRPr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0921850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0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0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0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0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0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3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9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9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9.xml"/><Relationship Id="rId6" Type="http://schemas.openxmlformats.org/officeDocument/2006/relationships/image" Target="../media/image22.emf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9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9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51.xml"/><Relationship Id="rId4" Type="http://schemas.openxmlformats.org/officeDocument/2006/relationships/image" Target="../media/image25.emf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6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7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7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67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67.xml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7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67000" y="685800"/>
            <a:ext cx="6705600" cy="1249362"/>
          </a:xfrm>
        </p:spPr>
        <p:txBody>
          <a:bodyPr>
            <a:noAutofit/>
          </a:bodyPr>
          <a:lstStyle/>
          <a:p>
            <a:r>
              <a:rPr lang="en-US" sz="3600" dirty="0" smtClean="0">
                <a:solidFill>
                  <a:schemeClr val="tx1"/>
                </a:solidFill>
                <a:effectLst>
                  <a:outerShdw blurRad="38100" dist="50800" dir="5400000" algn="ctr" rotWithShape="0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Incident Meteorologist</a:t>
            </a:r>
            <a:br>
              <a:rPr lang="en-US" sz="3600" dirty="0" smtClean="0">
                <a:solidFill>
                  <a:schemeClr val="tx1"/>
                </a:solidFill>
                <a:effectLst>
                  <a:outerShdw blurRad="38100" dist="50800" dir="5400000" algn="ctr" rotWithShape="0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3600" dirty="0" smtClean="0">
                <a:solidFill>
                  <a:schemeClr val="tx1"/>
                </a:solidFill>
                <a:effectLst>
                  <a:outerShdw blurRad="38100" dist="50800" dir="5400000" algn="ctr" rotWithShape="0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Local Dispatches</a:t>
            </a:r>
            <a:endParaRPr lang="en-US" sz="3600" dirty="0">
              <a:solidFill>
                <a:schemeClr val="tx1"/>
              </a:solidFill>
              <a:effectLst>
                <a:outerShdw blurRad="38100" dist="50800" dir="5400000" algn="ctr" rotWithShape="0">
                  <a:srgbClr val="000000"/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00" y="3316125"/>
            <a:ext cx="4144347" cy="241753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342900" y="5638800"/>
            <a:ext cx="4068146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FFFF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en-US" sz="1800" dirty="0" smtClean="0">
                <a:solidFill>
                  <a:prstClr val="white"/>
                </a:solidFill>
                <a:effectLst>
                  <a:outerShdw blurRad="38100" dist="50800" dir="5400000" algn="ctr" rotWithShape="0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Amanda, IMET - </a:t>
            </a:r>
            <a:r>
              <a:rPr lang="en-US" sz="1800" dirty="0" err="1" smtClean="0">
                <a:solidFill>
                  <a:prstClr val="white"/>
                </a:solidFill>
                <a:effectLst>
                  <a:outerShdw blurRad="38100" dist="50800" dir="5400000" algn="ctr" rotWithShape="0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Skibo</a:t>
            </a:r>
            <a:r>
              <a:rPr lang="en-US" sz="1800" dirty="0" smtClean="0">
                <a:solidFill>
                  <a:prstClr val="white"/>
                </a:solidFill>
                <a:effectLst>
                  <a:outerShdw blurRad="38100" dist="50800" dir="5400000" algn="ctr" rotWithShape="0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Fire</a:t>
            </a:r>
          </a:p>
          <a:p>
            <a:r>
              <a:rPr lang="en-US" sz="1800" dirty="0" smtClean="0">
                <a:solidFill>
                  <a:prstClr val="white"/>
                </a:solidFill>
                <a:effectLst>
                  <a:outerShdw blurRad="38100" dist="50800" dir="5400000" algn="ctr" rotWithShape="0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Hoyt Lakes, MN</a:t>
            </a:r>
          </a:p>
          <a:p>
            <a:r>
              <a:rPr lang="en-US" sz="1400" dirty="0" smtClean="0">
                <a:solidFill>
                  <a:prstClr val="white"/>
                </a:solidFill>
                <a:effectLst>
                  <a:outerShdw blurRad="38100" dist="50800" dir="5400000" algn="ctr" rotWithShape="0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May 6</a:t>
            </a:r>
            <a:r>
              <a:rPr lang="en-US" sz="1400" baseline="30000" dirty="0" smtClean="0">
                <a:solidFill>
                  <a:prstClr val="white"/>
                </a:solidFill>
                <a:effectLst>
                  <a:outerShdw blurRad="38100" dist="50800" dir="5400000" algn="ctr" rotWithShape="0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US" sz="1400" dirty="0" smtClean="0">
                <a:solidFill>
                  <a:prstClr val="white"/>
                </a:solidFill>
                <a:effectLst>
                  <a:outerShdw blurRad="38100" dist="50800" dir="5400000" algn="ctr" rotWithShape="0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, 2016</a:t>
            </a:r>
            <a:endParaRPr lang="en-US" sz="1400" dirty="0">
              <a:solidFill>
                <a:prstClr val="white"/>
              </a:solidFill>
              <a:effectLst>
                <a:outerShdw blurRad="38100" dist="50800" dir="5400000" algn="ctr" rotWithShape="0">
                  <a:srgbClr val="000000"/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50" name="Picture 2" descr="C:\Users\Amanda.Graning\Desktop\Downloads\IMG_2369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88" b="3061"/>
          <a:stretch/>
        </p:blipFill>
        <p:spPr bwMode="auto">
          <a:xfrm rot="20723680">
            <a:off x="752590" y="522171"/>
            <a:ext cx="2590800" cy="204714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itle 1"/>
          <p:cNvSpPr txBox="1">
            <a:spLocks/>
          </p:cNvSpPr>
          <p:nvPr/>
        </p:nvSpPr>
        <p:spPr>
          <a:xfrm>
            <a:off x="5257800" y="5694136"/>
            <a:ext cx="3657600" cy="10114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FFFF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en-US" sz="1800" dirty="0" smtClean="0">
                <a:solidFill>
                  <a:prstClr val="white"/>
                </a:solidFill>
                <a:effectLst>
                  <a:outerShdw blurRad="38100" dist="50800" dir="5400000" algn="ctr" rotWithShape="0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Shawn, IMET - Foss Lake Fire</a:t>
            </a:r>
          </a:p>
          <a:p>
            <a:r>
              <a:rPr lang="en-US" sz="1800" dirty="0" smtClean="0">
                <a:solidFill>
                  <a:prstClr val="white"/>
                </a:solidFill>
                <a:effectLst>
                  <a:outerShdw blurRad="38100" dist="50800" dir="5400000" algn="ctr" rotWithShape="0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Ely, MN</a:t>
            </a:r>
          </a:p>
          <a:p>
            <a:r>
              <a:rPr lang="en-US" sz="1400" dirty="0" smtClean="0">
                <a:solidFill>
                  <a:prstClr val="white"/>
                </a:solidFill>
                <a:effectLst>
                  <a:outerShdw blurRad="38100" dist="50800" dir="5400000" algn="ctr" rotWithShape="0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May 20</a:t>
            </a:r>
            <a:r>
              <a:rPr lang="en-US" sz="1400" baseline="30000" dirty="0" smtClean="0">
                <a:solidFill>
                  <a:prstClr val="white"/>
                </a:solidFill>
                <a:effectLst>
                  <a:outerShdw blurRad="38100" dist="50800" dir="5400000" algn="ctr" rotWithShape="0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US" sz="1400" dirty="0" smtClean="0">
                <a:solidFill>
                  <a:prstClr val="white"/>
                </a:solidFill>
                <a:effectLst>
                  <a:outerShdw blurRad="38100" dist="50800" dir="5400000" algn="ctr" rotWithShape="0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, 2016</a:t>
            </a:r>
            <a:endParaRPr lang="en-US" sz="1400" dirty="0">
              <a:solidFill>
                <a:prstClr val="white"/>
              </a:solidFill>
              <a:effectLst>
                <a:outerShdw blurRad="38100" dist="50800" dir="5400000" algn="ctr" rotWithShape="0">
                  <a:srgbClr val="000000"/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8"/>
          <a:stretch/>
        </p:blipFill>
        <p:spPr bwMode="auto">
          <a:xfrm>
            <a:off x="5553075" y="3272144"/>
            <a:ext cx="3257550" cy="250549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2122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lumMod val="50000"/>
              </a:schemeClr>
            </a:gs>
            <a:gs pos="100000">
              <a:srgbClr val="002060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9144000" cy="1219200"/>
          </a:xfrm>
        </p:spPr>
        <p:txBody>
          <a:bodyPr>
            <a:noAutofit/>
          </a:bodyPr>
          <a:lstStyle/>
          <a:p>
            <a:r>
              <a:rPr lang="en-US" sz="4000" dirty="0" smtClean="0">
                <a:solidFill>
                  <a:schemeClr val="tx1"/>
                </a:solidFill>
                <a:effectLst>
                  <a:outerShdw blurRad="38100" dist="50800" dir="5400000" algn="ctr" rotWithShape="0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Incident Meteorologist Locations</a:t>
            </a:r>
            <a:endParaRPr lang="en-US" sz="4000" dirty="0">
              <a:solidFill>
                <a:schemeClr val="tx1"/>
              </a:solidFill>
              <a:effectLst>
                <a:outerShdw blurRad="38100" dist="50800" dir="5400000" algn="ctr" rotWithShape="0">
                  <a:srgbClr val="000000"/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26932" y="2083990"/>
            <a:ext cx="4400772" cy="3422312"/>
          </a:xfrm>
          <a:prstGeom prst="rect">
            <a:avLst/>
          </a:prstGeom>
          <a:solidFill>
            <a:schemeClr val="bg2">
              <a:lumMod val="60000"/>
              <a:lumOff val="40000"/>
              <a:alpha val="71000"/>
            </a:schemeClr>
          </a:solidFill>
        </p:spPr>
        <p:txBody>
          <a:bodyPr wrap="square" rtlCol="0">
            <a:spAutoFit/>
          </a:bodyPr>
          <a:lstStyle/>
          <a:p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83" t="3490" r="27452" b="46938"/>
          <a:stretch/>
        </p:blipFill>
        <p:spPr bwMode="auto">
          <a:xfrm>
            <a:off x="926932" y="2197822"/>
            <a:ext cx="4374335" cy="326416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5-Point Star 13"/>
          <p:cNvSpPr/>
          <p:nvPr/>
        </p:nvSpPr>
        <p:spPr>
          <a:xfrm>
            <a:off x="3593932" y="3144102"/>
            <a:ext cx="152400" cy="152400"/>
          </a:xfrm>
          <a:prstGeom prst="star5">
            <a:avLst/>
          </a:prstGeom>
          <a:solidFill>
            <a:srgbClr val="C00000"/>
          </a:solidFill>
          <a:ln>
            <a:solidFill>
              <a:srgbClr val="C00000"/>
            </a:solidFill>
          </a:ln>
          <a:effectLst>
            <a:outerShdw blurRad="50800" dist="50800" dir="5400000" algn="ctr" rotWithShape="0">
              <a:schemeClr val="tx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C00000"/>
              </a:solidFill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9532" y="3514302"/>
            <a:ext cx="284601" cy="28084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7532" y="4287102"/>
            <a:ext cx="284601" cy="28084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5715000" y="3287072"/>
            <a:ext cx="2133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prstClr val="white"/>
                </a:solidFill>
              </a:rPr>
              <a:t>Kari </a:t>
            </a:r>
            <a:r>
              <a:rPr lang="en-US" sz="2000" dirty="0" err="1">
                <a:solidFill>
                  <a:prstClr val="white"/>
                </a:solidFill>
              </a:rPr>
              <a:t>Fleegel</a:t>
            </a:r>
            <a:r>
              <a:rPr lang="en-US" sz="2000" dirty="0">
                <a:solidFill>
                  <a:prstClr val="white"/>
                </a:solidFill>
              </a:rPr>
              <a:t>, NWS</a:t>
            </a:r>
          </a:p>
          <a:p>
            <a:r>
              <a:rPr lang="en-US" dirty="0">
                <a:solidFill>
                  <a:prstClr val="white"/>
                </a:solidFill>
              </a:rPr>
              <a:t>Aberdeen, SD</a:t>
            </a:r>
          </a:p>
          <a:p>
            <a:r>
              <a:rPr lang="en-US" dirty="0">
                <a:solidFill>
                  <a:prstClr val="white"/>
                </a:solidFill>
              </a:rPr>
              <a:t>605-225-0519	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715000" y="4567946"/>
            <a:ext cx="2590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prstClr val="white"/>
                </a:solidFill>
              </a:rPr>
              <a:t>Shawn Jacobs, NWS</a:t>
            </a:r>
          </a:p>
          <a:p>
            <a:r>
              <a:rPr lang="en-US" dirty="0">
                <a:solidFill>
                  <a:prstClr val="white"/>
                </a:solidFill>
              </a:rPr>
              <a:t>North Platte, NE</a:t>
            </a:r>
          </a:p>
          <a:p>
            <a:r>
              <a:rPr lang="en-US" dirty="0">
                <a:solidFill>
                  <a:prstClr val="white"/>
                </a:solidFill>
              </a:rPr>
              <a:t>(308) 532-0921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686425" y="1845801"/>
            <a:ext cx="316152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prstClr val="white"/>
                </a:solidFill>
              </a:rPr>
              <a:t>Amanda Graning, MNDNR</a:t>
            </a:r>
          </a:p>
          <a:p>
            <a:r>
              <a:rPr lang="en-US" sz="2000" dirty="0">
                <a:solidFill>
                  <a:prstClr val="white"/>
                </a:solidFill>
              </a:rPr>
              <a:t>Duluth, MN</a:t>
            </a:r>
          </a:p>
          <a:p>
            <a:r>
              <a:rPr lang="en-US" dirty="0">
                <a:solidFill>
                  <a:prstClr val="white"/>
                </a:solidFill>
              </a:rPr>
              <a:t>218-213-8089</a:t>
            </a:r>
          </a:p>
          <a:p>
            <a:r>
              <a:rPr lang="en-US" sz="1600" dirty="0">
                <a:solidFill>
                  <a:prstClr val="white"/>
                </a:solidFill>
              </a:rPr>
              <a:t>Temp email: Imetamanda@gmail.com	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4132" y="4287102"/>
            <a:ext cx="284601" cy="28084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6432" y="2935786"/>
            <a:ext cx="284601" cy="28084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67358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0910" y="685800"/>
            <a:ext cx="6480048" cy="19050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400" dirty="0" smtClean="0">
                <a:ln w="5000" cmpd="sng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Future of the National Weather Service</a:t>
            </a:r>
            <a:endParaRPr lang="en-US" sz="4400" dirty="0">
              <a:ln w="5000" cmpd="sng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378691" y="2819400"/>
            <a:ext cx="6480048" cy="952500"/>
          </a:xfrm>
          <a:prstGeom prst="rect">
            <a:avLst/>
          </a:prstGeom>
        </p:spPr>
        <p:txBody>
          <a:bodyPr vert="horz" lIns="45720" rIns="45720" anchor="t">
            <a:normAutofit fontScale="97500"/>
          </a:bodyPr>
          <a:lstStyle>
            <a:lvl1pPr algn="r" rtl="0" eaLnBrk="1" latinLnBrk="0" hangingPunct="1">
              <a:spcBef>
                <a:spcPct val="0"/>
              </a:spcBef>
              <a:buNone/>
              <a:defRPr kumimoji="0" lang="en-US" sz="4600" b="1" kern="1200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sz="2800" smtClean="0">
                <a:ln w="5000" cmpd="sng">
                  <a:solidFill>
                    <a:prstClr val="black"/>
                  </a:solidFill>
                  <a:prstDash val="solid"/>
                </a:ln>
                <a:solidFill>
                  <a:prstClr val="whit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And What it may mean to Fire Weather users</a:t>
            </a:r>
            <a:endParaRPr sz="2800">
              <a:ln w="5000" cmpd="sng">
                <a:solidFill>
                  <a:prstClr val="black"/>
                </a:solidFill>
                <a:prstDash val="solid"/>
              </a:ln>
              <a:solidFill>
                <a:prstClr val="white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378691" y="4495800"/>
            <a:ext cx="6480048" cy="952500"/>
          </a:xfrm>
          <a:prstGeom prst="rect">
            <a:avLst/>
          </a:prstGeom>
        </p:spPr>
        <p:txBody>
          <a:bodyPr vert="horz" lIns="45720" rIns="45720" anchor="t">
            <a:normAutofit fontScale="97500"/>
          </a:bodyPr>
          <a:lstStyle>
            <a:lvl1pPr algn="r" rtl="0" eaLnBrk="1" latinLnBrk="0" hangingPunct="1">
              <a:spcBef>
                <a:spcPct val="0"/>
              </a:spcBef>
              <a:buNone/>
              <a:defRPr kumimoji="0" lang="en-US" sz="4600" b="1" kern="1200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sz="2800" smtClean="0">
                <a:ln w="5000" cmpd="sng">
                  <a:solidFill>
                    <a:prstClr val="black"/>
                  </a:solidFill>
                  <a:prstDash val="solid"/>
                </a:ln>
                <a:solidFill>
                  <a:prstClr val="whit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Geoff </a:t>
            </a:r>
            <a:r>
              <a:rPr sz="2800" err="1" smtClean="0">
                <a:ln w="5000" cmpd="sng">
                  <a:solidFill>
                    <a:prstClr val="black"/>
                  </a:solidFill>
                  <a:prstDash val="solid"/>
                </a:ln>
                <a:solidFill>
                  <a:prstClr val="whit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Grochocinski</a:t>
            </a:r>
            <a:endParaRPr sz="2800" smtClean="0">
              <a:ln w="5000" cmpd="sng">
                <a:solidFill>
                  <a:prstClr val="black"/>
                </a:solidFill>
                <a:prstDash val="solid"/>
              </a:ln>
              <a:solidFill>
                <a:prstClr val="white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sz="2800" smtClean="0">
                <a:ln w="5000" cmpd="sng">
                  <a:solidFill>
                    <a:prstClr val="black"/>
                  </a:solidFill>
                  <a:prstDash val="solid"/>
                </a:ln>
                <a:solidFill>
                  <a:prstClr val="whit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NWS Duluth</a:t>
            </a:r>
            <a:endParaRPr sz="2800">
              <a:ln w="5000" cmpd="sng">
                <a:solidFill>
                  <a:prstClr val="black"/>
                </a:solidFill>
                <a:prstDash val="solid"/>
              </a:ln>
              <a:solidFill>
                <a:prstClr val="white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AutoShape 2" descr="Image result for national weather service icon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AutoShape 4" descr="Image result for national weather service icons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AutoShape 6" descr="Image result for national weather service icons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white"/>
              </a:solidFill>
            </a:endParaRPr>
          </a:p>
        </p:txBody>
      </p:sp>
      <p:pic>
        <p:nvPicPr>
          <p:cNvPr id="6152" name="Picture 8" descr="Image result for national weather service icon 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739" y="762000"/>
            <a:ext cx="1828800" cy="182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98140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" y="76200"/>
            <a:ext cx="8991600" cy="1219200"/>
          </a:xfrm>
        </p:spPr>
        <p:txBody>
          <a:bodyPr>
            <a:normAutofit/>
          </a:bodyPr>
          <a:lstStyle/>
          <a:p>
            <a:pPr algn="ctr"/>
            <a:r>
              <a:rPr lang="en-US" sz="3600" dirty="0" smtClean="0">
                <a:ln w="5000" cmpd="sng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NWS Challenges in Recent Years</a:t>
            </a:r>
            <a:endParaRPr lang="en-US" sz="3600" dirty="0">
              <a:ln w="5000" cmpd="sng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30062" y="838200"/>
            <a:ext cx="78486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prstClr val="whit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Budgets not keeping pace with organization costs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prstClr val="whit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Difficulty in filling job vacancies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prstClr val="whit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Difficulty covering shifts, managing programs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prstClr val="whit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Increasing workload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prstClr val="whit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Reduced budgets for travel and training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86327" y="4495800"/>
            <a:ext cx="36576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prstClr val="whit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Weather “Service” lacking in its service</a:t>
            </a:r>
          </a:p>
          <a:p>
            <a:pPr algn="ctr"/>
            <a:r>
              <a:rPr lang="en-US" sz="2800" dirty="0">
                <a:solidFill>
                  <a:prstClr val="whit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 users and partners</a:t>
            </a:r>
            <a:endParaRPr lang="en-US" sz="2800" dirty="0">
              <a:solidFill>
                <a:prstClr val="white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026" name="Picture 2" descr="Image result for job openi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8355" y="3967018"/>
            <a:ext cx="4451440" cy="274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itle 1"/>
          <p:cNvSpPr txBox="1">
            <a:spLocks/>
          </p:cNvSpPr>
          <p:nvPr/>
        </p:nvSpPr>
        <p:spPr>
          <a:xfrm rot="20320082">
            <a:off x="3754262" y="4163075"/>
            <a:ext cx="1600200" cy="413878"/>
          </a:xfrm>
          <a:prstGeom prst="rect">
            <a:avLst/>
          </a:prstGeom>
        </p:spPr>
        <p:txBody>
          <a:bodyPr vert="horz" lIns="45720" rIns="45720" anchor="t">
            <a:normAutofit fontScale="70000" lnSpcReduction="20000"/>
          </a:bodyPr>
          <a:lstStyle>
            <a:lvl1pPr algn="r" rtl="0" eaLnBrk="1" latinLnBrk="0" hangingPunct="1">
              <a:spcBef>
                <a:spcPct val="0"/>
              </a:spcBef>
              <a:buNone/>
              <a:defRPr kumimoji="0" lang="en-US" sz="4600" b="1" kern="1200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sz="3600" smtClean="0">
                <a:ln w="5000" cmpd="sng">
                  <a:solidFill>
                    <a:prstClr val="black"/>
                  </a:solidFill>
                  <a:prstDash val="solid"/>
                </a:ln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LOTS OF</a:t>
            </a:r>
            <a:endParaRPr sz="3600">
              <a:ln w="5000" cmpd="sng">
                <a:solidFill>
                  <a:prstClr val="black"/>
                </a:solidFill>
                <a:prstDash val="solid"/>
              </a:ln>
              <a:solidFill>
                <a:srgbClr val="FFFF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 rot="1586527">
            <a:off x="7497685" y="3773794"/>
            <a:ext cx="1600200" cy="1880055"/>
          </a:xfrm>
          <a:prstGeom prst="rect">
            <a:avLst/>
          </a:prstGeom>
        </p:spPr>
        <p:txBody>
          <a:bodyPr vert="horz" lIns="45720" rIns="45720" anchor="t">
            <a:noAutofit/>
          </a:bodyPr>
          <a:lstStyle>
            <a:lvl1pPr algn="r" rtl="0" eaLnBrk="1" latinLnBrk="0" hangingPunct="1">
              <a:spcBef>
                <a:spcPct val="0"/>
              </a:spcBef>
              <a:buNone/>
              <a:defRPr kumimoji="0" lang="en-US" sz="4600" b="1" kern="1200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sz="2500" smtClean="0">
                <a:ln w="5000" cmpd="sng">
                  <a:solidFill>
                    <a:prstClr val="black"/>
                  </a:solidFill>
                  <a:prstDash val="solid"/>
                </a:ln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 Post  a YEAR from now?</a:t>
            </a:r>
            <a:endParaRPr sz="2500">
              <a:ln w="5000" cmpd="sng">
                <a:solidFill>
                  <a:prstClr val="black"/>
                </a:solidFill>
                <a:prstDash val="solid"/>
              </a:ln>
              <a:solidFill>
                <a:srgbClr val="FFFF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4103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" y="76200"/>
            <a:ext cx="8991600" cy="1219200"/>
          </a:xfrm>
        </p:spPr>
        <p:txBody>
          <a:bodyPr>
            <a:normAutofit/>
          </a:bodyPr>
          <a:lstStyle/>
          <a:p>
            <a:pPr algn="ctr"/>
            <a:r>
              <a:rPr lang="en-US" sz="3600" dirty="0" smtClean="0">
                <a:ln w="5000" cmpd="sng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OPERATIONAL and WORKFORCE ANALYSIS</a:t>
            </a:r>
            <a:endParaRPr lang="en-US" sz="3600" dirty="0">
              <a:ln w="5000" cmpd="sng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81000" y="2647384"/>
            <a:ext cx="84582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prstClr val="whit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NWS hired a consulting company to conduct an organization-wide analysis of its operations and structure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prstClr val="whit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following are the goals to evolve certain functions of the agency:</a:t>
            </a:r>
            <a:endParaRPr lang="en-US" sz="2800" dirty="0">
              <a:solidFill>
                <a:prstClr val="white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9970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" y="76200"/>
            <a:ext cx="8991600" cy="1219200"/>
          </a:xfrm>
        </p:spPr>
        <p:txBody>
          <a:bodyPr>
            <a:normAutofit/>
          </a:bodyPr>
          <a:lstStyle/>
          <a:p>
            <a:pPr algn="ctr"/>
            <a:r>
              <a:rPr lang="en-US" sz="3600" dirty="0" smtClean="0">
                <a:ln w="5000" cmpd="sng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Forecast Consistency</a:t>
            </a:r>
            <a:endParaRPr lang="en-US" sz="3600" dirty="0">
              <a:ln w="5000" cmpd="sng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89138" y="1295400"/>
            <a:ext cx="84582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prstClr val="whit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Build a better collaborative forecast process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prstClr val="whit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“Forecast Builder” tool/process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prstClr val="whit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Create more consistent forecasts between offices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138" y="3733800"/>
            <a:ext cx="3714750" cy="27489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1137" y="3733800"/>
            <a:ext cx="3720465" cy="27489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Freeform 2"/>
          <p:cNvSpPr/>
          <p:nvPr/>
        </p:nvSpPr>
        <p:spPr>
          <a:xfrm>
            <a:off x="587142" y="4611950"/>
            <a:ext cx="1953579" cy="1225118"/>
          </a:xfrm>
          <a:custGeom>
            <a:avLst/>
            <a:gdLst>
              <a:gd name="connsiteX0" fmla="*/ 939078 w 1953579"/>
              <a:gd name="connsiteY0" fmla="*/ 159798 h 1225118"/>
              <a:gd name="connsiteX1" fmla="*/ 939078 w 1953579"/>
              <a:gd name="connsiteY1" fmla="*/ 159798 h 1225118"/>
              <a:gd name="connsiteX2" fmla="*/ 868056 w 1953579"/>
              <a:gd name="connsiteY2" fmla="*/ 124287 h 1225118"/>
              <a:gd name="connsiteX3" fmla="*/ 841423 w 1953579"/>
              <a:gd name="connsiteY3" fmla="*/ 115409 h 1225118"/>
              <a:gd name="connsiteX4" fmla="*/ 752646 w 1953579"/>
              <a:gd name="connsiteY4" fmla="*/ 79899 h 1225118"/>
              <a:gd name="connsiteX5" fmla="*/ 699380 w 1953579"/>
              <a:gd name="connsiteY5" fmla="*/ 71021 h 1225118"/>
              <a:gd name="connsiteX6" fmla="*/ 637237 w 1953579"/>
              <a:gd name="connsiteY6" fmla="*/ 44388 h 1225118"/>
              <a:gd name="connsiteX7" fmla="*/ 592848 w 1953579"/>
              <a:gd name="connsiteY7" fmla="*/ 35510 h 1225118"/>
              <a:gd name="connsiteX8" fmla="*/ 566215 w 1953579"/>
              <a:gd name="connsiteY8" fmla="*/ 26633 h 1225118"/>
              <a:gd name="connsiteX9" fmla="*/ 468561 w 1953579"/>
              <a:gd name="connsiteY9" fmla="*/ 35510 h 1225118"/>
              <a:gd name="connsiteX10" fmla="*/ 415295 w 1953579"/>
              <a:gd name="connsiteY10" fmla="*/ 71021 h 1225118"/>
              <a:gd name="connsiteX11" fmla="*/ 362029 w 1953579"/>
              <a:gd name="connsiteY11" fmla="*/ 106532 h 1225118"/>
              <a:gd name="connsiteX12" fmla="*/ 308763 w 1953579"/>
              <a:gd name="connsiteY12" fmla="*/ 159798 h 1225118"/>
              <a:gd name="connsiteX13" fmla="*/ 246619 w 1953579"/>
              <a:gd name="connsiteY13" fmla="*/ 195308 h 1225118"/>
              <a:gd name="connsiteX14" fmla="*/ 175598 w 1953579"/>
              <a:gd name="connsiteY14" fmla="*/ 266330 h 1225118"/>
              <a:gd name="connsiteX15" fmla="*/ 113454 w 1953579"/>
              <a:gd name="connsiteY15" fmla="*/ 372862 h 1225118"/>
              <a:gd name="connsiteX16" fmla="*/ 77944 w 1953579"/>
              <a:gd name="connsiteY16" fmla="*/ 452761 h 1225118"/>
              <a:gd name="connsiteX17" fmla="*/ 69066 w 1953579"/>
              <a:gd name="connsiteY17" fmla="*/ 523782 h 1225118"/>
              <a:gd name="connsiteX18" fmla="*/ 60188 w 1953579"/>
              <a:gd name="connsiteY18" fmla="*/ 550415 h 1225118"/>
              <a:gd name="connsiteX19" fmla="*/ 51311 w 1953579"/>
              <a:gd name="connsiteY19" fmla="*/ 594803 h 1225118"/>
              <a:gd name="connsiteX20" fmla="*/ 42433 w 1953579"/>
              <a:gd name="connsiteY20" fmla="*/ 683580 h 1225118"/>
              <a:gd name="connsiteX21" fmla="*/ 33555 w 1953579"/>
              <a:gd name="connsiteY21" fmla="*/ 878889 h 1225118"/>
              <a:gd name="connsiteX22" fmla="*/ 15800 w 1953579"/>
              <a:gd name="connsiteY22" fmla="*/ 949910 h 1225118"/>
              <a:gd name="connsiteX23" fmla="*/ 51311 w 1953579"/>
              <a:gd name="connsiteY23" fmla="*/ 1207363 h 1225118"/>
              <a:gd name="connsiteX24" fmla="*/ 77944 w 1953579"/>
              <a:gd name="connsiteY24" fmla="*/ 1216240 h 1225118"/>
              <a:gd name="connsiteX25" fmla="*/ 113454 w 1953579"/>
              <a:gd name="connsiteY25" fmla="*/ 1225118 h 1225118"/>
              <a:gd name="connsiteX26" fmla="*/ 237742 w 1953579"/>
              <a:gd name="connsiteY26" fmla="*/ 1216240 h 1225118"/>
              <a:gd name="connsiteX27" fmla="*/ 264375 w 1953579"/>
              <a:gd name="connsiteY27" fmla="*/ 1198485 h 1225118"/>
              <a:gd name="connsiteX28" fmla="*/ 326518 w 1953579"/>
              <a:gd name="connsiteY28" fmla="*/ 1118586 h 1225118"/>
              <a:gd name="connsiteX29" fmla="*/ 344274 w 1953579"/>
              <a:gd name="connsiteY29" fmla="*/ 1083075 h 1225118"/>
              <a:gd name="connsiteX30" fmla="*/ 362029 w 1953579"/>
              <a:gd name="connsiteY30" fmla="*/ 1029809 h 1225118"/>
              <a:gd name="connsiteX31" fmla="*/ 388662 w 1953579"/>
              <a:gd name="connsiteY31" fmla="*/ 976543 h 1225118"/>
              <a:gd name="connsiteX32" fmla="*/ 406417 w 1953579"/>
              <a:gd name="connsiteY32" fmla="*/ 949910 h 1225118"/>
              <a:gd name="connsiteX33" fmla="*/ 415295 w 1953579"/>
              <a:gd name="connsiteY33" fmla="*/ 923277 h 1225118"/>
              <a:gd name="connsiteX34" fmla="*/ 433050 w 1953579"/>
              <a:gd name="connsiteY34" fmla="*/ 887767 h 1225118"/>
              <a:gd name="connsiteX35" fmla="*/ 441928 w 1953579"/>
              <a:gd name="connsiteY35" fmla="*/ 861133 h 1225118"/>
              <a:gd name="connsiteX36" fmla="*/ 468561 w 1953579"/>
              <a:gd name="connsiteY36" fmla="*/ 843378 h 1225118"/>
              <a:gd name="connsiteX37" fmla="*/ 486316 w 1953579"/>
              <a:gd name="connsiteY37" fmla="*/ 816745 h 1225118"/>
              <a:gd name="connsiteX38" fmla="*/ 504072 w 1953579"/>
              <a:gd name="connsiteY38" fmla="*/ 798990 h 1225118"/>
              <a:gd name="connsiteX39" fmla="*/ 512949 w 1953579"/>
              <a:gd name="connsiteY39" fmla="*/ 772357 h 1225118"/>
              <a:gd name="connsiteX40" fmla="*/ 583971 w 1953579"/>
              <a:gd name="connsiteY40" fmla="*/ 683580 h 1225118"/>
              <a:gd name="connsiteX41" fmla="*/ 637237 w 1953579"/>
              <a:gd name="connsiteY41" fmla="*/ 656947 h 1225118"/>
              <a:gd name="connsiteX42" fmla="*/ 690503 w 1953579"/>
              <a:gd name="connsiteY42" fmla="*/ 621436 h 1225118"/>
              <a:gd name="connsiteX43" fmla="*/ 1152142 w 1953579"/>
              <a:gd name="connsiteY43" fmla="*/ 603681 h 1225118"/>
              <a:gd name="connsiteX44" fmla="*/ 1249796 w 1953579"/>
              <a:gd name="connsiteY44" fmla="*/ 577048 h 1225118"/>
              <a:gd name="connsiteX45" fmla="*/ 1347450 w 1953579"/>
              <a:gd name="connsiteY45" fmla="*/ 568170 h 1225118"/>
              <a:gd name="connsiteX46" fmla="*/ 1453982 w 1953579"/>
              <a:gd name="connsiteY46" fmla="*/ 550415 h 1225118"/>
              <a:gd name="connsiteX47" fmla="*/ 1525004 w 1953579"/>
              <a:gd name="connsiteY47" fmla="*/ 541537 h 1225118"/>
              <a:gd name="connsiteX48" fmla="*/ 1578270 w 1953579"/>
              <a:gd name="connsiteY48" fmla="*/ 532660 h 1225118"/>
              <a:gd name="connsiteX49" fmla="*/ 1738068 w 1953579"/>
              <a:gd name="connsiteY49" fmla="*/ 506027 h 1225118"/>
              <a:gd name="connsiteX50" fmla="*/ 1835722 w 1953579"/>
              <a:gd name="connsiteY50" fmla="*/ 470516 h 1225118"/>
              <a:gd name="connsiteX51" fmla="*/ 1871233 w 1953579"/>
              <a:gd name="connsiteY51" fmla="*/ 435005 h 1225118"/>
              <a:gd name="connsiteX52" fmla="*/ 1880111 w 1953579"/>
              <a:gd name="connsiteY52" fmla="*/ 408372 h 1225118"/>
              <a:gd name="connsiteX53" fmla="*/ 1924499 w 1953579"/>
              <a:gd name="connsiteY53" fmla="*/ 355106 h 1225118"/>
              <a:gd name="connsiteX54" fmla="*/ 1942254 w 1953579"/>
              <a:gd name="connsiteY54" fmla="*/ 310718 h 1225118"/>
              <a:gd name="connsiteX55" fmla="*/ 1942254 w 1953579"/>
              <a:gd name="connsiteY55" fmla="*/ 88776 h 1225118"/>
              <a:gd name="connsiteX56" fmla="*/ 1897866 w 1953579"/>
              <a:gd name="connsiteY56" fmla="*/ 79899 h 1225118"/>
              <a:gd name="connsiteX57" fmla="*/ 1826845 w 1953579"/>
              <a:gd name="connsiteY57" fmla="*/ 44388 h 1225118"/>
              <a:gd name="connsiteX58" fmla="*/ 1800212 w 1953579"/>
              <a:gd name="connsiteY58" fmla="*/ 26633 h 1225118"/>
              <a:gd name="connsiteX59" fmla="*/ 1764701 w 1953579"/>
              <a:gd name="connsiteY59" fmla="*/ 17755 h 1225118"/>
              <a:gd name="connsiteX60" fmla="*/ 1711435 w 1953579"/>
              <a:gd name="connsiteY60" fmla="*/ 0 h 1225118"/>
              <a:gd name="connsiteX61" fmla="*/ 1613780 w 1953579"/>
              <a:gd name="connsiteY61" fmla="*/ 8877 h 1225118"/>
              <a:gd name="connsiteX62" fmla="*/ 1578270 w 1953579"/>
              <a:gd name="connsiteY62" fmla="*/ 17755 h 1225118"/>
              <a:gd name="connsiteX63" fmla="*/ 1533881 w 1953579"/>
              <a:gd name="connsiteY63" fmla="*/ 71021 h 1225118"/>
              <a:gd name="connsiteX64" fmla="*/ 1507248 w 1953579"/>
              <a:gd name="connsiteY64" fmla="*/ 88776 h 1225118"/>
              <a:gd name="connsiteX65" fmla="*/ 1462860 w 1953579"/>
              <a:gd name="connsiteY65" fmla="*/ 124287 h 1225118"/>
              <a:gd name="connsiteX66" fmla="*/ 1418472 w 1953579"/>
              <a:gd name="connsiteY66" fmla="*/ 168675 h 1225118"/>
              <a:gd name="connsiteX67" fmla="*/ 1374083 w 1953579"/>
              <a:gd name="connsiteY67" fmla="*/ 204186 h 1225118"/>
              <a:gd name="connsiteX68" fmla="*/ 1338573 w 1953579"/>
              <a:gd name="connsiteY68" fmla="*/ 213064 h 1225118"/>
              <a:gd name="connsiteX69" fmla="*/ 1125509 w 1953579"/>
              <a:gd name="connsiteY69" fmla="*/ 195308 h 1225118"/>
              <a:gd name="connsiteX70" fmla="*/ 1081120 w 1953579"/>
              <a:gd name="connsiteY70" fmla="*/ 186431 h 1225118"/>
              <a:gd name="connsiteX71" fmla="*/ 1045610 w 1953579"/>
              <a:gd name="connsiteY71" fmla="*/ 168675 h 1225118"/>
              <a:gd name="connsiteX72" fmla="*/ 939078 w 1953579"/>
              <a:gd name="connsiteY72" fmla="*/ 159798 h 12251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</a:cxnLst>
            <a:rect l="l" t="t" r="r" b="b"/>
            <a:pathLst>
              <a:path w="1953579" h="1225118">
                <a:moveTo>
                  <a:pt x="939078" y="159798"/>
                </a:moveTo>
                <a:lnTo>
                  <a:pt x="939078" y="159798"/>
                </a:lnTo>
                <a:cubicBezTo>
                  <a:pt x="915404" y="147961"/>
                  <a:pt x="892152" y="135240"/>
                  <a:pt x="868056" y="124287"/>
                </a:cubicBezTo>
                <a:cubicBezTo>
                  <a:pt x="859537" y="120415"/>
                  <a:pt x="850157" y="118768"/>
                  <a:pt x="841423" y="115409"/>
                </a:cubicBezTo>
                <a:cubicBezTo>
                  <a:pt x="811676" y="103968"/>
                  <a:pt x="782238" y="91736"/>
                  <a:pt x="752646" y="79899"/>
                </a:cubicBezTo>
                <a:cubicBezTo>
                  <a:pt x="735933" y="73214"/>
                  <a:pt x="716952" y="74926"/>
                  <a:pt x="699380" y="71021"/>
                </a:cubicBezTo>
                <a:cubicBezTo>
                  <a:pt x="652838" y="60678"/>
                  <a:pt x="691517" y="62481"/>
                  <a:pt x="637237" y="44388"/>
                </a:cubicBezTo>
                <a:cubicBezTo>
                  <a:pt x="622922" y="39616"/>
                  <a:pt x="607487" y="39170"/>
                  <a:pt x="592848" y="35510"/>
                </a:cubicBezTo>
                <a:cubicBezTo>
                  <a:pt x="583770" y="33240"/>
                  <a:pt x="575093" y="29592"/>
                  <a:pt x="566215" y="26633"/>
                </a:cubicBezTo>
                <a:cubicBezTo>
                  <a:pt x="533664" y="29592"/>
                  <a:pt x="499918" y="26287"/>
                  <a:pt x="468561" y="35510"/>
                </a:cubicBezTo>
                <a:cubicBezTo>
                  <a:pt x="448089" y="41531"/>
                  <a:pt x="433050" y="59184"/>
                  <a:pt x="415295" y="71021"/>
                </a:cubicBezTo>
                <a:lnTo>
                  <a:pt x="362029" y="106532"/>
                </a:lnTo>
                <a:cubicBezTo>
                  <a:pt x="341137" y="120461"/>
                  <a:pt x="329656" y="145870"/>
                  <a:pt x="308763" y="159798"/>
                </a:cubicBezTo>
                <a:cubicBezTo>
                  <a:pt x="271119" y="184894"/>
                  <a:pt x="291673" y="172782"/>
                  <a:pt x="246619" y="195308"/>
                </a:cubicBezTo>
                <a:lnTo>
                  <a:pt x="175598" y="266330"/>
                </a:lnTo>
                <a:cubicBezTo>
                  <a:pt x="147254" y="294674"/>
                  <a:pt x="130233" y="339305"/>
                  <a:pt x="113454" y="372862"/>
                </a:cubicBezTo>
                <a:cubicBezTo>
                  <a:pt x="71251" y="457268"/>
                  <a:pt x="123748" y="315348"/>
                  <a:pt x="77944" y="452761"/>
                </a:cubicBezTo>
                <a:cubicBezTo>
                  <a:pt x="74985" y="476435"/>
                  <a:pt x="73334" y="500309"/>
                  <a:pt x="69066" y="523782"/>
                </a:cubicBezTo>
                <a:cubicBezTo>
                  <a:pt x="67392" y="532989"/>
                  <a:pt x="62458" y="541336"/>
                  <a:pt x="60188" y="550415"/>
                </a:cubicBezTo>
                <a:cubicBezTo>
                  <a:pt x="56528" y="565053"/>
                  <a:pt x="53305" y="579846"/>
                  <a:pt x="51311" y="594803"/>
                </a:cubicBezTo>
                <a:cubicBezTo>
                  <a:pt x="47381" y="624282"/>
                  <a:pt x="45392" y="653988"/>
                  <a:pt x="42433" y="683580"/>
                </a:cubicBezTo>
                <a:cubicBezTo>
                  <a:pt x="39474" y="748683"/>
                  <a:pt x="40040" y="814042"/>
                  <a:pt x="33555" y="878889"/>
                </a:cubicBezTo>
                <a:cubicBezTo>
                  <a:pt x="31127" y="903170"/>
                  <a:pt x="15800" y="949910"/>
                  <a:pt x="15800" y="949910"/>
                </a:cubicBezTo>
                <a:cubicBezTo>
                  <a:pt x="20682" y="1081710"/>
                  <a:pt x="-41261" y="1161077"/>
                  <a:pt x="51311" y="1207363"/>
                </a:cubicBezTo>
                <a:cubicBezTo>
                  <a:pt x="59681" y="1211548"/>
                  <a:pt x="68946" y="1213669"/>
                  <a:pt x="77944" y="1216240"/>
                </a:cubicBezTo>
                <a:cubicBezTo>
                  <a:pt x="89676" y="1219592"/>
                  <a:pt x="101617" y="1222159"/>
                  <a:pt x="113454" y="1225118"/>
                </a:cubicBezTo>
                <a:cubicBezTo>
                  <a:pt x="154883" y="1222159"/>
                  <a:pt x="196839" y="1223458"/>
                  <a:pt x="237742" y="1216240"/>
                </a:cubicBezTo>
                <a:cubicBezTo>
                  <a:pt x="248249" y="1214386"/>
                  <a:pt x="256178" y="1205315"/>
                  <a:pt x="264375" y="1198485"/>
                </a:cubicBezTo>
                <a:cubicBezTo>
                  <a:pt x="289428" y="1177608"/>
                  <a:pt x="312376" y="1146869"/>
                  <a:pt x="326518" y="1118586"/>
                </a:cubicBezTo>
                <a:cubicBezTo>
                  <a:pt x="332437" y="1106749"/>
                  <a:pt x="339359" y="1095363"/>
                  <a:pt x="344274" y="1083075"/>
                </a:cubicBezTo>
                <a:cubicBezTo>
                  <a:pt x="351225" y="1065698"/>
                  <a:pt x="351648" y="1045382"/>
                  <a:pt x="362029" y="1029809"/>
                </a:cubicBezTo>
                <a:cubicBezTo>
                  <a:pt x="412912" y="953483"/>
                  <a:pt x="351907" y="1050053"/>
                  <a:pt x="388662" y="976543"/>
                </a:cubicBezTo>
                <a:cubicBezTo>
                  <a:pt x="393434" y="967000"/>
                  <a:pt x="401645" y="959453"/>
                  <a:pt x="406417" y="949910"/>
                </a:cubicBezTo>
                <a:cubicBezTo>
                  <a:pt x="410602" y="941540"/>
                  <a:pt x="411609" y="931878"/>
                  <a:pt x="415295" y="923277"/>
                </a:cubicBezTo>
                <a:cubicBezTo>
                  <a:pt x="420508" y="911113"/>
                  <a:pt x="427837" y="899931"/>
                  <a:pt x="433050" y="887767"/>
                </a:cubicBezTo>
                <a:cubicBezTo>
                  <a:pt x="436736" y="879165"/>
                  <a:pt x="436082" y="868441"/>
                  <a:pt x="441928" y="861133"/>
                </a:cubicBezTo>
                <a:cubicBezTo>
                  <a:pt x="448593" y="852801"/>
                  <a:pt x="459683" y="849296"/>
                  <a:pt x="468561" y="843378"/>
                </a:cubicBezTo>
                <a:cubicBezTo>
                  <a:pt x="474479" y="834500"/>
                  <a:pt x="479651" y="825076"/>
                  <a:pt x="486316" y="816745"/>
                </a:cubicBezTo>
                <a:cubicBezTo>
                  <a:pt x="491545" y="810209"/>
                  <a:pt x="499766" y="806167"/>
                  <a:pt x="504072" y="798990"/>
                </a:cubicBezTo>
                <a:cubicBezTo>
                  <a:pt x="508887" y="790966"/>
                  <a:pt x="508404" y="780537"/>
                  <a:pt x="512949" y="772357"/>
                </a:cubicBezTo>
                <a:cubicBezTo>
                  <a:pt x="526915" y="747217"/>
                  <a:pt x="557556" y="701189"/>
                  <a:pt x="583971" y="683580"/>
                </a:cubicBezTo>
                <a:cubicBezTo>
                  <a:pt x="702218" y="604750"/>
                  <a:pt x="526960" y="718213"/>
                  <a:pt x="637237" y="656947"/>
                </a:cubicBezTo>
                <a:cubicBezTo>
                  <a:pt x="655891" y="646584"/>
                  <a:pt x="672748" y="633273"/>
                  <a:pt x="690503" y="621436"/>
                </a:cubicBezTo>
                <a:cubicBezTo>
                  <a:pt x="818633" y="536015"/>
                  <a:pt x="998262" y="609599"/>
                  <a:pt x="1152142" y="603681"/>
                </a:cubicBezTo>
                <a:cubicBezTo>
                  <a:pt x="1191705" y="590494"/>
                  <a:pt x="1209645" y="582067"/>
                  <a:pt x="1249796" y="577048"/>
                </a:cubicBezTo>
                <a:cubicBezTo>
                  <a:pt x="1282229" y="572994"/>
                  <a:pt x="1314964" y="571779"/>
                  <a:pt x="1347450" y="568170"/>
                </a:cubicBezTo>
                <a:cubicBezTo>
                  <a:pt x="1464500" y="555165"/>
                  <a:pt x="1360254" y="564835"/>
                  <a:pt x="1453982" y="550415"/>
                </a:cubicBezTo>
                <a:cubicBezTo>
                  <a:pt x="1477563" y="546787"/>
                  <a:pt x="1501386" y="544911"/>
                  <a:pt x="1525004" y="541537"/>
                </a:cubicBezTo>
                <a:cubicBezTo>
                  <a:pt x="1542823" y="538991"/>
                  <a:pt x="1560515" y="535619"/>
                  <a:pt x="1578270" y="532660"/>
                </a:cubicBezTo>
                <a:cubicBezTo>
                  <a:pt x="1665341" y="503635"/>
                  <a:pt x="1612885" y="516458"/>
                  <a:pt x="1738068" y="506027"/>
                </a:cubicBezTo>
                <a:cubicBezTo>
                  <a:pt x="1785759" y="494104"/>
                  <a:pt x="1803511" y="498125"/>
                  <a:pt x="1835722" y="470516"/>
                </a:cubicBezTo>
                <a:cubicBezTo>
                  <a:pt x="1848432" y="459622"/>
                  <a:pt x="1871233" y="435005"/>
                  <a:pt x="1871233" y="435005"/>
                </a:cubicBezTo>
                <a:cubicBezTo>
                  <a:pt x="1874192" y="426127"/>
                  <a:pt x="1875468" y="416497"/>
                  <a:pt x="1880111" y="408372"/>
                </a:cubicBezTo>
                <a:cubicBezTo>
                  <a:pt x="1894178" y="383755"/>
                  <a:pt x="1906231" y="373375"/>
                  <a:pt x="1924499" y="355106"/>
                </a:cubicBezTo>
                <a:cubicBezTo>
                  <a:pt x="1930417" y="340310"/>
                  <a:pt x="1938061" y="326092"/>
                  <a:pt x="1942254" y="310718"/>
                </a:cubicBezTo>
                <a:cubicBezTo>
                  <a:pt x="1959404" y="247836"/>
                  <a:pt x="1955158" y="131791"/>
                  <a:pt x="1942254" y="88776"/>
                </a:cubicBezTo>
                <a:cubicBezTo>
                  <a:pt x="1937918" y="74323"/>
                  <a:pt x="1912662" y="82858"/>
                  <a:pt x="1897866" y="79899"/>
                </a:cubicBezTo>
                <a:cubicBezTo>
                  <a:pt x="1866877" y="48909"/>
                  <a:pt x="1888052" y="64790"/>
                  <a:pt x="1826845" y="44388"/>
                </a:cubicBezTo>
                <a:cubicBezTo>
                  <a:pt x="1816723" y="41014"/>
                  <a:pt x="1810019" y="30836"/>
                  <a:pt x="1800212" y="26633"/>
                </a:cubicBezTo>
                <a:cubicBezTo>
                  <a:pt x="1788997" y="21827"/>
                  <a:pt x="1776388" y="21261"/>
                  <a:pt x="1764701" y="17755"/>
                </a:cubicBezTo>
                <a:cubicBezTo>
                  <a:pt x="1746775" y="12377"/>
                  <a:pt x="1711435" y="0"/>
                  <a:pt x="1711435" y="0"/>
                </a:cubicBezTo>
                <a:cubicBezTo>
                  <a:pt x="1678883" y="2959"/>
                  <a:pt x="1646179" y="4557"/>
                  <a:pt x="1613780" y="8877"/>
                </a:cubicBezTo>
                <a:cubicBezTo>
                  <a:pt x="1601686" y="10489"/>
                  <a:pt x="1588863" y="11702"/>
                  <a:pt x="1578270" y="17755"/>
                </a:cubicBezTo>
                <a:cubicBezTo>
                  <a:pt x="1544335" y="37147"/>
                  <a:pt x="1558395" y="46508"/>
                  <a:pt x="1533881" y="71021"/>
                </a:cubicBezTo>
                <a:cubicBezTo>
                  <a:pt x="1526336" y="78565"/>
                  <a:pt x="1515579" y="82111"/>
                  <a:pt x="1507248" y="88776"/>
                </a:cubicBezTo>
                <a:cubicBezTo>
                  <a:pt x="1443999" y="139376"/>
                  <a:pt x="1544833" y="69639"/>
                  <a:pt x="1462860" y="124287"/>
                </a:cubicBezTo>
                <a:cubicBezTo>
                  <a:pt x="1432423" y="169944"/>
                  <a:pt x="1460747" y="134855"/>
                  <a:pt x="1418472" y="168675"/>
                </a:cubicBezTo>
                <a:cubicBezTo>
                  <a:pt x="1396442" y="186299"/>
                  <a:pt x="1403511" y="191574"/>
                  <a:pt x="1374083" y="204186"/>
                </a:cubicBezTo>
                <a:cubicBezTo>
                  <a:pt x="1362869" y="208992"/>
                  <a:pt x="1350410" y="210105"/>
                  <a:pt x="1338573" y="213064"/>
                </a:cubicBezTo>
                <a:cubicBezTo>
                  <a:pt x="1267552" y="207145"/>
                  <a:pt x="1196398" y="202641"/>
                  <a:pt x="1125509" y="195308"/>
                </a:cubicBezTo>
                <a:cubicBezTo>
                  <a:pt x="1110500" y="193755"/>
                  <a:pt x="1095249" y="191729"/>
                  <a:pt x="1081120" y="186431"/>
                </a:cubicBezTo>
                <a:cubicBezTo>
                  <a:pt x="1029393" y="167034"/>
                  <a:pt x="1071433" y="168675"/>
                  <a:pt x="1045610" y="168675"/>
                </a:cubicBezTo>
                <a:lnTo>
                  <a:pt x="939078" y="159798"/>
                </a:lnTo>
                <a:close/>
              </a:path>
            </a:pathLst>
          </a:custGeom>
          <a:noFill/>
          <a:ln w="444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17478" y="2902803"/>
            <a:ext cx="3657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prstClr val="whit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Discrepancies happen too much</a:t>
            </a:r>
            <a:endParaRPr lang="en-US" sz="2400" dirty="0">
              <a:solidFill>
                <a:prstClr val="white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992569" y="2889185"/>
            <a:ext cx="3657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prstClr val="whit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We want more seamless forecasts</a:t>
            </a:r>
            <a:endParaRPr lang="en-US" sz="2400" dirty="0">
              <a:solidFill>
                <a:prstClr val="white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8140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" y="76200"/>
            <a:ext cx="8991600" cy="1219200"/>
          </a:xfrm>
        </p:spPr>
        <p:txBody>
          <a:bodyPr>
            <a:normAutofit/>
          </a:bodyPr>
          <a:lstStyle/>
          <a:p>
            <a:pPr algn="ctr"/>
            <a:r>
              <a:rPr lang="en-US" sz="3600" dirty="0" smtClean="0">
                <a:ln w="5000" cmpd="sng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Impact-Based Decision Support services (IDSS)</a:t>
            </a:r>
            <a:endParaRPr lang="en-US" sz="3600" dirty="0">
              <a:ln w="5000" cmpd="sng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81000" y="1524000"/>
            <a:ext cx="84582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prstClr val="whit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Build better relationships with partners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prstClr val="whit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Offer support beyond the simple forecast – interpretation based on accessibility and trust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prstClr val="whit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Provide more consistent support to partners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5537" y="3429000"/>
            <a:ext cx="4429125" cy="316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85305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" y="76200"/>
            <a:ext cx="8991600" cy="1219200"/>
          </a:xfrm>
        </p:spPr>
        <p:txBody>
          <a:bodyPr>
            <a:normAutofit/>
          </a:bodyPr>
          <a:lstStyle/>
          <a:p>
            <a:pPr algn="ctr"/>
            <a:r>
              <a:rPr lang="en-US" sz="3600" dirty="0" smtClean="0">
                <a:ln w="5000" cmpd="sng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Training</a:t>
            </a:r>
            <a:endParaRPr lang="en-US" sz="3600" dirty="0">
              <a:ln w="5000" cmpd="sng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89138" y="1295400"/>
            <a:ext cx="84582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prstClr val="whit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Unlocking time and resources for science-based training for staff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prstClr val="whit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Using the training to enhance skills and improve forecasting capabilities and communication</a:t>
            </a:r>
          </a:p>
        </p:txBody>
      </p:sp>
      <p:pic>
        <p:nvPicPr>
          <p:cNvPr id="3074" name="Picture 2" descr="Image result for NWS training branch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538" y="3809999"/>
            <a:ext cx="8153400" cy="2446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2677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" y="76200"/>
            <a:ext cx="8991600" cy="1219200"/>
          </a:xfrm>
        </p:spPr>
        <p:txBody>
          <a:bodyPr>
            <a:normAutofit/>
          </a:bodyPr>
          <a:lstStyle/>
          <a:p>
            <a:pPr algn="ctr"/>
            <a:r>
              <a:rPr lang="en-US" sz="3600" dirty="0" smtClean="0">
                <a:ln w="5000" cmpd="sng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Staffing</a:t>
            </a:r>
            <a:endParaRPr lang="en-US" sz="3600" dirty="0">
              <a:ln w="5000" cmpd="sng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89138" y="762000"/>
            <a:ext cx="84582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prstClr val="whit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Realign staff time to better achieve IDSS and training goals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prstClr val="whit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Possible changes to career progression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prstClr val="whit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Possibly moving away from 24/7 staffing at all offices</a:t>
            </a:r>
          </a:p>
        </p:txBody>
      </p:sp>
      <p:pic>
        <p:nvPicPr>
          <p:cNvPr id="4098" name="Picture 2" descr="Arizona Highway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4077483"/>
            <a:ext cx="4495800" cy="2608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Lightning Over Duluth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2138" y="4057084"/>
            <a:ext cx="3505200" cy="2628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76200" y="3246486"/>
            <a:ext cx="4953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prstClr val="whit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Does a typically sunny Arizona office…</a:t>
            </a:r>
            <a:endParaRPr lang="en-US" sz="2400" dirty="0">
              <a:solidFill>
                <a:prstClr val="white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193807" y="3226087"/>
            <a:ext cx="38018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prstClr val="whit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</a:t>
            </a:r>
            <a:r>
              <a:rPr lang="en-US" sz="2400" dirty="0">
                <a:solidFill>
                  <a:prstClr val="whit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eed the same staffing as a Minnesota office?</a:t>
            </a:r>
            <a:endParaRPr lang="en-US" sz="2400" dirty="0">
              <a:solidFill>
                <a:prstClr val="white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6829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" y="76200"/>
            <a:ext cx="8991600" cy="1219200"/>
          </a:xfrm>
        </p:spPr>
        <p:txBody>
          <a:bodyPr>
            <a:normAutofit/>
          </a:bodyPr>
          <a:lstStyle/>
          <a:p>
            <a:pPr algn="ctr"/>
            <a:r>
              <a:rPr lang="en-US" sz="3600" dirty="0" smtClean="0">
                <a:ln w="5000" cmpd="sng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What this means for Fire weather partners</a:t>
            </a:r>
            <a:endParaRPr lang="en-US" sz="3600" dirty="0">
              <a:ln w="5000" cmpd="sng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89138" y="1295400"/>
            <a:ext cx="84582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prstClr val="whit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NWS is evolving: </a:t>
            </a:r>
            <a:r>
              <a:rPr lang="en-US" sz="2800" dirty="0">
                <a:solidFill>
                  <a:prstClr val="whit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</a:t>
            </a:r>
            <a:r>
              <a:rPr lang="en-US" sz="2800" dirty="0">
                <a:solidFill>
                  <a:prstClr val="whit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atch for changes over the coming few years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prstClr val="whit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Will staffing change at MN area offices?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prstClr val="whit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How would that impact fire weather forecasting?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prstClr val="whit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Will the new presidential administration and Congress change NWS leadership and plans?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28600" y="4593094"/>
            <a:ext cx="42672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prstClr val="whit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Bottom line: The plans of how to achieve the goals are still murky…and</a:t>
            </a:r>
          </a:p>
          <a:p>
            <a:pPr algn="ctr"/>
            <a:r>
              <a:rPr lang="en-US" sz="2800" dirty="0">
                <a:solidFill>
                  <a:prstClr val="whit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 OFFICES WILL CLOSE</a:t>
            </a:r>
            <a:endParaRPr lang="en-US" sz="2800" dirty="0">
              <a:solidFill>
                <a:prstClr val="white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5124" name="Picture 4" descr="Image result for work in progress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06" t="12029" r="12303" b="16050"/>
          <a:stretch/>
        </p:blipFill>
        <p:spPr bwMode="auto">
          <a:xfrm>
            <a:off x="4454371" y="4419600"/>
            <a:ext cx="4572000" cy="21628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43416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250" y="685800"/>
            <a:ext cx="8991600" cy="685800"/>
          </a:xfrm>
        </p:spPr>
        <p:txBody>
          <a:bodyPr>
            <a:normAutofit/>
          </a:bodyPr>
          <a:lstStyle/>
          <a:p>
            <a:pPr algn="ctr"/>
            <a:r>
              <a:rPr lang="en-US" sz="3600" dirty="0" smtClean="0">
                <a:ln w="5000" cmpd="sng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Thank You!</a:t>
            </a:r>
            <a:endParaRPr lang="en-US" sz="3600" dirty="0">
              <a:ln w="5000" cmpd="sng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90600" y="2819400"/>
            <a:ext cx="70104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prstClr val="whit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Any questions?</a:t>
            </a:r>
          </a:p>
          <a:p>
            <a:pPr algn="ctr"/>
            <a:endParaRPr lang="en-US" sz="3600" dirty="0">
              <a:solidFill>
                <a:prstClr val="white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en-US" sz="3600" dirty="0">
                <a:solidFill>
                  <a:prstClr val="whit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Geoffrey.grochocinski@noaa.gov</a:t>
            </a:r>
            <a:endParaRPr lang="en-US" sz="3600" dirty="0">
              <a:solidFill>
                <a:prstClr val="white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8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>
            <a:normAutofit/>
          </a:bodyPr>
          <a:lstStyle/>
          <a:p>
            <a:r>
              <a:rPr lang="en-US" sz="3600" dirty="0" smtClean="0"/>
              <a:t>Grand Forks Spot forecast requests</a:t>
            </a:r>
            <a:endParaRPr lang="en-US" sz="3600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2800" dirty="0" smtClean="0"/>
              <a:t>Year          Total          Wildfire</a:t>
            </a:r>
          </a:p>
          <a:p>
            <a:pPr marL="0" indent="0">
              <a:buNone/>
            </a:pPr>
            <a:r>
              <a:rPr lang="en-US" sz="2800" dirty="0" smtClean="0"/>
              <a:t>     </a:t>
            </a:r>
            <a:r>
              <a:rPr lang="en-US" sz="2000" dirty="0" smtClean="0"/>
              <a:t>2007               188 </a:t>
            </a:r>
          </a:p>
          <a:p>
            <a:pPr marL="0" indent="0">
              <a:buNone/>
            </a:pPr>
            <a:r>
              <a:rPr lang="en-US" sz="2000" dirty="0"/>
              <a:t> </a:t>
            </a:r>
            <a:r>
              <a:rPr lang="en-US" sz="2000" dirty="0" smtClean="0"/>
              <a:t>      2008               224</a:t>
            </a:r>
          </a:p>
          <a:p>
            <a:pPr marL="0" indent="0">
              <a:buNone/>
            </a:pPr>
            <a:r>
              <a:rPr lang="en-US" sz="2000" dirty="0"/>
              <a:t> </a:t>
            </a:r>
            <a:r>
              <a:rPr lang="en-US" sz="2000" dirty="0" smtClean="0"/>
              <a:t>      2009               196</a:t>
            </a:r>
          </a:p>
          <a:p>
            <a:pPr marL="0" indent="0">
              <a:buNone/>
            </a:pPr>
            <a:r>
              <a:rPr lang="en-US" sz="2000" dirty="0"/>
              <a:t> </a:t>
            </a:r>
            <a:r>
              <a:rPr lang="en-US" sz="2000" dirty="0" smtClean="0"/>
              <a:t>      2010               199</a:t>
            </a:r>
          </a:p>
          <a:p>
            <a:pPr marL="0" indent="0">
              <a:buNone/>
            </a:pPr>
            <a:r>
              <a:rPr lang="en-US" sz="2000" dirty="0"/>
              <a:t> </a:t>
            </a:r>
            <a:r>
              <a:rPr lang="en-US" sz="2000" dirty="0" smtClean="0"/>
              <a:t>      2011               219                        34</a:t>
            </a:r>
          </a:p>
          <a:p>
            <a:pPr marL="0" indent="0">
              <a:buNone/>
            </a:pPr>
            <a:r>
              <a:rPr lang="en-US" sz="2000" dirty="0"/>
              <a:t> </a:t>
            </a:r>
            <a:r>
              <a:rPr lang="en-US" sz="2000" dirty="0" smtClean="0"/>
              <a:t>      2012               240                        34</a:t>
            </a:r>
          </a:p>
          <a:p>
            <a:pPr marL="0" indent="0">
              <a:buNone/>
            </a:pPr>
            <a:r>
              <a:rPr lang="en-US" sz="2000" dirty="0"/>
              <a:t> </a:t>
            </a:r>
            <a:r>
              <a:rPr lang="en-US" sz="2000" dirty="0" smtClean="0"/>
              <a:t>      2013               154                          9</a:t>
            </a:r>
          </a:p>
          <a:p>
            <a:pPr marL="0" indent="0">
              <a:buNone/>
            </a:pPr>
            <a:r>
              <a:rPr lang="en-US" sz="2000" dirty="0"/>
              <a:t> </a:t>
            </a:r>
            <a:r>
              <a:rPr lang="en-US" sz="2000" dirty="0" smtClean="0"/>
              <a:t>      2014               172                          1</a:t>
            </a:r>
          </a:p>
          <a:p>
            <a:pPr marL="0" indent="0">
              <a:buNone/>
            </a:pPr>
            <a:r>
              <a:rPr lang="en-US" sz="2000" dirty="0"/>
              <a:t> </a:t>
            </a:r>
            <a:r>
              <a:rPr lang="en-US" sz="2000" dirty="0" smtClean="0"/>
              <a:t>      2015               154                         12</a:t>
            </a:r>
          </a:p>
          <a:p>
            <a:pPr marL="0" indent="0">
              <a:buNone/>
            </a:pPr>
            <a:r>
              <a:rPr lang="en-US" sz="2000" dirty="0"/>
              <a:t> </a:t>
            </a:r>
            <a:r>
              <a:rPr lang="en-US" sz="2000" dirty="0" smtClean="0"/>
              <a:t>      2016               138                           3</a:t>
            </a:r>
          </a:p>
          <a:p>
            <a:pPr marL="0" indent="0">
              <a:buNone/>
            </a:pPr>
            <a:r>
              <a:rPr lang="en-US" sz="2000" dirty="0"/>
              <a:t> </a:t>
            </a:r>
            <a:endParaRPr lang="en-US" sz="2000" dirty="0" smtClean="0"/>
          </a:p>
          <a:p>
            <a:pPr marL="0" indent="0">
              <a:buNone/>
            </a:pPr>
            <a:r>
              <a:rPr lang="en-US" sz="2000" dirty="0"/>
              <a:t> </a:t>
            </a:r>
            <a:r>
              <a:rPr lang="en-US" sz="2000" dirty="0" smtClean="0"/>
              <a:t>          </a:t>
            </a:r>
            <a:r>
              <a:rPr lang="en-US" sz="2000" b="1" i="1" dirty="0" smtClean="0"/>
              <a:t>10 year average 188</a:t>
            </a:r>
            <a:endParaRPr lang="en-US" sz="2000" b="1" i="1" dirty="0"/>
          </a:p>
        </p:txBody>
      </p:sp>
    </p:spTree>
    <p:extLst>
      <p:ext uri="{BB962C8B-B14F-4D97-AF65-F5344CB8AC3E}">
        <p14:creationId xmlns:p14="http://schemas.microsoft.com/office/powerpoint/2010/main" val="3337630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>
            <a:normAutofit/>
          </a:bodyPr>
          <a:lstStyle/>
          <a:p>
            <a:r>
              <a:rPr lang="en-US" sz="3600" dirty="0" smtClean="0"/>
              <a:t>Grand Forks Red Flag Verification 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b="1" dirty="0" smtClean="0"/>
              <a:t>Year       Total        POD      CSI      FAR         lead time</a:t>
            </a:r>
          </a:p>
          <a:p>
            <a:endParaRPr lang="en-US" sz="2400" dirty="0"/>
          </a:p>
          <a:p>
            <a:pPr marL="0" indent="0">
              <a:buNone/>
            </a:pPr>
            <a:r>
              <a:rPr lang="en-US" sz="2400" dirty="0" smtClean="0"/>
              <a:t>     2012        198         1.00     0.97    0.03         10 hours</a:t>
            </a:r>
          </a:p>
          <a:p>
            <a:pPr marL="0" indent="0">
              <a:buNone/>
            </a:pPr>
            <a:r>
              <a:rPr lang="en-US" sz="2400" dirty="0"/>
              <a:t> </a:t>
            </a:r>
            <a:r>
              <a:rPr lang="en-US" sz="2400" dirty="0" smtClean="0"/>
              <a:t>    2013          58         1.00     1.00    0.00            9</a:t>
            </a:r>
          </a:p>
          <a:p>
            <a:pPr marL="0" indent="0">
              <a:buNone/>
            </a:pPr>
            <a:r>
              <a:rPr lang="en-US" sz="2400" dirty="0"/>
              <a:t> </a:t>
            </a:r>
            <a:r>
              <a:rPr lang="en-US" sz="2400" dirty="0" smtClean="0"/>
              <a:t>    2014          30         1.00     1.00    0.00            9</a:t>
            </a:r>
          </a:p>
          <a:p>
            <a:pPr marL="0" indent="0">
              <a:buNone/>
            </a:pPr>
            <a:r>
              <a:rPr lang="en-US" sz="2400" dirty="0"/>
              <a:t> </a:t>
            </a:r>
            <a:r>
              <a:rPr lang="en-US" sz="2400" dirty="0" smtClean="0"/>
              <a:t>    2015         140        0.97     0.70    0.03            9</a:t>
            </a:r>
          </a:p>
          <a:p>
            <a:pPr marL="0" indent="0">
              <a:buNone/>
            </a:pPr>
            <a:r>
              <a:rPr lang="en-US" sz="2400" dirty="0"/>
              <a:t> </a:t>
            </a:r>
            <a:r>
              <a:rPr lang="en-US" sz="2400" dirty="0" smtClean="0"/>
              <a:t>    2016           41        0.89     0.53    0.11            6 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026202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917359" y="0"/>
            <a:ext cx="7315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prstClr val="white"/>
                </a:solidFill>
                <a:effectLst>
                  <a:outerShdw blurRad="38100" dist="50800" dir="5400000" algn="ctr" rotWithShape="0">
                    <a:srgbClr val="000000"/>
                  </a:outerShdw>
                </a:effectLst>
                <a:latin typeface="Book Antiqua" panose="02040602050305030304" pitchFamily="18" charset="0"/>
              </a:rPr>
              <a:t>2016 Duluth</a:t>
            </a:r>
            <a:r>
              <a:rPr lang="en-US" sz="3200" b="1" dirty="0">
                <a:solidFill>
                  <a:prstClr val="white"/>
                </a:solidFill>
                <a:effectLst>
                  <a:outerShdw blurRad="38100" dist="50800" dir="5400000" algn="ctr" rotWithShape="0">
                    <a:srgbClr val="000000"/>
                  </a:outerShdw>
                </a:effectLst>
                <a:latin typeface="Book Antiqua" panose="02040602050305030304" pitchFamily="18" charset="0"/>
              </a:rPr>
              <a:t/>
            </a:r>
            <a:br>
              <a:rPr lang="en-US" sz="3200" b="1" dirty="0">
                <a:solidFill>
                  <a:prstClr val="white"/>
                </a:solidFill>
                <a:effectLst>
                  <a:outerShdw blurRad="38100" dist="50800" dir="5400000" algn="ctr" rotWithShape="0">
                    <a:srgbClr val="000000"/>
                  </a:outerShdw>
                </a:effectLst>
                <a:latin typeface="Book Antiqua" panose="02040602050305030304" pitchFamily="18" charset="0"/>
              </a:rPr>
            </a:br>
            <a:r>
              <a:rPr lang="en-US" sz="3200" b="1" dirty="0">
                <a:solidFill>
                  <a:prstClr val="white"/>
                </a:solidFill>
                <a:effectLst>
                  <a:outerShdw blurRad="38100" dist="50800" dir="5400000" algn="ctr" rotWithShape="0">
                    <a:srgbClr val="000000"/>
                  </a:outerShdw>
                </a:effectLst>
                <a:latin typeface="Book Antiqua" panose="02040602050305030304" pitchFamily="18" charset="0"/>
              </a:rPr>
              <a:t>SPOT  Forecast Statistics</a:t>
            </a:r>
          </a:p>
        </p:txBody>
      </p:sp>
      <p:graphicFrame>
        <p:nvGraphicFramePr>
          <p:cNvPr id="17" name="Chart 1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99776615"/>
              </p:ext>
            </p:extLst>
          </p:nvPr>
        </p:nvGraphicFramePr>
        <p:xfrm>
          <a:off x="1835178" y="1295400"/>
          <a:ext cx="5479562" cy="4419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9" name="TextBox 18"/>
          <p:cNvSpPr txBox="1"/>
          <p:nvPr/>
        </p:nvSpPr>
        <p:spPr>
          <a:xfrm>
            <a:off x="3581400" y="5715000"/>
            <a:ext cx="3771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prstClr val="white"/>
                </a:solidFill>
              </a:rPr>
              <a:t>These values  include NW WI zones</a:t>
            </a: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331626" y="5336143"/>
            <a:ext cx="17907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>
                <a:solidFill>
                  <a:prstClr val="white"/>
                </a:solidFill>
              </a:rPr>
              <a:t>17 </a:t>
            </a:r>
            <a:r>
              <a:rPr lang="en-US" i="1" dirty="0">
                <a:solidFill>
                  <a:prstClr val="white"/>
                </a:solidFill>
              </a:rPr>
              <a:t>Wildfire</a:t>
            </a:r>
            <a:endParaRPr lang="en-US" i="1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432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62480901"/>
              </p:ext>
            </p:extLst>
          </p:nvPr>
        </p:nvGraphicFramePr>
        <p:xfrm>
          <a:off x="152400" y="1494313"/>
          <a:ext cx="8839200" cy="289052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767840"/>
                <a:gridCol w="707136"/>
                <a:gridCol w="707136"/>
                <a:gridCol w="707136"/>
                <a:gridCol w="707136"/>
                <a:gridCol w="707136"/>
                <a:gridCol w="707136"/>
                <a:gridCol w="707136"/>
                <a:gridCol w="707136"/>
                <a:gridCol w="707136"/>
                <a:gridCol w="707136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chemeClr val="bg1"/>
                          </a:solidFill>
                          <a:latin typeface="Book Antiqua" panose="02040602050305030304" pitchFamily="18" charset="0"/>
                        </a:rPr>
                        <a:t>YEAR</a:t>
                      </a:r>
                      <a:endParaRPr lang="en-US" sz="2000" dirty="0">
                        <a:solidFill>
                          <a:schemeClr val="bg1"/>
                        </a:solidFill>
                        <a:latin typeface="Book Antiqua" panose="02040602050305030304" pitchFamily="18" charset="0"/>
                      </a:endParaRPr>
                    </a:p>
                  </a:txBody>
                  <a:tcPr anchor="ctr">
                    <a:solidFill>
                      <a:schemeClr val="accent3">
                        <a:lumMod val="75000"/>
                        <a:alpha val="83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chemeClr val="bg1"/>
                          </a:solidFill>
                          <a:latin typeface="Book Antiqua" panose="02040602050305030304" pitchFamily="18" charset="0"/>
                        </a:rPr>
                        <a:t>2016</a:t>
                      </a:r>
                      <a:endParaRPr lang="en-US" sz="2000" dirty="0">
                        <a:solidFill>
                          <a:schemeClr val="bg1"/>
                        </a:solidFill>
                        <a:latin typeface="Book Antiqua" panose="02040602050305030304" pitchFamily="18" charset="0"/>
                      </a:endParaRPr>
                    </a:p>
                  </a:txBody>
                  <a:tcPr anchor="ctr">
                    <a:solidFill>
                      <a:schemeClr val="accent3">
                        <a:lumMod val="75000"/>
                        <a:alpha val="83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chemeClr val="bg1"/>
                          </a:solidFill>
                          <a:latin typeface="Book Antiqua" panose="02040602050305030304" pitchFamily="18" charset="0"/>
                        </a:rPr>
                        <a:t>2015</a:t>
                      </a:r>
                      <a:endParaRPr lang="en-US" sz="2000" dirty="0">
                        <a:solidFill>
                          <a:schemeClr val="bg1"/>
                        </a:solidFill>
                        <a:latin typeface="Book Antiqua" panose="02040602050305030304" pitchFamily="18" charset="0"/>
                      </a:endParaRPr>
                    </a:p>
                  </a:txBody>
                  <a:tcPr anchor="ctr">
                    <a:solidFill>
                      <a:schemeClr val="accent3">
                        <a:lumMod val="75000"/>
                        <a:alpha val="83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chemeClr val="bg1"/>
                          </a:solidFill>
                          <a:latin typeface="Book Antiqua" panose="02040602050305030304" pitchFamily="18" charset="0"/>
                        </a:rPr>
                        <a:t>2014</a:t>
                      </a:r>
                      <a:endParaRPr lang="en-US" sz="2000" dirty="0">
                        <a:solidFill>
                          <a:schemeClr val="bg1"/>
                        </a:solidFill>
                        <a:latin typeface="Book Antiqua" panose="02040602050305030304" pitchFamily="18" charset="0"/>
                      </a:endParaRPr>
                    </a:p>
                  </a:txBody>
                  <a:tcPr anchor="ctr">
                    <a:solidFill>
                      <a:schemeClr val="accent3">
                        <a:lumMod val="75000"/>
                        <a:alpha val="83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chemeClr val="bg1"/>
                          </a:solidFill>
                          <a:latin typeface="Book Antiqua" panose="02040602050305030304" pitchFamily="18" charset="0"/>
                        </a:rPr>
                        <a:t>2013</a:t>
                      </a:r>
                      <a:endParaRPr lang="en-US" sz="2000" dirty="0">
                        <a:solidFill>
                          <a:schemeClr val="bg1"/>
                        </a:solidFill>
                        <a:latin typeface="Book Antiqua" panose="02040602050305030304" pitchFamily="18" charset="0"/>
                      </a:endParaRPr>
                    </a:p>
                  </a:txBody>
                  <a:tcPr anchor="ctr">
                    <a:solidFill>
                      <a:schemeClr val="accent3">
                        <a:lumMod val="75000"/>
                        <a:alpha val="83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chemeClr val="bg1"/>
                          </a:solidFill>
                          <a:latin typeface="Book Antiqua" panose="02040602050305030304" pitchFamily="18" charset="0"/>
                        </a:rPr>
                        <a:t>2012</a:t>
                      </a:r>
                      <a:endParaRPr lang="en-US" sz="2000" dirty="0">
                        <a:solidFill>
                          <a:schemeClr val="bg1"/>
                        </a:solidFill>
                        <a:latin typeface="Book Antiqua" panose="02040602050305030304" pitchFamily="18" charset="0"/>
                      </a:endParaRPr>
                    </a:p>
                  </a:txBody>
                  <a:tcPr anchor="ctr">
                    <a:solidFill>
                      <a:schemeClr val="accent3">
                        <a:lumMod val="75000"/>
                        <a:alpha val="83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chemeClr val="bg1"/>
                          </a:solidFill>
                          <a:latin typeface="Book Antiqua" panose="02040602050305030304" pitchFamily="18" charset="0"/>
                        </a:rPr>
                        <a:t>2011</a:t>
                      </a:r>
                      <a:endParaRPr lang="en-US" sz="2000" dirty="0">
                        <a:solidFill>
                          <a:schemeClr val="bg1"/>
                        </a:solidFill>
                        <a:latin typeface="Book Antiqua" panose="02040602050305030304" pitchFamily="18" charset="0"/>
                      </a:endParaRPr>
                    </a:p>
                  </a:txBody>
                  <a:tcPr anchor="ctr">
                    <a:solidFill>
                      <a:schemeClr val="accent3">
                        <a:lumMod val="75000"/>
                        <a:alpha val="83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chemeClr val="bg1"/>
                          </a:solidFill>
                          <a:latin typeface="Book Antiqua" panose="02040602050305030304" pitchFamily="18" charset="0"/>
                        </a:rPr>
                        <a:t>2010</a:t>
                      </a:r>
                      <a:endParaRPr lang="en-US" sz="2000" dirty="0">
                        <a:solidFill>
                          <a:schemeClr val="bg1"/>
                        </a:solidFill>
                        <a:latin typeface="Book Antiqua" panose="02040602050305030304" pitchFamily="18" charset="0"/>
                      </a:endParaRPr>
                    </a:p>
                  </a:txBody>
                  <a:tcPr anchor="ctr">
                    <a:solidFill>
                      <a:schemeClr val="accent3">
                        <a:lumMod val="75000"/>
                        <a:alpha val="83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chemeClr val="bg1"/>
                          </a:solidFill>
                          <a:latin typeface="Book Antiqua" panose="02040602050305030304" pitchFamily="18" charset="0"/>
                        </a:rPr>
                        <a:t>2009</a:t>
                      </a:r>
                      <a:endParaRPr lang="en-US" sz="2000" dirty="0">
                        <a:solidFill>
                          <a:schemeClr val="bg1"/>
                        </a:solidFill>
                        <a:latin typeface="Book Antiqua" panose="02040602050305030304" pitchFamily="18" charset="0"/>
                      </a:endParaRPr>
                    </a:p>
                  </a:txBody>
                  <a:tcPr anchor="ctr">
                    <a:solidFill>
                      <a:schemeClr val="accent3">
                        <a:lumMod val="75000"/>
                        <a:alpha val="83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chemeClr val="bg1"/>
                          </a:solidFill>
                          <a:latin typeface="Book Antiqua" panose="02040602050305030304" pitchFamily="18" charset="0"/>
                        </a:rPr>
                        <a:t>2008</a:t>
                      </a:r>
                      <a:endParaRPr lang="en-US" sz="2000" dirty="0">
                        <a:solidFill>
                          <a:schemeClr val="bg1"/>
                        </a:solidFill>
                        <a:latin typeface="Book Antiqua" panose="02040602050305030304" pitchFamily="18" charset="0"/>
                      </a:endParaRPr>
                    </a:p>
                  </a:txBody>
                  <a:tcPr anchor="ctr">
                    <a:solidFill>
                      <a:schemeClr val="accent3">
                        <a:lumMod val="75000"/>
                        <a:alpha val="83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chemeClr val="bg1"/>
                          </a:solidFill>
                          <a:latin typeface="Book Antiqua" panose="02040602050305030304" pitchFamily="18" charset="0"/>
                        </a:rPr>
                        <a:t>2007</a:t>
                      </a:r>
                      <a:endParaRPr lang="en-US" sz="2000" dirty="0">
                        <a:solidFill>
                          <a:schemeClr val="bg1"/>
                        </a:solidFill>
                        <a:latin typeface="Book Antiqua" panose="02040602050305030304" pitchFamily="18" charset="0"/>
                      </a:endParaRPr>
                    </a:p>
                  </a:txBody>
                  <a:tcPr anchor="ctr">
                    <a:solidFill>
                      <a:schemeClr val="accent3">
                        <a:lumMod val="75000"/>
                        <a:alpha val="83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bg1"/>
                          </a:solidFill>
                          <a:latin typeface="Book Antiqua" panose="02040602050305030304" pitchFamily="18" charset="0"/>
                        </a:rPr>
                        <a:t>POD</a:t>
                      </a:r>
                      <a:endParaRPr lang="en-US" dirty="0">
                        <a:solidFill>
                          <a:schemeClr val="bg1"/>
                        </a:solidFill>
                        <a:latin typeface="Book Antiqua" panose="02040602050305030304" pitchFamily="18" charset="0"/>
                      </a:endParaRPr>
                    </a:p>
                  </a:txBody>
                  <a:tcPr anchor="ctr">
                    <a:solidFill>
                      <a:schemeClr val="accent3">
                        <a:lumMod val="75000"/>
                        <a:alpha val="83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bg1"/>
                          </a:solidFill>
                          <a:latin typeface="Book Antiqua" panose="02040602050305030304" pitchFamily="18" charset="0"/>
                        </a:rPr>
                        <a:t>0.83</a:t>
                      </a:r>
                      <a:endParaRPr lang="en-US" dirty="0">
                        <a:solidFill>
                          <a:schemeClr val="bg1"/>
                        </a:solidFill>
                        <a:latin typeface="Book Antiqua" panose="02040602050305030304" pitchFamily="18" charset="0"/>
                      </a:endParaRPr>
                    </a:p>
                  </a:txBody>
                  <a:tcPr anchor="ctr">
                    <a:solidFill>
                      <a:schemeClr val="accent3">
                        <a:lumMod val="75000"/>
                        <a:alpha val="83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bg1"/>
                          </a:solidFill>
                          <a:latin typeface="Book Antiqua" panose="02040602050305030304" pitchFamily="18" charset="0"/>
                        </a:rPr>
                        <a:t>0.93</a:t>
                      </a:r>
                      <a:endParaRPr lang="en-US" dirty="0">
                        <a:solidFill>
                          <a:schemeClr val="bg1"/>
                        </a:solidFill>
                        <a:latin typeface="Book Antiqua" panose="02040602050305030304" pitchFamily="18" charset="0"/>
                      </a:endParaRPr>
                    </a:p>
                  </a:txBody>
                  <a:tcPr anchor="ctr">
                    <a:solidFill>
                      <a:schemeClr val="accent3">
                        <a:lumMod val="75000"/>
                        <a:alpha val="83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bg1"/>
                          </a:solidFill>
                          <a:latin typeface="Book Antiqua" panose="02040602050305030304" pitchFamily="18" charset="0"/>
                        </a:rPr>
                        <a:t>-</a:t>
                      </a:r>
                      <a:endParaRPr lang="en-US" dirty="0">
                        <a:solidFill>
                          <a:schemeClr val="bg1"/>
                        </a:solidFill>
                        <a:latin typeface="Book Antiqua" panose="02040602050305030304" pitchFamily="18" charset="0"/>
                      </a:endParaRPr>
                    </a:p>
                  </a:txBody>
                  <a:tcPr anchor="ctr">
                    <a:solidFill>
                      <a:schemeClr val="accent3">
                        <a:lumMod val="75000"/>
                        <a:alpha val="83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bg1"/>
                          </a:solidFill>
                          <a:latin typeface="Book Antiqua" panose="02040602050305030304" pitchFamily="18" charset="0"/>
                        </a:rPr>
                        <a:t>1.0</a:t>
                      </a:r>
                      <a:endParaRPr lang="en-US" dirty="0">
                        <a:solidFill>
                          <a:schemeClr val="bg1"/>
                        </a:solidFill>
                        <a:latin typeface="Book Antiqua" panose="02040602050305030304" pitchFamily="18" charset="0"/>
                      </a:endParaRPr>
                    </a:p>
                  </a:txBody>
                  <a:tcPr anchor="ctr">
                    <a:solidFill>
                      <a:schemeClr val="accent3">
                        <a:lumMod val="75000"/>
                        <a:alpha val="83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bg1"/>
                          </a:solidFill>
                          <a:latin typeface="Book Antiqua" panose="02040602050305030304" pitchFamily="18" charset="0"/>
                        </a:rPr>
                        <a:t>1.0</a:t>
                      </a:r>
                      <a:endParaRPr lang="en-US" dirty="0">
                        <a:solidFill>
                          <a:schemeClr val="bg1"/>
                        </a:solidFill>
                        <a:latin typeface="Book Antiqua" panose="02040602050305030304" pitchFamily="18" charset="0"/>
                      </a:endParaRPr>
                    </a:p>
                  </a:txBody>
                  <a:tcPr anchor="ctr">
                    <a:solidFill>
                      <a:schemeClr val="accent3">
                        <a:lumMod val="75000"/>
                        <a:alpha val="83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bg1"/>
                          </a:solidFill>
                          <a:latin typeface="Book Antiqua" panose="02040602050305030304" pitchFamily="18" charset="0"/>
                        </a:rPr>
                        <a:t>1.0</a:t>
                      </a:r>
                      <a:endParaRPr lang="en-US" dirty="0">
                        <a:solidFill>
                          <a:schemeClr val="bg1"/>
                        </a:solidFill>
                        <a:latin typeface="Book Antiqua" panose="02040602050305030304" pitchFamily="18" charset="0"/>
                      </a:endParaRPr>
                    </a:p>
                  </a:txBody>
                  <a:tcPr anchor="ctr">
                    <a:solidFill>
                      <a:schemeClr val="accent3">
                        <a:lumMod val="75000"/>
                        <a:alpha val="83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bg1"/>
                          </a:solidFill>
                          <a:latin typeface="Book Antiqua" panose="02040602050305030304" pitchFamily="18" charset="0"/>
                        </a:rPr>
                        <a:t>0.72*</a:t>
                      </a:r>
                      <a:endParaRPr lang="en-US" dirty="0">
                        <a:solidFill>
                          <a:schemeClr val="bg1"/>
                        </a:solidFill>
                        <a:latin typeface="Book Antiqua" panose="02040602050305030304" pitchFamily="18" charset="0"/>
                      </a:endParaRPr>
                    </a:p>
                  </a:txBody>
                  <a:tcPr anchor="ctr">
                    <a:solidFill>
                      <a:schemeClr val="accent3">
                        <a:lumMod val="75000"/>
                        <a:alpha val="83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bg1"/>
                          </a:solidFill>
                          <a:latin typeface="Book Antiqua" panose="02040602050305030304" pitchFamily="18" charset="0"/>
                        </a:rPr>
                        <a:t>0.53</a:t>
                      </a:r>
                      <a:endParaRPr lang="en-US" dirty="0">
                        <a:solidFill>
                          <a:schemeClr val="bg1"/>
                        </a:solidFill>
                        <a:latin typeface="Book Antiqua" panose="02040602050305030304" pitchFamily="18" charset="0"/>
                      </a:endParaRPr>
                    </a:p>
                  </a:txBody>
                  <a:tcPr anchor="ctr">
                    <a:solidFill>
                      <a:schemeClr val="accent3">
                        <a:lumMod val="75000"/>
                        <a:alpha val="83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bg1"/>
                          </a:solidFill>
                          <a:latin typeface="Book Antiqua" panose="02040602050305030304" pitchFamily="18" charset="0"/>
                        </a:rPr>
                        <a:t>-</a:t>
                      </a:r>
                      <a:endParaRPr lang="en-US" dirty="0">
                        <a:solidFill>
                          <a:schemeClr val="bg1"/>
                        </a:solidFill>
                        <a:latin typeface="Book Antiqua" panose="02040602050305030304" pitchFamily="18" charset="0"/>
                      </a:endParaRPr>
                    </a:p>
                  </a:txBody>
                  <a:tcPr anchor="ctr">
                    <a:solidFill>
                      <a:schemeClr val="accent3">
                        <a:lumMod val="75000"/>
                        <a:alpha val="83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bg1"/>
                          </a:solidFill>
                          <a:latin typeface="Book Antiqua" panose="02040602050305030304" pitchFamily="18" charset="0"/>
                        </a:rPr>
                        <a:t>0.86</a:t>
                      </a:r>
                      <a:endParaRPr lang="en-US" dirty="0">
                        <a:solidFill>
                          <a:schemeClr val="bg1"/>
                        </a:solidFill>
                        <a:latin typeface="Book Antiqua" panose="02040602050305030304" pitchFamily="18" charset="0"/>
                      </a:endParaRPr>
                    </a:p>
                  </a:txBody>
                  <a:tcPr anchor="ctr">
                    <a:solidFill>
                      <a:schemeClr val="accent3">
                        <a:lumMod val="75000"/>
                        <a:alpha val="83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bg1"/>
                          </a:solidFill>
                          <a:latin typeface="Book Antiqua" panose="02040602050305030304" pitchFamily="18" charset="0"/>
                        </a:rPr>
                        <a:t>FAR</a:t>
                      </a:r>
                      <a:endParaRPr lang="en-US" dirty="0">
                        <a:solidFill>
                          <a:schemeClr val="bg1"/>
                        </a:solidFill>
                        <a:latin typeface="Book Antiqua" panose="02040602050305030304" pitchFamily="18" charset="0"/>
                      </a:endParaRPr>
                    </a:p>
                  </a:txBody>
                  <a:tcPr anchor="ctr">
                    <a:solidFill>
                      <a:schemeClr val="accent3">
                        <a:lumMod val="75000"/>
                        <a:alpha val="83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bg1"/>
                          </a:solidFill>
                          <a:latin typeface="Book Antiqua" panose="02040602050305030304" pitchFamily="18" charset="0"/>
                        </a:rPr>
                        <a:t>0.17</a:t>
                      </a:r>
                      <a:endParaRPr lang="en-US" dirty="0">
                        <a:solidFill>
                          <a:schemeClr val="bg1"/>
                        </a:solidFill>
                        <a:latin typeface="Book Antiqua" panose="02040602050305030304" pitchFamily="18" charset="0"/>
                      </a:endParaRPr>
                    </a:p>
                  </a:txBody>
                  <a:tcPr anchor="ctr">
                    <a:solidFill>
                      <a:schemeClr val="accent3">
                        <a:lumMod val="75000"/>
                        <a:alpha val="83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bg1"/>
                          </a:solidFill>
                          <a:latin typeface="Book Antiqua" panose="02040602050305030304" pitchFamily="18" charset="0"/>
                        </a:rPr>
                        <a:t>0.07</a:t>
                      </a:r>
                      <a:endParaRPr lang="en-US" dirty="0">
                        <a:solidFill>
                          <a:schemeClr val="bg1"/>
                        </a:solidFill>
                        <a:latin typeface="Book Antiqua" panose="02040602050305030304" pitchFamily="18" charset="0"/>
                      </a:endParaRPr>
                    </a:p>
                  </a:txBody>
                  <a:tcPr anchor="ctr">
                    <a:solidFill>
                      <a:schemeClr val="accent3">
                        <a:lumMod val="75000"/>
                        <a:alpha val="83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bg1"/>
                          </a:solidFill>
                          <a:latin typeface="Book Antiqua" panose="02040602050305030304" pitchFamily="18" charset="0"/>
                        </a:rPr>
                        <a:t>-</a:t>
                      </a:r>
                      <a:endParaRPr lang="en-US" dirty="0">
                        <a:solidFill>
                          <a:schemeClr val="bg1"/>
                        </a:solidFill>
                        <a:latin typeface="Book Antiqua" panose="02040602050305030304" pitchFamily="18" charset="0"/>
                      </a:endParaRPr>
                    </a:p>
                  </a:txBody>
                  <a:tcPr anchor="ctr">
                    <a:solidFill>
                      <a:schemeClr val="accent3">
                        <a:lumMod val="75000"/>
                        <a:alpha val="83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bg1"/>
                          </a:solidFill>
                          <a:latin typeface="Book Antiqua" panose="02040602050305030304" pitchFamily="18" charset="0"/>
                        </a:rPr>
                        <a:t>0</a:t>
                      </a:r>
                      <a:endParaRPr lang="en-US" dirty="0">
                        <a:solidFill>
                          <a:schemeClr val="bg1"/>
                        </a:solidFill>
                        <a:latin typeface="Book Antiqua" panose="02040602050305030304" pitchFamily="18" charset="0"/>
                      </a:endParaRPr>
                    </a:p>
                  </a:txBody>
                  <a:tcPr anchor="ctr">
                    <a:solidFill>
                      <a:schemeClr val="accent3">
                        <a:lumMod val="75000"/>
                        <a:alpha val="83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bg1"/>
                          </a:solidFill>
                          <a:latin typeface="Book Antiqua" panose="02040602050305030304" pitchFamily="18" charset="0"/>
                        </a:rPr>
                        <a:t>0</a:t>
                      </a:r>
                      <a:endParaRPr lang="en-US" dirty="0">
                        <a:solidFill>
                          <a:schemeClr val="bg1"/>
                        </a:solidFill>
                        <a:latin typeface="Book Antiqua" panose="02040602050305030304" pitchFamily="18" charset="0"/>
                      </a:endParaRPr>
                    </a:p>
                  </a:txBody>
                  <a:tcPr anchor="ctr">
                    <a:solidFill>
                      <a:schemeClr val="accent3">
                        <a:lumMod val="75000"/>
                        <a:alpha val="83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bg1"/>
                          </a:solidFill>
                          <a:latin typeface="Book Antiqua" panose="02040602050305030304" pitchFamily="18" charset="0"/>
                        </a:rPr>
                        <a:t>0.15</a:t>
                      </a:r>
                      <a:endParaRPr lang="en-US" dirty="0">
                        <a:solidFill>
                          <a:schemeClr val="bg1"/>
                        </a:solidFill>
                        <a:latin typeface="Book Antiqua" panose="02040602050305030304" pitchFamily="18" charset="0"/>
                      </a:endParaRPr>
                    </a:p>
                  </a:txBody>
                  <a:tcPr anchor="ctr">
                    <a:solidFill>
                      <a:schemeClr val="accent3">
                        <a:lumMod val="75000"/>
                        <a:alpha val="83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bg1"/>
                          </a:solidFill>
                          <a:latin typeface="Book Antiqua" panose="02040602050305030304" pitchFamily="18" charset="0"/>
                        </a:rPr>
                        <a:t>0*</a:t>
                      </a:r>
                      <a:endParaRPr lang="en-US" dirty="0">
                        <a:solidFill>
                          <a:schemeClr val="bg1"/>
                        </a:solidFill>
                        <a:latin typeface="Book Antiqua" panose="02040602050305030304" pitchFamily="18" charset="0"/>
                      </a:endParaRPr>
                    </a:p>
                  </a:txBody>
                  <a:tcPr anchor="ctr">
                    <a:solidFill>
                      <a:schemeClr val="accent3">
                        <a:lumMod val="75000"/>
                        <a:alpha val="83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bg1"/>
                          </a:solidFill>
                          <a:latin typeface="Book Antiqua" panose="02040602050305030304" pitchFamily="18" charset="0"/>
                        </a:rPr>
                        <a:t>0.34</a:t>
                      </a:r>
                      <a:endParaRPr lang="en-US" dirty="0">
                        <a:solidFill>
                          <a:schemeClr val="bg1"/>
                        </a:solidFill>
                        <a:latin typeface="Book Antiqua" panose="02040602050305030304" pitchFamily="18" charset="0"/>
                      </a:endParaRPr>
                    </a:p>
                  </a:txBody>
                  <a:tcPr anchor="ctr">
                    <a:solidFill>
                      <a:schemeClr val="accent3">
                        <a:lumMod val="75000"/>
                        <a:alpha val="83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bg1"/>
                          </a:solidFill>
                          <a:latin typeface="Book Antiqua" panose="02040602050305030304" pitchFamily="18" charset="0"/>
                        </a:rPr>
                        <a:t>-</a:t>
                      </a:r>
                      <a:endParaRPr lang="en-US" dirty="0">
                        <a:solidFill>
                          <a:schemeClr val="bg1"/>
                        </a:solidFill>
                        <a:latin typeface="Book Antiqua" panose="02040602050305030304" pitchFamily="18" charset="0"/>
                      </a:endParaRPr>
                    </a:p>
                  </a:txBody>
                  <a:tcPr anchor="ctr">
                    <a:solidFill>
                      <a:schemeClr val="accent3">
                        <a:lumMod val="75000"/>
                        <a:alpha val="83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bg1"/>
                          </a:solidFill>
                          <a:latin typeface="Book Antiqua" panose="02040602050305030304" pitchFamily="18" charset="0"/>
                        </a:rPr>
                        <a:t>0.6</a:t>
                      </a:r>
                      <a:endParaRPr lang="en-US" dirty="0">
                        <a:solidFill>
                          <a:schemeClr val="bg1"/>
                        </a:solidFill>
                        <a:latin typeface="Book Antiqua" panose="02040602050305030304" pitchFamily="18" charset="0"/>
                      </a:endParaRPr>
                    </a:p>
                  </a:txBody>
                  <a:tcPr anchor="ctr">
                    <a:solidFill>
                      <a:schemeClr val="accent3">
                        <a:lumMod val="75000"/>
                        <a:alpha val="83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bg1"/>
                          </a:solidFill>
                          <a:latin typeface="Book Antiqua" panose="02040602050305030304" pitchFamily="18" charset="0"/>
                        </a:rPr>
                        <a:t>CSI</a:t>
                      </a:r>
                      <a:endParaRPr lang="en-US" dirty="0">
                        <a:solidFill>
                          <a:schemeClr val="bg1"/>
                        </a:solidFill>
                        <a:latin typeface="Book Antiqua" panose="02040602050305030304" pitchFamily="18" charset="0"/>
                      </a:endParaRPr>
                    </a:p>
                  </a:txBody>
                  <a:tcPr anchor="ctr">
                    <a:solidFill>
                      <a:schemeClr val="accent3">
                        <a:lumMod val="75000"/>
                        <a:alpha val="83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bg1"/>
                          </a:solidFill>
                          <a:latin typeface="Book Antiqua" panose="02040602050305030304" pitchFamily="18" charset="0"/>
                        </a:rPr>
                        <a:t>0.66</a:t>
                      </a:r>
                      <a:endParaRPr lang="en-US" dirty="0">
                        <a:solidFill>
                          <a:schemeClr val="bg1"/>
                        </a:solidFill>
                        <a:latin typeface="Book Antiqua" panose="02040602050305030304" pitchFamily="18" charset="0"/>
                      </a:endParaRPr>
                    </a:p>
                  </a:txBody>
                  <a:tcPr anchor="ctr">
                    <a:solidFill>
                      <a:schemeClr val="accent3">
                        <a:lumMod val="75000"/>
                        <a:alpha val="83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bg1"/>
                          </a:solidFill>
                          <a:latin typeface="Book Antiqua" panose="02040602050305030304" pitchFamily="18" charset="0"/>
                        </a:rPr>
                        <a:t>0.68</a:t>
                      </a:r>
                      <a:endParaRPr lang="en-US" dirty="0">
                        <a:solidFill>
                          <a:schemeClr val="bg1"/>
                        </a:solidFill>
                        <a:latin typeface="Book Antiqua" panose="02040602050305030304" pitchFamily="18" charset="0"/>
                      </a:endParaRPr>
                    </a:p>
                  </a:txBody>
                  <a:tcPr anchor="ctr">
                    <a:solidFill>
                      <a:schemeClr val="accent3">
                        <a:lumMod val="75000"/>
                        <a:alpha val="83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bg1"/>
                          </a:solidFill>
                          <a:latin typeface="Book Antiqua" panose="02040602050305030304" pitchFamily="18" charset="0"/>
                        </a:rPr>
                        <a:t>-</a:t>
                      </a:r>
                      <a:endParaRPr lang="en-US" dirty="0">
                        <a:solidFill>
                          <a:schemeClr val="bg1"/>
                        </a:solidFill>
                        <a:latin typeface="Book Antiqua" panose="02040602050305030304" pitchFamily="18" charset="0"/>
                      </a:endParaRPr>
                    </a:p>
                  </a:txBody>
                  <a:tcPr anchor="ctr">
                    <a:solidFill>
                      <a:schemeClr val="accent3">
                        <a:lumMod val="75000"/>
                        <a:alpha val="83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bg1"/>
                          </a:solidFill>
                          <a:latin typeface="Book Antiqua" panose="02040602050305030304" pitchFamily="18" charset="0"/>
                        </a:rPr>
                        <a:t>1.0</a:t>
                      </a:r>
                      <a:endParaRPr lang="en-US" dirty="0">
                        <a:solidFill>
                          <a:schemeClr val="bg1"/>
                        </a:solidFill>
                        <a:latin typeface="Book Antiqua" panose="02040602050305030304" pitchFamily="18" charset="0"/>
                      </a:endParaRPr>
                    </a:p>
                  </a:txBody>
                  <a:tcPr anchor="ctr">
                    <a:solidFill>
                      <a:schemeClr val="accent3">
                        <a:lumMod val="75000"/>
                        <a:alpha val="83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bg1"/>
                          </a:solidFill>
                          <a:latin typeface="Book Antiqua" panose="02040602050305030304" pitchFamily="18" charset="0"/>
                        </a:rPr>
                        <a:t>1.0</a:t>
                      </a:r>
                      <a:endParaRPr lang="en-US" dirty="0">
                        <a:solidFill>
                          <a:schemeClr val="bg1"/>
                        </a:solidFill>
                        <a:latin typeface="Book Antiqua" panose="02040602050305030304" pitchFamily="18" charset="0"/>
                      </a:endParaRPr>
                    </a:p>
                  </a:txBody>
                  <a:tcPr anchor="ctr">
                    <a:solidFill>
                      <a:schemeClr val="accent3">
                        <a:lumMod val="75000"/>
                        <a:alpha val="83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bg1"/>
                          </a:solidFill>
                          <a:latin typeface="Book Antiqua" panose="02040602050305030304" pitchFamily="18" charset="0"/>
                        </a:rPr>
                        <a:t>0.85</a:t>
                      </a:r>
                      <a:endParaRPr lang="en-US" dirty="0">
                        <a:solidFill>
                          <a:schemeClr val="bg1"/>
                        </a:solidFill>
                        <a:latin typeface="Book Antiqua" panose="02040602050305030304" pitchFamily="18" charset="0"/>
                      </a:endParaRPr>
                    </a:p>
                  </a:txBody>
                  <a:tcPr anchor="ctr">
                    <a:solidFill>
                      <a:schemeClr val="accent3">
                        <a:lumMod val="75000"/>
                        <a:alpha val="83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bg1"/>
                          </a:solidFill>
                          <a:latin typeface="Book Antiqua" panose="02040602050305030304" pitchFamily="18" charset="0"/>
                        </a:rPr>
                        <a:t>0.72</a:t>
                      </a:r>
                      <a:endParaRPr lang="en-US" dirty="0">
                        <a:solidFill>
                          <a:schemeClr val="bg1"/>
                        </a:solidFill>
                        <a:latin typeface="Book Antiqua" panose="02040602050305030304" pitchFamily="18" charset="0"/>
                      </a:endParaRPr>
                    </a:p>
                  </a:txBody>
                  <a:tcPr anchor="ctr">
                    <a:solidFill>
                      <a:schemeClr val="accent3">
                        <a:lumMod val="75000"/>
                        <a:alpha val="83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bg1"/>
                          </a:solidFill>
                          <a:latin typeface="Book Antiqua" panose="02040602050305030304" pitchFamily="18" charset="0"/>
                        </a:rPr>
                        <a:t>0.41</a:t>
                      </a:r>
                      <a:endParaRPr lang="en-US" dirty="0">
                        <a:solidFill>
                          <a:schemeClr val="bg1"/>
                        </a:solidFill>
                        <a:latin typeface="Book Antiqua" panose="02040602050305030304" pitchFamily="18" charset="0"/>
                      </a:endParaRPr>
                    </a:p>
                  </a:txBody>
                  <a:tcPr anchor="ctr">
                    <a:solidFill>
                      <a:schemeClr val="accent3">
                        <a:lumMod val="75000"/>
                        <a:alpha val="83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bg1"/>
                          </a:solidFill>
                          <a:latin typeface="Book Antiqua" panose="02040602050305030304" pitchFamily="18" charset="0"/>
                        </a:rPr>
                        <a:t>-</a:t>
                      </a:r>
                      <a:endParaRPr lang="en-US" dirty="0">
                        <a:solidFill>
                          <a:schemeClr val="bg1"/>
                        </a:solidFill>
                        <a:latin typeface="Book Antiqua" panose="02040602050305030304" pitchFamily="18" charset="0"/>
                      </a:endParaRPr>
                    </a:p>
                  </a:txBody>
                  <a:tcPr anchor="ctr">
                    <a:solidFill>
                      <a:schemeClr val="accent3">
                        <a:lumMod val="75000"/>
                        <a:alpha val="83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bg1"/>
                          </a:solidFill>
                          <a:latin typeface="Book Antiqua" panose="02040602050305030304" pitchFamily="18" charset="0"/>
                        </a:rPr>
                        <a:t>0.37</a:t>
                      </a:r>
                      <a:endParaRPr lang="en-US" dirty="0">
                        <a:solidFill>
                          <a:schemeClr val="bg1"/>
                        </a:solidFill>
                        <a:latin typeface="Book Antiqua" panose="02040602050305030304" pitchFamily="18" charset="0"/>
                      </a:endParaRPr>
                    </a:p>
                  </a:txBody>
                  <a:tcPr anchor="ctr">
                    <a:solidFill>
                      <a:schemeClr val="accent3">
                        <a:lumMod val="75000"/>
                        <a:alpha val="83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bg1"/>
                          </a:solidFill>
                          <a:latin typeface="Book Antiqua" panose="02040602050305030304" pitchFamily="18" charset="0"/>
                        </a:rPr>
                        <a:t>Events</a:t>
                      </a:r>
                      <a:endParaRPr lang="en-US" dirty="0">
                        <a:solidFill>
                          <a:schemeClr val="bg1"/>
                        </a:solidFill>
                        <a:latin typeface="Book Antiqua" panose="02040602050305030304" pitchFamily="18" charset="0"/>
                      </a:endParaRPr>
                    </a:p>
                  </a:txBody>
                  <a:tcPr anchor="ctr">
                    <a:solidFill>
                      <a:schemeClr val="accent3">
                        <a:lumMod val="75000"/>
                        <a:alpha val="83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bg1"/>
                          </a:solidFill>
                          <a:latin typeface="Book Antiqua" panose="02040602050305030304" pitchFamily="18" charset="0"/>
                        </a:rPr>
                        <a:t>8</a:t>
                      </a:r>
                    </a:p>
                  </a:txBody>
                  <a:tcPr anchor="ctr">
                    <a:solidFill>
                      <a:schemeClr val="accent3">
                        <a:lumMod val="75000"/>
                        <a:alpha val="83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bg1"/>
                          </a:solidFill>
                          <a:latin typeface="Book Antiqua" panose="02040602050305030304" pitchFamily="18" charset="0"/>
                        </a:rPr>
                        <a:t>7</a:t>
                      </a:r>
                      <a:endParaRPr lang="en-US" dirty="0">
                        <a:solidFill>
                          <a:schemeClr val="bg1"/>
                        </a:solidFill>
                        <a:latin typeface="Book Antiqua" panose="02040602050305030304" pitchFamily="18" charset="0"/>
                      </a:endParaRPr>
                    </a:p>
                  </a:txBody>
                  <a:tcPr anchor="ctr">
                    <a:solidFill>
                      <a:schemeClr val="accent3">
                        <a:lumMod val="75000"/>
                        <a:alpha val="83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bg1"/>
                          </a:solidFill>
                          <a:latin typeface="Book Antiqua" panose="02040602050305030304" pitchFamily="18" charset="0"/>
                        </a:rPr>
                        <a:t>0</a:t>
                      </a:r>
                      <a:endParaRPr lang="en-US" dirty="0">
                        <a:solidFill>
                          <a:schemeClr val="bg1"/>
                        </a:solidFill>
                        <a:latin typeface="Book Antiqua" panose="02040602050305030304" pitchFamily="18" charset="0"/>
                      </a:endParaRPr>
                    </a:p>
                  </a:txBody>
                  <a:tcPr anchor="ctr">
                    <a:solidFill>
                      <a:schemeClr val="accent3">
                        <a:lumMod val="75000"/>
                        <a:alpha val="83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bg1"/>
                          </a:solidFill>
                          <a:latin typeface="Book Antiqua" panose="02040602050305030304" pitchFamily="18" charset="0"/>
                        </a:rPr>
                        <a:t>2</a:t>
                      </a:r>
                      <a:endParaRPr lang="en-US" dirty="0">
                        <a:solidFill>
                          <a:schemeClr val="bg1"/>
                        </a:solidFill>
                        <a:latin typeface="Book Antiqua" panose="02040602050305030304" pitchFamily="18" charset="0"/>
                      </a:endParaRPr>
                    </a:p>
                  </a:txBody>
                  <a:tcPr anchor="ctr">
                    <a:solidFill>
                      <a:schemeClr val="accent3">
                        <a:lumMod val="75000"/>
                        <a:alpha val="83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bg1"/>
                          </a:solidFill>
                          <a:latin typeface="Book Antiqua" panose="02040602050305030304" pitchFamily="18" charset="0"/>
                        </a:rPr>
                        <a:t>4</a:t>
                      </a:r>
                      <a:endParaRPr lang="en-US" dirty="0">
                        <a:solidFill>
                          <a:schemeClr val="bg1"/>
                        </a:solidFill>
                        <a:latin typeface="Book Antiqua" panose="02040602050305030304" pitchFamily="18" charset="0"/>
                      </a:endParaRPr>
                    </a:p>
                  </a:txBody>
                  <a:tcPr anchor="ctr">
                    <a:solidFill>
                      <a:schemeClr val="accent3">
                        <a:lumMod val="75000"/>
                        <a:alpha val="83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bg1"/>
                          </a:solidFill>
                          <a:latin typeface="Book Antiqua" panose="02040602050305030304" pitchFamily="18" charset="0"/>
                        </a:rPr>
                        <a:t>3</a:t>
                      </a:r>
                      <a:endParaRPr lang="en-US" dirty="0">
                        <a:solidFill>
                          <a:schemeClr val="bg1"/>
                        </a:solidFill>
                        <a:latin typeface="Book Antiqua" panose="02040602050305030304" pitchFamily="18" charset="0"/>
                      </a:endParaRPr>
                    </a:p>
                  </a:txBody>
                  <a:tcPr anchor="ctr">
                    <a:solidFill>
                      <a:schemeClr val="accent3">
                        <a:lumMod val="75000"/>
                        <a:alpha val="83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bg1"/>
                          </a:solidFill>
                          <a:latin typeface="Book Antiqua" panose="02040602050305030304" pitchFamily="18" charset="0"/>
                        </a:rPr>
                        <a:t>4</a:t>
                      </a:r>
                      <a:endParaRPr lang="en-US" dirty="0">
                        <a:solidFill>
                          <a:schemeClr val="bg1"/>
                        </a:solidFill>
                        <a:latin typeface="Book Antiqua" panose="02040602050305030304" pitchFamily="18" charset="0"/>
                      </a:endParaRPr>
                    </a:p>
                  </a:txBody>
                  <a:tcPr anchor="ctr">
                    <a:solidFill>
                      <a:schemeClr val="accent3">
                        <a:lumMod val="75000"/>
                        <a:alpha val="83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bg1"/>
                          </a:solidFill>
                          <a:latin typeface="Book Antiqua" panose="02040602050305030304" pitchFamily="18" charset="0"/>
                        </a:rPr>
                        <a:t>6</a:t>
                      </a:r>
                      <a:endParaRPr lang="en-US" dirty="0">
                        <a:solidFill>
                          <a:schemeClr val="bg1"/>
                        </a:solidFill>
                        <a:latin typeface="Book Antiqua" panose="02040602050305030304" pitchFamily="18" charset="0"/>
                      </a:endParaRPr>
                    </a:p>
                  </a:txBody>
                  <a:tcPr anchor="ctr">
                    <a:solidFill>
                      <a:schemeClr val="accent3">
                        <a:lumMod val="75000"/>
                        <a:alpha val="83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bg1"/>
                          </a:solidFill>
                          <a:latin typeface="Book Antiqua" panose="02040602050305030304" pitchFamily="18" charset="0"/>
                        </a:rPr>
                        <a:t>0</a:t>
                      </a:r>
                      <a:endParaRPr lang="en-US" dirty="0">
                        <a:solidFill>
                          <a:schemeClr val="bg1"/>
                        </a:solidFill>
                        <a:latin typeface="Book Antiqua" panose="02040602050305030304" pitchFamily="18" charset="0"/>
                      </a:endParaRPr>
                    </a:p>
                  </a:txBody>
                  <a:tcPr anchor="ctr">
                    <a:solidFill>
                      <a:schemeClr val="accent3">
                        <a:lumMod val="75000"/>
                        <a:alpha val="83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bg1"/>
                          </a:solidFill>
                          <a:latin typeface="Book Antiqua" panose="02040602050305030304" pitchFamily="18" charset="0"/>
                        </a:rPr>
                        <a:t>-</a:t>
                      </a:r>
                      <a:endParaRPr lang="en-US" dirty="0">
                        <a:solidFill>
                          <a:schemeClr val="bg1"/>
                        </a:solidFill>
                        <a:latin typeface="Book Antiqua" panose="02040602050305030304" pitchFamily="18" charset="0"/>
                      </a:endParaRPr>
                    </a:p>
                  </a:txBody>
                  <a:tcPr anchor="ctr">
                    <a:solidFill>
                      <a:schemeClr val="accent3">
                        <a:lumMod val="75000"/>
                        <a:alpha val="83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bg1"/>
                          </a:solidFill>
                          <a:latin typeface="Book Antiqua" panose="02040602050305030304" pitchFamily="18" charset="0"/>
                        </a:rPr>
                        <a:t>Warned Zones</a:t>
                      </a:r>
                      <a:endParaRPr lang="en-US" dirty="0">
                        <a:solidFill>
                          <a:schemeClr val="bg1"/>
                        </a:solidFill>
                        <a:latin typeface="Book Antiqua" panose="02040602050305030304" pitchFamily="18" charset="0"/>
                      </a:endParaRPr>
                    </a:p>
                  </a:txBody>
                  <a:tcPr anchor="ctr">
                    <a:solidFill>
                      <a:schemeClr val="accent3">
                        <a:lumMod val="75000"/>
                        <a:alpha val="83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bg1"/>
                          </a:solidFill>
                          <a:latin typeface="Book Antiqua" panose="02040602050305030304" pitchFamily="18" charset="0"/>
                        </a:rPr>
                        <a:t>72</a:t>
                      </a:r>
                      <a:endParaRPr lang="en-US" dirty="0">
                        <a:solidFill>
                          <a:schemeClr val="bg1"/>
                        </a:solidFill>
                        <a:latin typeface="Book Antiqua" panose="02040602050305030304" pitchFamily="18" charset="0"/>
                      </a:endParaRPr>
                    </a:p>
                  </a:txBody>
                  <a:tcPr anchor="ctr">
                    <a:solidFill>
                      <a:schemeClr val="accent3">
                        <a:lumMod val="75000"/>
                        <a:alpha val="83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bg1"/>
                          </a:solidFill>
                          <a:latin typeface="Book Antiqua" panose="02040602050305030304" pitchFamily="18" charset="0"/>
                        </a:rPr>
                        <a:t>55</a:t>
                      </a:r>
                      <a:endParaRPr lang="en-US" dirty="0">
                        <a:solidFill>
                          <a:schemeClr val="bg1"/>
                        </a:solidFill>
                        <a:latin typeface="Book Antiqua" panose="02040602050305030304" pitchFamily="18" charset="0"/>
                      </a:endParaRPr>
                    </a:p>
                  </a:txBody>
                  <a:tcPr anchor="ctr">
                    <a:solidFill>
                      <a:schemeClr val="accent3">
                        <a:lumMod val="75000"/>
                        <a:alpha val="83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bg1"/>
                          </a:solidFill>
                          <a:latin typeface="Book Antiqua" panose="02040602050305030304" pitchFamily="18" charset="0"/>
                        </a:rPr>
                        <a:t>0</a:t>
                      </a:r>
                      <a:endParaRPr lang="en-US" dirty="0">
                        <a:solidFill>
                          <a:schemeClr val="bg1"/>
                        </a:solidFill>
                        <a:latin typeface="Book Antiqua" panose="02040602050305030304" pitchFamily="18" charset="0"/>
                      </a:endParaRPr>
                    </a:p>
                  </a:txBody>
                  <a:tcPr anchor="ctr">
                    <a:solidFill>
                      <a:schemeClr val="accent3">
                        <a:lumMod val="75000"/>
                        <a:alpha val="83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bg1"/>
                          </a:solidFill>
                          <a:latin typeface="Book Antiqua" panose="02040602050305030304" pitchFamily="18" charset="0"/>
                        </a:rPr>
                        <a:t>11</a:t>
                      </a:r>
                      <a:endParaRPr lang="en-US" dirty="0">
                        <a:solidFill>
                          <a:schemeClr val="bg1"/>
                        </a:solidFill>
                        <a:latin typeface="Book Antiqua" panose="02040602050305030304" pitchFamily="18" charset="0"/>
                      </a:endParaRPr>
                    </a:p>
                  </a:txBody>
                  <a:tcPr anchor="ctr">
                    <a:solidFill>
                      <a:schemeClr val="accent3">
                        <a:lumMod val="75000"/>
                        <a:alpha val="83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bg1"/>
                          </a:solidFill>
                          <a:latin typeface="Book Antiqua" panose="02040602050305030304" pitchFamily="18" charset="0"/>
                        </a:rPr>
                        <a:t>33</a:t>
                      </a:r>
                      <a:endParaRPr lang="en-US" dirty="0">
                        <a:solidFill>
                          <a:schemeClr val="bg1"/>
                        </a:solidFill>
                        <a:latin typeface="Book Antiqua" panose="02040602050305030304" pitchFamily="18" charset="0"/>
                      </a:endParaRPr>
                    </a:p>
                  </a:txBody>
                  <a:tcPr anchor="ctr">
                    <a:solidFill>
                      <a:schemeClr val="accent3">
                        <a:lumMod val="75000"/>
                        <a:alpha val="83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bg1"/>
                          </a:solidFill>
                          <a:latin typeface="Book Antiqua" panose="02040602050305030304" pitchFamily="18" charset="0"/>
                        </a:rPr>
                        <a:t>39</a:t>
                      </a:r>
                      <a:endParaRPr lang="en-US" dirty="0">
                        <a:solidFill>
                          <a:schemeClr val="bg1"/>
                        </a:solidFill>
                        <a:latin typeface="Book Antiqua" panose="02040602050305030304" pitchFamily="18" charset="0"/>
                      </a:endParaRPr>
                    </a:p>
                  </a:txBody>
                  <a:tcPr anchor="ctr">
                    <a:solidFill>
                      <a:schemeClr val="accent3">
                        <a:lumMod val="75000"/>
                        <a:alpha val="83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bg1"/>
                          </a:solidFill>
                          <a:latin typeface="Book Antiqua" panose="02040602050305030304" pitchFamily="18" charset="0"/>
                        </a:rPr>
                        <a:t>36</a:t>
                      </a:r>
                      <a:endParaRPr lang="en-US" dirty="0">
                        <a:solidFill>
                          <a:schemeClr val="bg1"/>
                        </a:solidFill>
                        <a:latin typeface="Book Antiqua" panose="02040602050305030304" pitchFamily="18" charset="0"/>
                      </a:endParaRPr>
                    </a:p>
                  </a:txBody>
                  <a:tcPr anchor="ctr">
                    <a:solidFill>
                      <a:schemeClr val="accent3">
                        <a:lumMod val="75000"/>
                        <a:alpha val="83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bg1"/>
                          </a:solidFill>
                          <a:latin typeface="Book Antiqua" panose="02040602050305030304" pitchFamily="18" charset="0"/>
                        </a:rPr>
                        <a:t>32</a:t>
                      </a:r>
                      <a:endParaRPr lang="en-US" dirty="0">
                        <a:solidFill>
                          <a:schemeClr val="bg1"/>
                        </a:solidFill>
                        <a:latin typeface="Book Antiqua" panose="02040602050305030304" pitchFamily="18" charset="0"/>
                      </a:endParaRPr>
                    </a:p>
                  </a:txBody>
                  <a:tcPr anchor="ctr">
                    <a:solidFill>
                      <a:schemeClr val="accent3">
                        <a:lumMod val="75000"/>
                        <a:alpha val="83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bg1"/>
                          </a:solidFill>
                          <a:latin typeface="Book Antiqua" panose="02040602050305030304" pitchFamily="18" charset="0"/>
                        </a:rPr>
                        <a:t>0</a:t>
                      </a:r>
                      <a:endParaRPr lang="en-US" dirty="0">
                        <a:solidFill>
                          <a:schemeClr val="bg1"/>
                        </a:solidFill>
                        <a:latin typeface="Book Antiqua" panose="02040602050305030304" pitchFamily="18" charset="0"/>
                      </a:endParaRPr>
                    </a:p>
                  </a:txBody>
                  <a:tcPr anchor="ctr">
                    <a:solidFill>
                      <a:schemeClr val="accent3">
                        <a:lumMod val="75000"/>
                        <a:alpha val="83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bg1"/>
                          </a:solidFill>
                          <a:latin typeface="Book Antiqua" panose="02040602050305030304" pitchFamily="18" charset="0"/>
                        </a:rPr>
                        <a:t>70</a:t>
                      </a:r>
                      <a:endParaRPr lang="en-US" dirty="0">
                        <a:solidFill>
                          <a:schemeClr val="bg1"/>
                        </a:solidFill>
                        <a:latin typeface="Book Antiqua" panose="02040602050305030304" pitchFamily="18" charset="0"/>
                      </a:endParaRPr>
                    </a:p>
                  </a:txBody>
                  <a:tcPr anchor="ctr">
                    <a:solidFill>
                      <a:schemeClr val="accent3">
                        <a:lumMod val="75000"/>
                        <a:alpha val="83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bg1"/>
                          </a:solidFill>
                          <a:latin typeface="Book Antiqua" panose="02040602050305030304" pitchFamily="18" charset="0"/>
                        </a:rPr>
                        <a:t>Lead Time (hours)</a:t>
                      </a:r>
                      <a:endParaRPr lang="en-US" dirty="0">
                        <a:solidFill>
                          <a:schemeClr val="bg1"/>
                        </a:solidFill>
                        <a:latin typeface="Book Antiqua" panose="02040602050305030304" pitchFamily="18" charset="0"/>
                      </a:endParaRPr>
                    </a:p>
                  </a:txBody>
                  <a:tcPr anchor="ctr">
                    <a:solidFill>
                      <a:schemeClr val="accent3">
                        <a:lumMod val="75000"/>
                        <a:alpha val="83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bg1"/>
                          </a:solidFill>
                          <a:latin typeface="Book Antiqua" panose="02040602050305030304" pitchFamily="18" charset="0"/>
                        </a:rPr>
                        <a:t>8.98</a:t>
                      </a:r>
                      <a:endParaRPr lang="en-US" dirty="0">
                        <a:solidFill>
                          <a:schemeClr val="bg1"/>
                        </a:solidFill>
                        <a:latin typeface="Book Antiqua" panose="02040602050305030304" pitchFamily="18" charset="0"/>
                      </a:endParaRPr>
                    </a:p>
                  </a:txBody>
                  <a:tcPr anchor="ctr">
                    <a:solidFill>
                      <a:schemeClr val="accent3">
                        <a:lumMod val="75000"/>
                        <a:alpha val="83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bg1"/>
                          </a:solidFill>
                          <a:latin typeface="Book Antiqua" panose="02040602050305030304" pitchFamily="18" charset="0"/>
                        </a:rPr>
                        <a:t>8.30</a:t>
                      </a:r>
                      <a:endParaRPr lang="en-US" dirty="0">
                        <a:solidFill>
                          <a:schemeClr val="bg1"/>
                        </a:solidFill>
                        <a:latin typeface="Book Antiqua" panose="02040602050305030304" pitchFamily="18" charset="0"/>
                      </a:endParaRPr>
                    </a:p>
                  </a:txBody>
                  <a:tcPr anchor="ctr">
                    <a:solidFill>
                      <a:schemeClr val="accent3">
                        <a:lumMod val="75000"/>
                        <a:alpha val="83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bg1"/>
                          </a:solidFill>
                          <a:latin typeface="Book Antiqua" panose="02040602050305030304" pitchFamily="18" charset="0"/>
                        </a:rPr>
                        <a:t>-</a:t>
                      </a:r>
                      <a:endParaRPr lang="en-US" dirty="0">
                        <a:solidFill>
                          <a:schemeClr val="bg1"/>
                        </a:solidFill>
                        <a:latin typeface="Book Antiqua" panose="02040602050305030304" pitchFamily="18" charset="0"/>
                      </a:endParaRPr>
                    </a:p>
                  </a:txBody>
                  <a:tcPr anchor="ctr">
                    <a:solidFill>
                      <a:schemeClr val="accent3">
                        <a:lumMod val="75000"/>
                        <a:alpha val="83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bg1"/>
                          </a:solidFill>
                          <a:latin typeface="Book Antiqua" panose="02040602050305030304" pitchFamily="18" charset="0"/>
                        </a:rPr>
                        <a:t>17.7</a:t>
                      </a:r>
                      <a:endParaRPr lang="en-US" dirty="0">
                        <a:solidFill>
                          <a:schemeClr val="bg1"/>
                        </a:solidFill>
                        <a:latin typeface="Book Antiqua" panose="02040602050305030304" pitchFamily="18" charset="0"/>
                      </a:endParaRPr>
                    </a:p>
                  </a:txBody>
                  <a:tcPr anchor="ctr">
                    <a:solidFill>
                      <a:schemeClr val="accent3">
                        <a:lumMod val="75000"/>
                        <a:alpha val="83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bg1"/>
                          </a:solidFill>
                          <a:latin typeface="Book Antiqua" panose="02040602050305030304" pitchFamily="18" charset="0"/>
                        </a:rPr>
                        <a:t>8.75</a:t>
                      </a:r>
                      <a:endParaRPr lang="en-US" dirty="0">
                        <a:solidFill>
                          <a:schemeClr val="bg1"/>
                        </a:solidFill>
                        <a:latin typeface="Book Antiqua" panose="02040602050305030304" pitchFamily="18" charset="0"/>
                      </a:endParaRPr>
                    </a:p>
                  </a:txBody>
                  <a:tcPr anchor="ctr">
                    <a:solidFill>
                      <a:schemeClr val="accent3">
                        <a:lumMod val="75000"/>
                        <a:alpha val="83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bg1"/>
                          </a:solidFill>
                          <a:latin typeface="Book Antiqua" panose="02040602050305030304" pitchFamily="18" charset="0"/>
                        </a:rPr>
                        <a:t>18.2</a:t>
                      </a:r>
                      <a:endParaRPr lang="en-US" dirty="0">
                        <a:solidFill>
                          <a:schemeClr val="bg1"/>
                        </a:solidFill>
                        <a:latin typeface="Book Antiqua" panose="02040602050305030304" pitchFamily="18" charset="0"/>
                      </a:endParaRPr>
                    </a:p>
                  </a:txBody>
                  <a:tcPr anchor="ctr">
                    <a:solidFill>
                      <a:schemeClr val="accent3">
                        <a:lumMod val="75000"/>
                        <a:alpha val="83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bg1"/>
                          </a:solidFill>
                          <a:latin typeface="Book Antiqua" panose="02040602050305030304" pitchFamily="18" charset="0"/>
                        </a:rPr>
                        <a:t>7.5</a:t>
                      </a:r>
                      <a:endParaRPr lang="en-US" dirty="0">
                        <a:solidFill>
                          <a:schemeClr val="bg1"/>
                        </a:solidFill>
                        <a:latin typeface="Book Antiqua" panose="02040602050305030304" pitchFamily="18" charset="0"/>
                      </a:endParaRPr>
                    </a:p>
                  </a:txBody>
                  <a:tcPr anchor="ctr">
                    <a:solidFill>
                      <a:schemeClr val="accent3">
                        <a:lumMod val="75000"/>
                        <a:alpha val="83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bg1"/>
                          </a:solidFill>
                          <a:latin typeface="Book Antiqua" panose="02040602050305030304" pitchFamily="18" charset="0"/>
                        </a:rPr>
                        <a:t>7</a:t>
                      </a:r>
                      <a:endParaRPr lang="en-US" dirty="0">
                        <a:solidFill>
                          <a:schemeClr val="bg1"/>
                        </a:solidFill>
                        <a:latin typeface="Book Antiqua" panose="02040602050305030304" pitchFamily="18" charset="0"/>
                      </a:endParaRPr>
                    </a:p>
                  </a:txBody>
                  <a:tcPr anchor="ctr">
                    <a:solidFill>
                      <a:schemeClr val="accent3">
                        <a:lumMod val="75000"/>
                        <a:alpha val="83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bg1"/>
                          </a:solidFill>
                          <a:latin typeface="Book Antiqua" panose="02040602050305030304" pitchFamily="18" charset="0"/>
                        </a:rPr>
                        <a:t>-</a:t>
                      </a:r>
                      <a:endParaRPr lang="en-US" dirty="0">
                        <a:solidFill>
                          <a:schemeClr val="bg1"/>
                        </a:solidFill>
                        <a:latin typeface="Book Antiqua" panose="02040602050305030304" pitchFamily="18" charset="0"/>
                      </a:endParaRPr>
                    </a:p>
                  </a:txBody>
                  <a:tcPr anchor="ctr">
                    <a:solidFill>
                      <a:schemeClr val="accent3">
                        <a:lumMod val="75000"/>
                        <a:alpha val="83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bg1"/>
                          </a:solidFill>
                          <a:latin typeface="Book Antiqua" panose="02040602050305030304" pitchFamily="18" charset="0"/>
                        </a:rPr>
                        <a:t>-</a:t>
                      </a:r>
                      <a:endParaRPr lang="en-US" dirty="0">
                        <a:solidFill>
                          <a:schemeClr val="bg1"/>
                        </a:solidFill>
                        <a:latin typeface="Book Antiqua" panose="02040602050305030304" pitchFamily="18" charset="0"/>
                      </a:endParaRPr>
                    </a:p>
                  </a:txBody>
                  <a:tcPr anchor="ctr">
                    <a:solidFill>
                      <a:schemeClr val="accent3">
                        <a:lumMod val="75000"/>
                        <a:alpha val="83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228600" y="0"/>
            <a:ext cx="86868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prstClr val="white"/>
                </a:solidFill>
                <a:effectLst>
                  <a:outerShdw blurRad="38100" dist="50800" dir="5400000" algn="ctr" rotWithShape="0">
                    <a:srgbClr val="000000"/>
                  </a:outerShdw>
                </a:effectLst>
                <a:latin typeface="Book Antiqua" panose="02040602050305030304" pitchFamily="18" charset="0"/>
              </a:rPr>
              <a:t>2016 Duluth</a:t>
            </a:r>
            <a:endParaRPr lang="en-US" sz="3200" b="1" dirty="0">
              <a:solidFill>
                <a:prstClr val="white"/>
              </a:solidFill>
              <a:effectLst>
                <a:outerShdw blurRad="38100" dist="50800" dir="5400000" algn="ctr" rotWithShape="0">
                  <a:srgbClr val="000000"/>
                </a:outerShdw>
              </a:effectLst>
              <a:latin typeface="Book Antiqua" panose="02040602050305030304" pitchFamily="18" charset="0"/>
            </a:endParaRPr>
          </a:p>
          <a:p>
            <a:pPr algn="ctr"/>
            <a:r>
              <a:rPr lang="en-US" sz="3200" b="1" dirty="0">
                <a:solidFill>
                  <a:prstClr val="white"/>
                </a:solidFill>
                <a:effectLst>
                  <a:outerShdw blurRad="38100" dist="50800" dir="5400000" algn="ctr" rotWithShape="0">
                    <a:srgbClr val="000000"/>
                  </a:outerShdw>
                </a:effectLst>
                <a:latin typeface="Book Antiqua" panose="02040602050305030304" pitchFamily="18" charset="0"/>
              </a:rPr>
              <a:t>Red Flag Warning Verification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2400" y="4381500"/>
            <a:ext cx="8839200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prstClr val="white"/>
                </a:solidFill>
                <a:latin typeface="Book Antiqua" panose="02040602050305030304" pitchFamily="18" charset="0"/>
              </a:rPr>
              <a:t>Red Flag Events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1600" b="1" dirty="0">
                <a:solidFill>
                  <a:prstClr val="white"/>
                </a:solidFill>
                <a:latin typeface="Book Antiqua" panose="02040602050305030304" pitchFamily="18" charset="0"/>
              </a:rPr>
              <a:t>May 3</a:t>
            </a:r>
            <a:r>
              <a:rPr lang="en-US" sz="1600" b="1" baseline="30000" dirty="0">
                <a:solidFill>
                  <a:prstClr val="white"/>
                </a:solidFill>
                <a:latin typeface="Book Antiqua" panose="02040602050305030304" pitchFamily="18" charset="0"/>
              </a:rPr>
              <a:t>rd</a:t>
            </a:r>
            <a:r>
              <a:rPr lang="en-US" sz="1600" b="1" dirty="0">
                <a:solidFill>
                  <a:prstClr val="white"/>
                </a:solidFill>
                <a:latin typeface="Book Antiqua" panose="02040602050305030304" pitchFamily="18" charset="0"/>
              </a:rPr>
              <a:t>: 7 MN zones – No watch issued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1600" b="1" dirty="0">
                <a:solidFill>
                  <a:prstClr val="white"/>
                </a:solidFill>
                <a:latin typeface="Book Antiqua" panose="02040602050305030304" pitchFamily="18" charset="0"/>
              </a:rPr>
              <a:t>May 6</a:t>
            </a:r>
            <a:r>
              <a:rPr lang="en-US" sz="1600" b="1" baseline="30000" dirty="0">
                <a:solidFill>
                  <a:prstClr val="white"/>
                </a:solidFill>
                <a:latin typeface="Book Antiqua" panose="02040602050305030304" pitchFamily="18" charset="0"/>
              </a:rPr>
              <a:t>th</a:t>
            </a:r>
            <a:r>
              <a:rPr lang="en-US" sz="1600" b="1" dirty="0">
                <a:solidFill>
                  <a:prstClr val="white"/>
                </a:solidFill>
                <a:latin typeface="Book Antiqua" panose="02040602050305030304" pitchFamily="18" charset="0"/>
              </a:rPr>
              <a:t>: 13 MN zones – Watch issued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1600" b="1" dirty="0">
                <a:solidFill>
                  <a:prstClr val="white"/>
                </a:solidFill>
                <a:latin typeface="Book Antiqua" panose="02040602050305030304" pitchFamily="18" charset="0"/>
              </a:rPr>
              <a:t>May 7</a:t>
            </a:r>
            <a:r>
              <a:rPr lang="en-US" sz="1600" b="1" baseline="30000" dirty="0">
                <a:solidFill>
                  <a:prstClr val="white"/>
                </a:solidFill>
                <a:latin typeface="Book Antiqua" panose="02040602050305030304" pitchFamily="18" charset="0"/>
              </a:rPr>
              <a:t>th</a:t>
            </a:r>
            <a:r>
              <a:rPr lang="en-US" sz="1600" b="1" dirty="0">
                <a:solidFill>
                  <a:prstClr val="white"/>
                </a:solidFill>
                <a:latin typeface="Book Antiqua" panose="02040602050305030304" pitchFamily="18" charset="0"/>
              </a:rPr>
              <a:t>: 13 MN zones – Watch issued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1600" b="1" dirty="0">
                <a:solidFill>
                  <a:prstClr val="white"/>
                </a:solidFill>
                <a:latin typeface="Book Antiqua" panose="02040602050305030304" pitchFamily="18" charset="0"/>
              </a:rPr>
              <a:t>May 9</a:t>
            </a:r>
            <a:r>
              <a:rPr lang="en-US" sz="1600" b="1" baseline="30000" dirty="0">
                <a:solidFill>
                  <a:prstClr val="white"/>
                </a:solidFill>
                <a:latin typeface="Book Antiqua" panose="02040602050305030304" pitchFamily="18" charset="0"/>
              </a:rPr>
              <a:t>th</a:t>
            </a:r>
            <a:r>
              <a:rPr lang="en-US" sz="1600" b="1" dirty="0">
                <a:solidFill>
                  <a:prstClr val="white"/>
                </a:solidFill>
                <a:latin typeface="Book Antiqua" panose="02040602050305030304" pitchFamily="18" charset="0"/>
              </a:rPr>
              <a:t>: 8 MN zones – No watch issued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1600" b="1" dirty="0">
                <a:solidFill>
                  <a:prstClr val="white"/>
                </a:solidFill>
                <a:latin typeface="Book Antiqua" panose="02040602050305030304" pitchFamily="18" charset="0"/>
              </a:rPr>
              <a:t>May 10</a:t>
            </a:r>
            <a:r>
              <a:rPr lang="en-US" sz="1600" b="1" baseline="30000" dirty="0">
                <a:solidFill>
                  <a:prstClr val="white"/>
                </a:solidFill>
                <a:latin typeface="Book Antiqua" panose="02040602050305030304" pitchFamily="18" charset="0"/>
              </a:rPr>
              <a:t>th</a:t>
            </a:r>
            <a:r>
              <a:rPr lang="en-US" sz="1600" b="1" dirty="0">
                <a:solidFill>
                  <a:prstClr val="white"/>
                </a:solidFill>
                <a:latin typeface="Book Antiqua" panose="02040602050305030304" pitchFamily="18" charset="0"/>
              </a:rPr>
              <a:t>: 2 MN zones – No watch issued</a:t>
            </a:r>
            <a:endParaRPr lang="en-US" sz="1600" b="1" dirty="0">
              <a:solidFill>
                <a:prstClr val="white"/>
              </a:solidFill>
              <a:latin typeface="Book Antiqua" panose="02040602050305030304" pitchFamily="18" charset="0"/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1600" b="1" dirty="0">
                <a:solidFill>
                  <a:prstClr val="white"/>
                </a:solidFill>
                <a:latin typeface="Book Antiqua" panose="02040602050305030304" pitchFamily="18" charset="0"/>
              </a:rPr>
              <a:t>May 21st: 8 MN zones – No watch issued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1600" b="1" dirty="0">
                <a:solidFill>
                  <a:prstClr val="white"/>
                </a:solidFill>
                <a:latin typeface="Book Antiqua" panose="02040602050305030304" pitchFamily="18" charset="0"/>
              </a:rPr>
              <a:t>May 22</a:t>
            </a:r>
            <a:r>
              <a:rPr lang="en-US" sz="1600" b="1" baseline="30000" dirty="0">
                <a:solidFill>
                  <a:prstClr val="white"/>
                </a:solidFill>
                <a:latin typeface="Book Antiqua" panose="02040602050305030304" pitchFamily="18" charset="0"/>
              </a:rPr>
              <a:t>nd</a:t>
            </a:r>
            <a:r>
              <a:rPr lang="en-US" sz="1600" b="1" dirty="0">
                <a:solidFill>
                  <a:prstClr val="white"/>
                </a:solidFill>
                <a:latin typeface="Book Antiqua" panose="02040602050305030304" pitchFamily="18" charset="0"/>
              </a:rPr>
              <a:t>:  9 MN zones – No watch issued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1600" b="1" dirty="0">
                <a:solidFill>
                  <a:prstClr val="white"/>
                </a:solidFill>
                <a:latin typeface="Book Antiqua" panose="02040602050305030304" pitchFamily="18" charset="0"/>
              </a:rPr>
              <a:t>May 23</a:t>
            </a:r>
            <a:r>
              <a:rPr lang="en-US" sz="1600" b="1" baseline="30000" dirty="0">
                <a:solidFill>
                  <a:prstClr val="white"/>
                </a:solidFill>
                <a:latin typeface="Book Antiqua" panose="02040602050305030304" pitchFamily="18" charset="0"/>
              </a:rPr>
              <a:t>rd</a:t>
            </a:r>
            <a:r>
              <a:rPr lang="en-US" sz="1600" b="1" dirty="0">
                <a:solidFill>
                  <a:prstClr val="white"/>
                </a:solidFill>
                <a:latin typeface="Book Antiqua" panose="02040602050305030304" pitchFamily="18" charset="0"/>
              </a:rPr>
              <a:t>: No MN zones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219700" y="4381500"/>
            <a:ext cx="3771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prstClr val="white"/>
                </a:solidFill>
              </a:rPr>
              <a:t>These statistics  include NW WI zones</a:t>
            </a:r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2401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28600" y="0"/>
            <a:ext cx="86868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prstClr val="white"/>
                </a:solidFill>
                <a:effectLst>
                  <a:outerShdw blurRad="38100" dist="50800" dir="5400000" algn="ctr" rotWithShape="0">
                    <a:srgbClr val="000000"/>
                  </a:outerShdw>
                </a:effectLst>
                <a:latin typeface="Book Antiqua" panose="02040602050305030304" pitchFamily="18" charset="0"/>
              </a:rPr>
              <a:t>2016 Duluth</a:t>
            </a:r>
            <a:endParaRPr lang="en-US" sz="3200" b="1" dirty="0">
              <a:solidFill>
                <a:prstClr val="white"/>
              </a:solidFill>
              <a:effectLst>
                <a:outerShdw blurRad="38100" dist="50800" dir="5400000" algn="ctr" rotWithShape="0">
                  <a:srgbClr val="000000"/>
                </a:outerShdw>
              </a:effectLst>
              <a:latin typeface="Book Antiqua" panose="02040602050305030304" pitchFamily="18" charset="0"/>
            </a:endParaRPr>
          </a:p>
          <a:p>
            <a:pPr algn="ctr"/>
            <a:r>
              <a:rPr lang="en-US" sz="3200" b="1" dirty="0">
                <a:solidFill>
                  <a:prstClr val="white"/>
                </a:solidFill>
                <a:effectLst>
                  <a:outerShdw blurRad="38100" dist="50800" dir="5400000" algn="ctr" rotWithShape="0">
                    <a:srgbClr val="000000"/>
                  </a:outerShdw>
                </a:effectLst>
                <a:latin typeface="Book Antiqua" panose="02040602050305030304" pitchFamily="18" charset="0"/>
              </a:rPr>
              <a:t>Red Flag Warning Verification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31039" y="4953000"/>
            <a:ext cx="8001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000" b="1" dirty="0">
                <a:solidFill>
                  <a:prstClr val="white"/>
                </a:solidFill>
                <a:latin typeface="Book Antiqua" panose="02040602050305030304" pitchFamily="18" charset="0"/>
              </a:rPr>
              <a:t>82% of the time sustained winds were &lt; 20 mph, but gusts were ≥ 25 mph on critical fire weather days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000" b="1" dirty="0">
                <a:solidFill>
                  <a:prstClr val="white"/>
                </a:solidFill>
                <a:latin typeface="Book Antiqua" panose="02040602050305030304" pitchFamily="18" charset="0"/>
              </a:rPr>
              <a:t>18 % of the time sustained winds were ≥ 20 mph on critical fire weather days</a:t>
            </a:r>
          </a:p>
        </p:txBody>
      </p:sp>
      <p:graphicFrame>
        <p:nvGraphicFramePr>
          <p:cNvPr id="14" name="Table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46311128"/>
              </p:ext>
            </p:extLst>
          </p:nvPr>
        </p:nvGraphicFramePr>
        <p:xfrm>
          <a:off x="6486772" y="1371600"/>
          <a:ext cx="2418853" cy="2971801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727752"/>
                <a:gridCol w="691101"/>
              </a:tblGrid>
              <a:tr h="407382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chemeClr val="bg1"/>
                          </a:solidFill>
                          <a:latin typeface="Book Antiqua" panose="02040602050305030304" pitchFamily="18" charset="0"/>
                        </a:rPr>
                        <a:t>YEAR</a:t>
                      </a:r>
                      <a:endParaRPr lang="en-US" sz="2000" dirty="0">
                        <a:solidFill>
                          <a:schemeClr val="bg1"/>
                        </a:solidFill>
                        <a:latin typeface="Book Antiqua" panose="02040602050305030304" pitchFamily="18" charset="0"/>
                      </a:endParaRPr>
                    </a:p>
                  </a:txBody>
                  <a:tcPr anchor="ctr">
                    <a:solidFill>
                      <a:schemeClr val="accent3">
                        <a:lumMod val="75000"/>
                        <a:alpha val="83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chemeClr val="bg1"/>
                          </a:solidFill>
                          <a:latin typeface="Book Antiqua" panose="02040602050305030304" pitchFamily="18" charset="0"/>
                        </a:rPr>
                        <a:t>2016</a:t>
                      </a:r>
                      <a:endParaRPr lang="en-US" sz="2000" dirty="0">
                        <a:solidFill>
                          <a:schemeClr val="bg1"/>
                        </a:solidFill>
                        <a:latin typeface="Book Antiqua" panose="02040602050305030304" pitchFamily="18" charset="0"/>
                      </a:endParaRPr>
                    </a:p>
                  </a:txBody>
                  <a:tcPr anchor="ctr">
                    <a:solidFill>
                      <a:schemeClr val="accent3">
                        <a:lumMod val="75000"/>
                        <a:alpha val="83000"/>
                      </a:schemeClr>
                    </a:solidFill>
                  </a:tcPr>
                </a:tc>
              </a:tr>
              <a:tr h="381268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bg1"/>
                          </a:solidFill>
                          <a:latin typeface="Book Antiqua" panose="02040602050305030304" pitchFamily="18" charset="0"/>
                        </a:rPr>
                        <a:t>POD</a:t>
                      </a:r>
                      <a:endParaRPr lang="en-US" dirty="0">
                        <a:solidFill>
                          <a:schemeClr val="bg1"/>
                        </a:solidFill>
                        <a:latin typeface="Book Antiqua" panose="02040602050305030304" pitchFamily="18" charset="0"/>
                      </a:endParaRPr>
                    </a:p>
                  </a:txBody>
                  <a:tcPr anchor="ctr">
                    <a:solidFill>
                      <a:schemeClr val="accent3">
                        <a:lumMod val="75000"/>
                        <a:alpha val="83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bg1"/>
                          </a:solidFill>
                          <a:latin typeface="Book Antiqua" panose="02040602050305030304" pitchFamily="18" charset="0"/>
                        </a:rPr>
                        <a:t>0.90</a:t>
                      </a:r>
                      <a:endParaRPr lang="en-US" dirty="0">
                        <a:solidFill>
                          <a:schemeClr val="bg1"/>
                        </a:solidFill>
                        <a:latin typeface="Book Antiqua" panose="02040602050305030304" pitchFamily="18" charset="0"/>
                      </a:endParaRPr>
                    </a:p>
                  </a:txBody>
                  <a:tcPr anchor="ctr">
                    <a:solidFill>
                      <a:schemeClr val="accent3">
                        <a:lumMod val="75000"/>
                        <a:alpha val="83000"/>
                      </a:schemeClr>
                    </a:solidFill>
                  </a:tcPr>
                </a:tc>
              </a:tr>
              <a:tr h="381268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bg1"/>
                          </a:solidFill>
                          <a:latin typeface="Book Antiqua" panose="02040602050305030304" pitchFamily="18" charset="0"/>
                        </a:rPr>
                        <a:t>FAR</a:t>
                      </a:r>
                      <a:endParaRPr lang="en-US" dirty="0">
                        <a:solidFill>
                          <a:schemeClr val="bg1"/>
                        </a:solidFill>
                        <a:latin typeface="Book Antiqua" panose="02040602050305030304" pitchFamily="18" charset="0"/>
                      </a:endParaRPr>
                    </a:p>
                  </a:txBody>
                  <a:tcPr anchor="ctr">
                    <a:solidFill>
                      <a:schemeClr val="accent3">
                        <a:lumMod val="75000"/>
                        <a:alpha val="83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bg1"/>
                          </a:solidFill>
                          <a:latin typeface="Book Antiqua" panose="02040602050305030304" pitchFamily="18" charset="0"/>
                        </a:rPr>
                        <a:t>0.10</a:t>
                      </a:r>
                      <a:endParaRPr lang="en-US" dirty="0">
                        <a:solidFill>
                          <a:schemeClr val="bg1"/>
                        </a:solidFill>
                        <a:latin typeface="Book Antiqua" panose="02040602050305030304" pitchFamily="18" charset="0"/>
                      </a:endParaRPr>
                    </a:p>
                  </a:txBody>
                  <a:tcPr anchor="ctr">
                    <a:solidFill>
                      <a:schemeClr val="accent3">
                        <a:lumMod val="75000"/>
                        <a:alpha val="83000"/>
                      </a:schemeClr>
                    </a:solidFill>
                  </a:tcPr>
                </a:tc>
              </a:tr>
              <a:tr h="381268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bg1"/>
                          </a:solidFill>
                          <a:latin typeface="Book Antiqua" panose="02040602050305030304" pitchFamily="18" charset="0"/>
                        </a:rPr>
                        <a:t>CSI</a:t>
                      </a:r>
                      <a:endParaRPr lang="en-US" dirty="0">
                        <a:solidFill>
                          <a:schemeClr val="bg1"/>
                        </a:solidFill>
                        <a:latin typeface="Book Antiqua" panose="02040602050305030304" pitchFamily="18" charset="0"/>
                      </a:endParaRPr>
                    </a:p>
                  </a:txBody>
                  <a:tcPr anchor="ctr">
                    <a:solidFill>
                      <a:schemeClr val="accent3">
                        <a:lumMod val="75000"/>
                        <a:alpha val="83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bg1"/>
                          </a:solidFill>
                          <a:latin typeface="Book Antiqua" panose="02040602050305030304" pitchFamily="18" charset="0"/>
                        </a:rPr>
                        <a:t>0.71</a:t>
                      </a:r>
                      <a:endParaRPr lang="en-US" dirty="0">
                        <a:solidFill>
                          <a:schemeClr val="bg1"/>
                        </a:solidFill>
                        <a:latin typeface="Book Antiqua" panose="02040602050305030304" pitchFamily="18" charset="0"/>
                      </a:endParaRPr>
                    </a:p>
                  </a:txBody>
                  <a:tcPr anchor="ctr">
                    <a:solidFill>
                      <a:schemeClr val="accent3">
                        <a:lumMod val="75000"/>
                        <a:alpha val="83000"/>
                      </a:schemeClr>
                    </a:solidFill>
                  </a:tcPr>
                </a:tc>
              </a:tr>
              <a:tr h="381268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bg1"/>
                          </a:solidFill>
                          <a:latin typeface="Book Antiqua" panose="02040602050305030304" pitchFamily="18" charset="0"/>
                        </a:rPr>
                        <a:t>Events</a:t>
                      </a:r>
                      <a:endParaRPr lang="en-US" dirty="0">
                        <a:solidFill>
                          <a:schemeClr val="bg1"/>
                        </a:solidFill>
                        <a:latin typeface="Book Antiqua" panose="02040602050305030304" pitchFamily="18" charset="0"/>
                      </a:endParaRPr>
                    </a:p>
                  </a:txBody>
                  <a:tcPr anchor="ctr">
                    <a:solidFill>
                      <a:schemeClr val="accent3">
                        <a:lumMod val="75000"/>
                        <a:alpha val="83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bg1"/>
                          </a:solidFill>
                          <a:latin typeface="Book Antiqua" panose="02040602050305030304" pitchFamily="18" charset="0"/>
                        </a:rPr>
                        <a:t>7</a:t>
                      </a:r>
                      <a:endParaRPr lang="en-US" dirty="0">
                        <a:solidFill>
                          <a:schemeClr val="bg1"/>
                        </a:solidFill>
                        <a:latin typeface="Book Antiqua" panose="02040602050305030304" pitchFamily="18" charset="0"/>
                      </a:endParaRPr>
                    </a:p>
                  </a:txBody>
                  <a:tcPr anchor="ctr">
                    <a:solidFill>
                      <a:schemeClr val="accent3">
                        <a:lumMod val="75000"/>
                        <a:alpha val="83000"/>
                      </a:schemeClr>
                    </a:solidFill>
                  </a:tcPr>
                </a:tc>
              </a:tr>
              <a:tr h="381268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bg1"/>
                          </a:solidFill>
                          <a:latin typeface="Book Antiqua" panose="02040602050305030304" pitchFamily="18" charset="0"/>
                        </a:rPr>
                        <a:t>Warned Zones</a:t>
                      </a:r>
                      <a:endParaRPr lang="en-US" dirty="0">
                        <a:solidFill>
                          <a:schemeClr val="bg1"/>
                        </a:solidFill>
                        <a:latin typeface="Book Antiqua" panose="02040602050305030304" pitchFamily="18" charset="0"/>
                      </a:endParaRPr>
                    </a:p>
                  </a:txBody>
                  <a:tcPr anchor="ctr">
                    <a:solidFill>
                      <a:schemeClr val="accent3">
                        <a:lumMod val="75000"/>
                        <a:alpha val="83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bg1"/>
                          </a:solidFill>
                          <a:latin typeface="Book Antiqua" panose="02040602050305030304" pitchFamily="18" charset="0"/>
                        </a:rPr>
                        <a:t>61</a:t>
                      </a:r>
                      <a:endParaRPr lang="en-US" dirty="0">
                        <a:solidFill>
                          <a:schemeClr val="bg1"/>
                        </a:solidFill>
                        <a:latin typeface="Book Antiqua" panose="02040602050305030304" pitchFamily="18" charset="0"/>
                      </a:endParaRPr>
                    </a:p>
                  </a:txBody>
                  <a:tcPr anchor="ctr">
                    <a:solidFill>
                      <a:schemeClr val="accent3">
                        <a:lumMod val="75000"/>
                        <a:alpha val="83000"/>
                      </a:schemeClr>
                    </a:solidFill>
                  </a:tcPr>
                </a:tc>
              </a:tr>
              <a:tr h="658079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bg1"/>
                          </a:solidFill>
                          <a:latin typeface="Book Antiqua" panose="02040602050305030304" pitchFamily="18" charset="0"/>
                        </a:rPr>
                        <a:t>Lead Time (hours)</a:t>
                      </a:r>
                      <a:endParaRPr lang="en-US" dirty="0">
                        <a:solidFill>
                          <a:schemeClr val="bg1"/>
                        </a:solidFill>
                        <a:latin typeface="Book Antiqua" panose="02040602050305030304" pitchFamily="18" charset="0"/>
                      </a:endParaRPr>
                    </a:p>
                  </a:txBody>
                  <a:tcPr anchor="ctr">
                    <a:solidFill>
                      <a:schemeClr val="accent3">
                        <a:lumMod val="75000"/>
                        <a:alpha val="83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bg1"/>
                          </a:solidFill>
                          <a:latin typeface="Book Antiqua" panose="02040602050305030304" pitchFamily="18" charset="0"/>
                        </a:rPr>
                        <a:t>8.62</a:t>
                      </a:r>
                      <a:endParaRPr lang="en-US" dirty="0">
                        <a:solidFill>
                          <a:schemeClr val="bg1"/>
                        </a:solidFill>
                        <a:latin typeface="Book Antiqua" panose="02040602050305030304" pitchFamily="18" charset="0"/>
                      </a:endParaRPr>
                    </a:p>
                  </a:txBody>
                  <a:tcPr anchor="ctr">
                    <a:solidFill>
                      <a:schemeClr val="accent3">
                        <a:lumMod val="75000"/>
                        <a:alpha val="83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3276600" y="4572000"/>
            <a:ext cx="3429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prstClr val="white"/>
                </a:solidFill>
              </a:rPr>
              <a:t>These statistics are MN zones only</a:t>
            </a:r>
            <a:endParaRPr lang="en-US" dirty="0">
              <a:solidFill>
                <a:prstClr val="white"/>
              </a:solidFill>
            </a:endParaRPr>
          </a:p>
        </p:txBody>
      </p:sp>
      <p:graphicFrame>
        <p:nvGraphicFramePr>
          <p:cNvPr id="9" name="Chart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81705220"/>
              </p:ext>
            </p:extLst>
          </p:nvPr>
        </p:nvGraphicFramePr>
        <p:xfrm>
          <a:off x="200025" y="1219200"/>
          <a:ext cx="6096000" cy="32661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673073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4"/>
          <p:cNvSpPr>
            <a:spLocks/>
          </p:cNvSpPr>
          <p:nvPr/>
        </p:nvSpPr>
        <p:spPr bwMode="auto">
          <a:xfrm>
            <a:off x="-19051" y="-1"/>
            <a:ext cx="9163052" cy="1343859"/>
          </a:xfrm>
          <a:custGeom>
            <a:avLst/>
            <a:gdLst>
              <a:gd name="connsiteX0" fmla="*/ 2130 w 10000"/>
              <a:gd name="connsiteY0" fmla="*/ 8099 h 8099"/>
              <a:gd name="connsiteX1" fmla="*/ 10000 w 10000"/>
              <a:gd name="connsiteY1" fmla="*/ 8099 h 8099"/>
              <a:gd name="connsiteX2" fmla="*/ 10000 w 10000"/>
              <a:gd name="connsiteY2" fmla="*/ 1589 h 8099"/>
              <a:gd name="connsiteX3" fmla="*/ 2114 w 10000"/>
              <a:gd name="connsiteY3" fmla="*/ 1589 h 8099"/>
              <a:gd name="connsiteX4" fmla="*/ 0 w 10000"/>
              <a:gd name="connsiteY4" fmla="*/ 0 h 8099"/>
              <a:gd name="connsiteX5" fmla="*/ 2130 w 10000"/>
              <a:gd name="connsiteY5" fmla="*/ 8099 h 8099"/>
              <a:gd name="connsiteX0" fmla="*/ 2130 w 10000"/>
              <a:gd name="connsiteY0" fmla="*/ 10000 h 10000"/>
              <a:gd name="connsiteX1" fmla="*/ 10000 w 10000"/>
              <a:gd name="connsiteY1" fmla="*/ 10000 h 10000"/>
              <a:gd name="connsiteX2" fmla="*/ 10000 w 10000"/>
              <a:gd name="connsiteY2" fmla="*/ 1962 h 10000"/>
              <a:gd name="connsiteX3" fmla="*/ 2114 w 10000"/>
              <a:gd name="connsiteY3" fmla="*/ 1962 h 10000"/>
              <a:gd name="connsiteX4" fmla="*/ 0 w 10000"/>
              <a:gd name="connsiteY4" fmla="*/ 0 h 10000"/>
              <a:gd name="connsiteX5" fmla="*/ 1000 w 10000"/>
              <a:gd name="connsiteY5" fmla="*/ 5030 h 10000"/>
              <a:gd name="connsiteX6" fmla="*/ 2130 w 10000"/>
              <a:gd name="connsiteY6" fmla="*/ 10000 h 10000"/>
              <a:gd name="connsiteX0" fmla="*/ 2130 w 10000"/>
              <a:gd name="connsiteY0" fmla="*/ 10000 h 10000"/>
              <a:gd name="connsiteX1" fmla="*/ 10000 w 10000"/>
              <a:gd name="connsiteY1" fmla="*/ 10000 h 10000"/>
              <a:gd name="connsiteX2" fmla="*/ 10000 w 10000"/>
              <a:gd name="connsiteY2" fmla="*/ 1962 h 10000"/>
              <a:gd name="connsiteX3" fmla="*/ 2114 w 10000"/>
              <a:gd name="connsiteY3" fmla="*/ 1962 h 10000"/>
              <a:gd name="connsiteX4" fmla="*/ 0 w 10000"/>
              <a:gd name="connsiteY4" fmla="*/ 0 h 10000"/>
              <a:gd name="connsiteX5" fmla="*/ 1000 w 10000"/>
              <a:gd name="connsiteY5" fmla="*/ 5030 h 10000"/>
              <a:gd name="connsiteX6" fmla="*/ 2130 w 10000"/>
              <a:gd name="connsiteY6" fmla="*/ 10000 h 10000"/>
              <a:gd name="connsiteX0" fmla="*/ 2130 w 10000"/>
              <a:gd name="connsiteY0" fmla="*/ 10000 h 10000"/>
              <a:gd name="connsiteX1" fmla="*/ 10000 w 10000"/>
              <a:gd name="connsiteY1" fmla="*/ 10000 h 10000"/>
              <a:gd name="connsiteX2" fmla="*/ 10000 w 10000"/>
              <a:gd name="connsiteY2" fmla="*/ 1962 h 10000"/>
              <a:gd name="connsiteX3" fmla="*/ 2114 w 10000"/>
              <a:gd name="connsiteY3" fmla="*/ 1962 h 10000"/>
              <a:gd name="connsiteX4" fmla="*/ 0 w 10000"/>
              <a:gd name="connsiteY4" fmla="*/ 0 h 10000"/>
              <a:gd name="connsiteX5" fmla="*/ 500 w 10000"/>
              <a:gd name="connsiteY5" fmla="*/ 9603 h 10000"/>
              <a:gd name="connsiteX6" fmla="*/ 2130 w 10000"/>
              <a:gd name="connsiteY6" fmla="*/ 10000 h 10000"/>
              <a:gd name="connsiteX0" fmla="*/ 2297 w 10167"/>
              <a:gd name="connsiteY0" fmla="*/ 10000 h 10061"/>
              <a:gd name="connsiteX1" fmla="*/ 10167 w 10167"/>
              <a:gd name="connsiteY1" fmla="*/ 10000 h 10061"/>
              <a:gd name="connsiteX2" fmla="*/ 10167 w 10167"/>
              <a:gd name="connsiteY2" fmla="*/ 1962 h 10061"/>
              <a:gd name="connsiteX3" fmla="*/ 2281 w 10167"/>
              <a:gd name="connsiteY3" fmla="*/ 1962 h 10061"/>
              <a:gd name="connsiteX4" fmla="*/ 167 w 10167"/>
              <a:gd name="connsiteY4" fmla="*/ 0 h 10061"/>
              <a:gd name="connsiteX5" fmla="*/ 167 w 10167"/>
              <a:gd name="connsiteY5" fmla="*/ 10061 h 10061"/>
              <a:gd name="connsiteX6" fmla="*/ 2297 w 10167"/>
              <a:gd name="connsiteY6" fmla="*/ 10000 h 10061"/>
              <a:gd name="connsiteX0" fmla="*/ 2163 w 10033"/>
              <a:gd name="connsiteY0" fmla="*/ 10000 h 10061"/>
              <a:gd name="connsiteX1" fmla="*/ 10033 w 10033"/>
              <a:gd name="connsiteY1" fmla="*/ 10000 h 10061"/>
              <a:gd name="connsiteX2" fmla="*/ 10033 w 10033"/>
              <a:gd name="connsiteY2" fmla="*/ 1962 h 10061"/>
              <a:gd name="connsiteX3" fmla="*/ 2147 w 10033"/>
              <a:gd name="connsiteY3" fmla="*/ 1962 h 10061"/>
              <a:gd name="connsiteX4" fmla="*/ 33 w 10033"/>
              <a:gd name="connsiteY4" fmla="*/ 0 h 10061"/>
              <a:gd name="connsiteX5" fmla="*/ 33 w 10033"/>
              <a:gd name="connsiteY5" fmla="*/ 10061 h 10061"/>
              <a:gd name="connsiteX6" fmla="*/ 2163 w 10033"/>
              <a:gd name="connsiteY6" fmla="*/ 10000 h 10061"/>
              <a:gd name="connsiteX0" fmla="*/ 2163 w 10033"/>
              <a:gd name="connsiteY0" fmla="*/ 8171 h 8232"/>
              <a:gd name="connsiteX1" fmla="*/ 10033 w 10033"/>
              <a:gd name="connsiteY1" fmla="*/ 8171 h 8232"/>
              <a:gd name="connsiteX2" fmla="*/ 10033 w 10033"/>
              <a:gd name="connsiteY2" fmla="*/ 133 h 8232"/>
              <a:gd name="connsiteX3" fmla="*/ 2147 w 10033"/>
              <a:gd name="connsiteY3" fmla="*/ 133 h 8232"/>
              <a:gd name="connsiteX4" fmla="*/ 33 w 10033"/>
              <a:gd name="connsiteY4" fmla="*/ 0 h 8232"/>
              <a:gd name="connsiteX5" fmla="*/ 33 w 10033"/>
              <a:gd name="connsiteY5" fmla="*/ 8232 h 8232"/>
              <a:gd name="connsiteX6" fmla="*/ 2163 w 10033"/>
              <a:gd name="connsiteY6" fmla="*/ 8171 h 8232"/>
              <a:gd name="connsiteX0" fmla="*/ 2156 w 10000"/>
              <a:gd name="connsiteY0" fmla="*/ 9926 h 10000"/>
              <a:gd name="connsiteX1" fmla="*/ 10000 w 10000"/>
              <a:gd name="connsiteY1" fmla="*/ 9926 h 10000"/>
              <a:gd name="connsiteX2" fmla="*/ 10000 w 10000"/>
              <a:gd name="connsiteY2" fmla="*/ 162 h 10000"/>
              <a:gd name="connsiteX3" fmla="*/ 2140 w 10000"/>
              <a:gd name="connsiteY3" fmla="*/ 162 h 10000"/>
              <a:gd name="connsiteX4" fmla="*/ 33 w 10000"/>
              <a:gd name="connsiteY4" fmla="*/ 0 h 10000"/>
              <a:gd name="connsiteX5" fmla="*/ 33 w 10000"/>
              <a:gd name="connsiteY5" fmla="*/ 10000 h 10000"/>
              <a:gd name="connsiteX6" fmla="*/ 2156 w 10000"/>
              <a:gd name="connsiteY6" fmla="*/ 9926 h 10000"/>
              <a:gd name="connsiteX0" fmla="*/ 2156 w 10000"/>
              <a:gd name="connsiteY0" fmla="*/ 9926 h 10000"/>
              <a:gd name="connsiteX1" fmla="*/ 10000 w 10000"/>
              <a:gd name="connsiteY1" fmla="*/ 9926 h 10000"/>
              <a:gd name="connsiteX2" fmla="*/ 10000 w 10000"/>
              <a:gd name="connsiteY2" fmla="*/ 162 h 10000"/>
              <a:gd name="connsiteX3" fmla="*/ 2140 w 10000"/>
              <a:gd name="connsiteY3" fmla="*/ 162 h 10000"/>
              <a:gd name="connsiteX4" fmla="*/ 33 w 10000"/>
              <a:gd name="connsiteY4" fmla="*/ 0 h 10000"/>
              <a:gd name="connsiteX5" fmla="*/ 33 w 10000"/>
              <a:gd name="connsiteY5" fmla="*/ 10000 h 10000"/>
              <a:gd name="connsiteX6" fmla="*/ 2156 w 10000"/>
              <a:gd name="connsiteY6" fmla="*/ 9926 h 10000"/>
              <a:gd name="connsiteX0" fmla="*/ 2138 w 9982"/>
              <a:gd name="connsiteY0" fmla="*/ 9926 h 10000"/>
              <a:gd name="connsiteX1" fmla="*/ 9982 w 9982"/>
              <a:gd name="connsiteY1" fmla="*/ 9926 h 10000"/>
              <a:gd name="connsiteX2" fmla="*/ 9982 w 9982"/>
              <a:gd name="connsiteY2" fmla="*/ 162 h 10000"/>
              <a:gd name="connsiteX3" fmla="*/ 2122 w 9982"/>
              <a:gd name="connsiteY3" fmla="*/ 162 h 10000"/>
              <a:gd name="connsiteX4" fmla="*/ 15 w 9982"/>
              <a:gd name="connsiteY4" fmla="*/ 0 h 10000"/>
              <a:gd name="connsiteX5" fmla="*/ 15 w 9982"/>
              <a:gd name="connsiteY5" fmla="*/ 10000 h 10000"/>
              <a:gd name="connsiteX6" fmla="*/ 2138 w 9982"/>
              <a:gd name="connsiteY6" fmla="*/ 9926 h 10000"/>
              <a:gd name="connsiteX0" fmla="*/ 2142 w 10000"/>
              <a:gd name="connsiteY0" fmla="*/ 9926 h 9926"/>
              <a:gd name="connsiteX1" fmla="*/ 10000 w 10000"/>
              <a:gd name="connsiteY1" fmla="*/ 9926 h 9926"/>
              <a:gd name="connsiteX2" fmla="*/ 10000 w 10000"/>
              <a:gd name="connsiteY2" fmla="*/ 162 h 9926"/>
              <a:gd name="connsiteX3" fmla="*/ 2126 w 10000"/>
              <a:gd name="connsiteY3" fmla="*/ 162 h 9926"/>
              <a:gd name="connsiteX4" fmla="*/ 15 w 10000"/>
              <a:gd name="connsiteY4" fmla="*/ 0 h 9926"/>
              <a:gd name="connsiteX5" fmla="*/ 15 w 10000"/>
              <a:gd name="connsiteY5" fmla="*/ 9474 h 9926"/>
              <a:gd name="connsiteX6" fmla="*/ 2142 w 10000"/>
              <a:gd name="connsiteY6" fmla="*/ 9926 h 9926"/>
              <a:gd name="connsiteX0" fmla="*/ 2142 w 10000"/>
              <a:gd name="connsiteY0" fmla="*/ 10000 h 10075"/>
              <a:gd name="connsiteX1" fmla="*/ 10000 w 10000"/>
              <a:gd name="connsiteY1" fmla="*/ 10000 h 10075"/>
              <a:gd name="connsiteX2" fmla="*/ 10000 w 10000"/>
              <a:gd name="connsiteY2" fmla="*/ 163 h 10075"/>
              <a:gd name="connsiteX3" fmla="*/ 2126 w 10000"/>
              <a:gd name="connsiteY3" fmla="*/ 163 h 10075"/>
              <a:gd name="connsiteX4" fmla="*/ 15 w 10000"/>
              <a:gd name="connsiteY4" fmla="*/ 0 h 10075"/>
              <a:gd name="connsiteX5" fmla="*/ 15 w 10000"/>
              <a:gd name="connsiteY5" fmla="*/ 10075 h 10075"/>
              <a:gd name="connsiteX6" fmla="*/ 2142 w 10000"/>
              <a:gd name="connsiteY6" fmla="*/ 10000 h 10075"/>
              <a:gd name="connsiteX0" fmla="*/ 2142 w 10000"/>
              <a:gd name="connsiteY0" fmla="*/ 10000 h 10075"/>
              <a:gd name="connsiteX1" fmla="*/ 10000 w 10000"/>
              <a:gd name="connsiteY1" fmla="*/ 10000 h 10075"/>
              <a:gd name="connsiteX2" fmla="*/ 10000 w 10000"/>
              <a:gd name="connsiteY2" fmla="*/ 163 h 10075"/>
              <a:gd name="connsiteX3" fmla="*/ 2126 w 10000"/>
              <a:gd name="connsiteY3" fmla="*/ 163 h 10075"/>
              <a:gd name="connsiteX4" fmla="*/ 15 w 10000"/>
              <a:gd name="connsiteY4" fmla="*/ 0 h 10075"/>
              <a:gd name="connsiteX5" fmla="*/ 15 w 10000"/>
              <a:gd name="connsiteY5" fmla="*/ 10075 h 10075"/>
              <a:gd name="connsiteX6" fmla="*/ 2142 w 10000"/>
              <a:gd name="connsiteY6" fmla="*/ 10000 h 10075"/>
              <a:gd name="connsiteX0" fmla="*/ 15 w 10000"/>
              <a:gd name="connsiteY0" fmla="*/ 10075 h 10075"/>
              <a:gd name="connsiteX1" fmla="*/ 10000 w 10000"/>
              <a:gd name="connsiteY1" fmla="*/ 10000 h 10075"/>
              <a:gd name="connsiteX2" fmla="*/ 10000 w 10000"/>
              <a:gd name="connsiteY2" fmla="*/ 163 h 10075"/>
              <a:gd name="connsiteX3" fmla="*/ 2126 w 10000"/>
              <a:gd name="connsiteY3" fmla="*/ 163 h 10075"/>
              <a:gd name="connsiteX4" fmla="*/ 15 w 10000"/>
              <a:gd name="connsiteY4" fmla="*/ 0 h 10075"/>
              <a:gd name="connsiteX5" fmla="*/ 15 w 10000"/>
              <a:gd name="connsiteY5" fmla="*/ 10075 h 10075"/>
              <a:gd name="connsiteX0" fmla="*/ 15 w 10000"/>
              <a:gd name="connsiteY0" fmla="*/ 10075 h 10075"/>
              <a:gd name="connsiteX1" fmla="*/ 10000 w 10000"/>
              <a:gd name="connsiteY1" fmla="*/ 10000 h 10075"/>
              <a:gd name="connsiteX2" fmla="*/ 10000 w 10000"/>
              <a:gd name="connsiteY2" fmla="*/ 163 h 10075"/>
              <a:gd name="connsiteX3" fmla="*/ 15 w 10000"/>
              <a:gd name="connsiteY3" fmla="*/ 0 h 10075"/>
              <a:gd name="connsiteX4" fmla="*/ 15 w 10000"/>
              <a:gd name="connsiteY4" fmla="*/ 10075 h 10075"/>
              <a:gd name="connsiteX0" fmla="*/ 15 w 10000"/>
              <a:gd name="connsiteY0" fmla="*/ 10075 h 10075"/>
              <a:gd name="connsiteX1" fmla="*/ 10000 w 10000"/>
              <a:gd name="connsiteY1" fmla="*/ 10000 h 10075"/>
              <a:gd name="connsiteX2" fmla="*/ 10000 w 10000"/>
              <a:gd name="connsiteY2" fmla="*/ 0 h 10075"/>
              <a:gd name="connsiteX3" fmla="*/ 15 w 10000"/>
              <a:gd name="connsiteY3" fmla="*/ 0 h 10075"/>
              <a:gd name="connsiteX4" fmla="*/ 15 w 10000"/>
              <a:gd name="connsiteY4" fmla="*/ 10075 h 10075"/>
              <a:gd name="connsiteX0" fmla="*/ 15 w 10000"/>
              <a:gd name="connsiteY0" fmla="*/ 10075 h 10075"/>
              <a:gd name="connsiteX1" fmla="*/ 10000 w 10000"/>
              <a:gd name="connsiteY1" fmla="*/ 10000 h 10075"/>
              <a:gd name="connsiteX2" fmla="*/ 10000 w 10000"/>
              <a:gd name="connsiteY2" fmla="*/ 0 h 10075"/>
              <a:gd name="connsiteX3" fmla="*/ 15 w 10000"/>
              <a:gd name="connsiteY3" fmla="*/ 0 h 10075"/>
              <a:gd name="connsiteX4" fmla="*/ 15 w 10000"/>
              <a:gd name="connsiteY4" fmla="*/ 10075 h 10075"/>
              <a:gd name="connsiteX0" fmla="*/ 15 w 10000"/>
              <a:gd name="connsiteY0" fmla="*/ 10075 h 10075"/>
              <a:gd name="connsiteX1" fmla="*/ 10000 w 10000"/>
              <a:gd name="connsiteY1" fmla="*/ 10075 h 10075"/>
              <a:gd name="connsiteX2" fmla="*/ 10000 w 10000"/>
              <a:gd name="connsiteY2" fmla="*/ 0 h 10075"/>
              <a:gd name="connsiteX3" fmla="*/ 15 w 10000"/>
              <a:gd name="connsiteY3" fmla="*/ 0 h 10075"/>
              <a:gd name="connsiteX4" fmla="*/ 15 w 10000"/>
              <a:gd name="connsiteY4" fmla="*/ 10075 h 10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10075">
                <a:moveTo>
                  <a:pt x="15" y="10075"/>
                </a:moveTo>
                <a:lnTo>
                  <a:pt x="10000" y="10075"/>
                </a:lnTo>
                <a:lnTo>
                  <a:pt x="10000" y="0"/>
                </a:lnTo>
                <a:lnTo>
                  <a:pt x="15" y="0"/>
                </a:lnTo>
                <a:cubicBezTo>
                  <a:pt x="0" y="4087"/>
                  <a:pt x="11" y="6694"/>
                  <a:pt x="15" y="10075"/>
                </a:cubicBezTo>
                <a:close/>
              </a:path>
            </a:pathLst>
          </a:custGeom>
          <a:solidFill>
            <a:schemeClr val="bg1"/>
          </a:solidFill>
          <a:ln w="12700" cap="rnd" cmpd="sng">
            <a:noFill/>
            <a:round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Title"/>
          <p:cNvSpPr txBox="1">
            <a:spLocks noChangeArrowheads="1"/>
          </p:cNvSpPr>
          <p:nvPr/>
        </p:nvSpPr>
        <p:spPr bwMode="auto">
          <a:xfrm>
            <a:off x="0" y="76200"/>
            <a:ext cx="9144000" cy="1154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prstClr val="white">
                    <a:alpha val="40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Twin Cities National Weather Service</a:t>
            </a:r>
            <a:endParaRPr lang="en-US" sz="40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  <a:p>
            <a:pPr algn="ctr"/>
            <a:r>
              <a:rPr lang="en-US" sz="37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2016 MPX Summary</a:t>
            </a:r>
            <a:endParaRPr lang="en-US" sz="37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1" y="6301112"/>
            <a:ext cx="9144000" cy="564194"/>
            <a:chOff x="1" y="6301112"/>
            <a:chExt cx="9144000" cy="564194"/>
          </a:xfrm>
        </p:grpSpPr>
        <p:sp>
          <p:nvSpPr>
            <p:cNvPr id="15" name="Rectangle 14"/>
            <p:cNvSpPr/>
            <p:nvPr/>
          </p:nvSpPr>
          <p:spPr>
            <a:xfrm>
              <a:off x="1" y="6301112"/>
              <a:ext cx="9144000" cy="55688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11" name="Text Box 7"/>
            <p:cNvSpPr txBox="1">
              <a:spLocks noChangeArrowheads="1"/>
            </p:cNvSpPr>
            <p:nvPr/>
          </p:nvSpPr>
          <p:spPr bwMode="auto">
            <a:xfrm>
              <a:off x="4743451" y="6332946"/>
              <a:ext cx="4388178" cy="531043"/>
            </a:xfrm>
            <a:prstGeom prst="rect">
              <a:avLst/>
            </a:prstGeom>
            <a:gradFill>
              <a:gsLst>
                <a:gs pos="0">
                  <a:schemeClr val="bg1"/>
                </a:gs>
                <a:gs pos="13000">
                  <a:schemeClr val="bg1">
                    <a:lumMod val="65000"/>
                    <a:lumOff val="35000"/>
                  </a:schemeClr>
                </a:gs>
                <a:gs pos="55000">
                  <a:schemeClr val="tx1"/>
                </a:gs>
                <a:gs pos="100000">
                  <a:schemeClr val="bg1"/>
                </a:gs>
                <a:gs pos="46000">
                  <a:schemeClr val="tx1"/>
                </a:gs>
                <a:gs pos="88000">
                  <a:schemeClr val="bg1">
                    <a:lumMod val="65000"/>
                    <a:lumOff val="35000"/>
                  </a:schemeClr>
                </a:gs>
              </a:gsLst>
              <a:lin ang="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square" tIns="18288" bIns="0">
              <a:spAutoFit/>
            </a:bodyPr>
            <a:lstStyle/>
            <a:p>
              <a:pPr>
                <a:lnSpc>
                  <a:spcPts val="1300"/>
                </a:lnSpc>
              </a:pPr>
              <a:r>
                <a:rPr lang="en-US" sz="1100" b="1" i="1" dirty="0">
                  <a:solidFill>
                    <a:prstClr val="black"/>
                  </a:solidFill>
                </a:rPr>
                <a:t>	                              </a:t>
              </a:r>
              <a:r>
                <a:rPr lang="en-US" sz="1600" b="1" i="1" dirty="0">
                  <a:solidFill>
                    <a:prstClr val="black"/>
                  </a:solidFill>
                </a:rPr>
                <a:t>D</a:t>
              </a:r>
              <a:r>
                <a:rPr lang="en-US" sz="1400" b="1" i="1" dirty="0">
                  <a:solidFill>
                    <a:prstClr val="black">
                      <a:alpha val="40000"/>
                    </a:prstClr>
                  </a:solidFill>
                </a:rPr>
                <a:t>ecision</a:t>
              </a:r>
              <a:r>
                <a:rPr lang="en-US" sz="1400" b="1" i="1" dirty="0">
                  <a:solidFill>
                    <a:prstClr val="black"/>
                  </a:solidFill>
                </a:rPr>
                <a:t/>
              </a:r>
              <a:br>
                <a:rPr lang="en-US" sz="1400" b="1" i="1" dirty="0">
                  <a:solidFill>
                    <a:prstClr val="black"/>
                  </a:solidFill>
                </a:rPr>
              </a:br>
              <a:r>
                <a:rPr lang="en-US" sz="1400" b="1" i="1" dirty="0">
                  <a:solidFill>
                    <a:prstClr val="black"/>
                  </a:solidFill>
                </a:rPr>
                <a:t>	                          </a:t>
              </a:r>
              <a:r>
                <a:rPr lang="en-US" sz="1600" b="1" i="1" dirty="0">
                  <a:solidFill>
                    <a:prstClr val="black"/>
                  </a:solidFill>
                </a:rPr>
                <a:t>S</a:t>
              </a:r>
              <a:r>
                <a:rPr lang="en-US" sz="1400" b="1" i="1" dirty="0">
                  <a:solidFill>
                    <a:prstClr val="black">
                      <a:alpha val="40000"/>
                    </a:prstClr>
                  </a:solidFill>
                </a:rPr>
                <a:t>upport</a:t>
              </a:r>
              <a:r>
                <a:rPr lang="en-US" sz="1400" b="1" i="1" dirty="0">
                  <a:solidFill>
                    <a:prstClr val="black"/>
                  </a:solidFill>
                </a:rPr>
                <a:t> </a:t>
              </a:r>
              <a:br>
                <a:rPr lang="en-US" sz="1400" b="1" i="1" dirty="0">
                  <a:solidFill>
                    <a:prstClr val="black"/>
                  </a:solidFill>
                </a:rPr>
              </a:br>
              <a:r>
                <a:rPr lang="en-US" sz="1400" b="1" i="1" dirty="0">
                  <a:solidFill>
                    <a:prstClr val="black"/>
                  </a:solidFill>
                </a:rPr>
                <a:t>	                            </a:t>
              </a:r>
              <a:r>
                <a:rPr lang="en-US" sz="1600" b="1" i="1" dirty="0">
                  <a:solidFill>
                    <a:prstClr val="black"/>
                  </a:solidFill>
                </a:rPr>
                <a:t>S</a:t>
              </a:r>
              <a:r>
                <a:rPr lang="en-US" sz="1400" b="1" i="1" dirty="0">
                  <a:solidFill>
                    <a:prstClr val="black">
                      <a:alpha val="40000"/>
                    </a:prstClr>
                  </a:solidFill>
                </a:rPr>
                <a:t>ervices</a:t>
              </a:r>
              <a:endParaRPr lang="en-US" sz="1400" i="1" dirty="0">
                <a:solidFill>
                  <a:prstClr val="black"/>
                </a:solidFill>
              </a:endParaRPr>
            </a:p>
          </p:txBody>
        </p:sp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625" y="6308418"/>
              <a:ext cx="4572000" cy="556888"/>
            </a:xfrm>
            <a:prstGeom prst="rect">
              <a:avLst/>
            </a:prstGeom>
          </p:spPr>
        </p:pic>
      </p:grpSp>
      <p:sp>
        <p:nvSpPr>
          <p:cNvPr id="19" name="Rectangle 18"/>
          <p:cNvSpPr/>
          <p:nvPr/>
        </p:nvSpPr>
        <p:spPr>
          <a:xfrm>
            <a:off x="-9524" y="572138"/>
            <a:ext cx="57149" cy="57362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21" name="Picture 20" descr="600px-US-NationalWeatherService-Logo.svg.png"/>
          <p:cNvPicPr preferRelativeResize="0">
            <a:picLocks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4643" y="85725"/>
            <a:ext cx="609399" cy="595312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22" name="Picture 21" descr="noaa_logo_xparent.png"/>
          <p:cNvPicPr preferRelativeResize="0"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8432292" y="51969"/>
            <a:ext cx="699336" cy="619959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13" name="Content Placeholder 2"/>
          <p:cNvSpPr txBox="1">
            <a:spLocks/>
          </p:cNvSpPr>
          <p:nvPr/>
        </p:nvSpPr>
        <p:spPr>
          <a:xfrm>
            <a:off x="457200" y="14478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SzPct val="50000"/>
            </a:pPr>
            <a:endParaRPr lang="en-US" dirty="0" smtClean="0">
              <a:solidFill>
                <a:prstClr val="black"/>
              </a:solidFill>
            </a:endParaRPr>
          </a:p>
        </p:txBody>
      </p:sp>
      <p:pic>
        <p:nvPicPr>
          <p:cNvPr id="2050" name="Picture 2" descr="http://mesonet.agron.iastate.edu/plotting/auto/plot/90/t:cwa::v:yearcount::ilabel:yes::year:2016::year2:2016::sdate:2016-12-01::edate:2016-12-01::network:IACLIMATE::station:MPX::state:IA::phenomena:FW::significance:W::dpi:100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7626" y="1371600"/>
            <a:ext cx="6508749" cy="488156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05969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4"/>
          <p:cNvSpPr>
            <a:spLocks/>
          </p:cNvSpPr>
          <p:nvPr/>
        </p:nvSpPr>
        <p:spPr bwMode="auto">
          <a:xfrm>
            <a:off x="-19051" y="-1"/>
            <a:ext cx="9163052" cy="1343859"/>
          </a:xfrm>
          <a:custGeom>
            <a:avLst/>
            <a:gdLst>
              <a:gd name="connsiteX0" fmla="*/ 2130 w 10000"/>
              <a:gd name="connsiteY0" fmla="*/ 8099 h 8099"/>
              <a:gd name="connsiteX1" fmla="*/ 10000 w 10000"/>
              <a:gd name="connsiteY1" fmla="*/ 8099 h 8099"/>
              <a:gd name="connsiteX2" fmla="*/ 10000 w 10000"/>
              <a:gd name="connsiteY2" fmla="*/ 1589 h 8099"/>
              <a:gd name="connsiteX3" fmla="*/ 2114 w 10000"/>
              <a:gd name="connsiteY3" fmla="*/ 1589 h 8099"/>
              <a:gd name="connsiteX4" fmla="*/ 0 w 10000"/>
              <a:gd name="connsiteY4" fmla="*/ 0 h 8099"/>
              <a:gd name="connsiteX5" fmla="*/ 2130 w 10000"/>
              <a:gd name="connsiteY5" fmla="*/ 8099 h 8099"/>
              <a:gd name="connsiteX0" fmla="*/ 2130 w 10000"/>
              <a:gd name="connsiteY0" fmla="*/ 10000 h 10000"/>
              <a:gd name="connsiteX1" fmla="*/ 10000 w 10000"/>
              <a:gd name="connsiteY1" fmla="*/ 10000 h 10000"/>
              <a:gd name="connsiteX2" fmla="*/ 10000 w 10000"/>
              <a:gd name="connsiteY2" fmla="*/ 1962 h 10000"/>
              <a:gd name="connsiteX3" fmla="*/ 2114 w 10000"/>
              <a:gd name="connsiteY3" fmla="*/ 1962 h 10000"/>
              <a:gd name="connsiteX4" fmla="*/ 0 w 10000"/>
              <a:gd name="connsiteY4" fmla="*/ 0 h 10000"/>
              <a:gd name="connsiteX5" fmla="*/ 1000 w 10000"/>
              <a:gd name="connsiteY5" fmla="*/ 5030 h 10000"/>
              <a:gd name="connsiteX6" fmla="*/ 2130 w 10000"/>
              <a:gd name="connsiteY6" fmla="*/ 10000 h 10000"/>
              <a:gd name="connsiteX0" fmla="*/ 2130 w 10000"/>
              <a:gd name="connsiteY0" fmla="*/ 10000 h 10000"/>
              <a:gd name="connsiteX1" fmla="*/ 10000 w 10000"/>
              <a:gd name="connsiteY1" fmla="*/ 10000 h 10000"/>
              <a:gd name="connsiteX2" fmla="*/ 10000 w 10000"/>
              <a:gd name="connsiteY2" fmla="*/ 1962 h 10000"/>
              <a:gd name="connsiteX3" fmla="*/ 2114 w 10000"/>
              <a:gd name="connsiteY3" fmla="*/ 1962 h 10000"/>
              <a:gd name="connsiteX4" fmla="*/ 0 w 10000"/>
              <a:gd name="connsiteY4" fmla="*/ 0 h 10000"/>
              <a:gd name="connsiteX5" fmla="*/ 1000 w 10000"/>
              <a:gd name="connsiteY5" fmla="*/ 5030 h 10000"/>
              <a:gd name="connsiteX6" fmla="*/ 2130 w 10000"/>
              <a:gd name="connsiteY6" fmla="*/ 10000 h 10000"/>
              <a:gd name="connsiteX0" fmla="*/ 2130 w 10000"/>
              <a:gd name="connsiteY0" fmla="*/ 10000 h 10000"/>
              <a:gd name="connsiteX1" fmla="*/ 10000 w 10000"/>
              <a:gd name="connsiteY1" fmla="*/ 10000 h 10000"/>
              <a:gd name="connsiteX2" fmla="*/ 10000 w 10000"/>
              <a:gd name="connsiteY2" fmla="*/ 1962 h 10000"/>
              <a:gd name="connsiteX3" fmla="*/ 2114 w 10000"/>
              <a:gd name="connsiteY3" fmla="*/ 1962 h 10000"/>
              <a:gd name="connsiteX4" fmla="*/ 0 w 10000"/>
              <a:gd name="connsiteY4" fmla="*/ 0 h 10000"/>
              <a:gd name="connsiteX5" fmla="*/ 500 w 10000"/>
              <a:gd name="connsiteY5" fmla="*/ 9603 h 10000"/>
              <a:gd name="connsiteX6" fmla="*/ 2130 w 10000"/>
              <a:gd name="connsiteY6" fmla="*/ 10000 h 10000"/>
              <a:gd name="connsiteX0" fmla="*/ 2297 w 10167"/>
              <a:gd name="connsiteY0" fmla="*/ 10000 h 10061"/>
              <a:gd name="connsiteX1" fmla="*/ 10167 w 10167"/>
              <a:gd name="connsiteY1" fmla="*/ 10000 h 10061"/>
              <a:gd name="connsiteX2" fmla="*/ 10167 w 10167"/>
              <a:gd name="connsiteY2" fmla="*/ 1962 h 10061"/>
              <a:gd name="connsiteX3" fmla="*/ 2281 w 10167"/>
              <a:gd name="connsiteY3" fmla="*/ 1962 h 10061"/>
              <a:gd name="connsiteX4" fmla="*/ 167 w 10167"/>
              <a:gd name="connsiteY4" fmla="*/ 0 h 10061"/>
              <a:gd name="connsiteX5" fmla="*/ 167 w 10167"/>
              <a:gd name="connsiteY5" fmla="*/ 10061 h 10061"/>
              <a:gd name="connsiteX6" fmla="*/ 2297 w 10167"/>
              <a:gd name="connsiteY6" fmla="*/ 10000 h 10061"/>
              <a:gd name="connsiteX0" fmla="*/ 2163 w 10033"/>
              <a:gd name="connsiteY0" fmla="*/ 10000 h 10061"/>
              <a:gd name="connsiteX1" fmla="*/ 10033 w 10033"/>
              <a:gd name="connsiteY1" fmla="*/ 10000 h 10061"/>
              <a:gd name="connsiteX2" fmla="*/ 10033 w 10033"/>
              <a:gd name="connsiteY2" fmla="*/ 1962 h 10061"/>
              <a:gd name="connsiteX3" fmla="*/ 2147 w 10033"/>
              <a:gd name="connsiteY3" fmla="*/ 1962 h 10061"/>
              <a:gd name="connsiteX4" fmla="*/ 33 w 10033"/>
              <a:gd name="connsiteY4" fmla="*/ 0 h 10061"/>
              <a:gd name="connsiteX5" fmla="*/ 33 w 10033"/>
              <a:gd name="connsiteY5" fmla="*/ 10061 h 10061"/>
              <a:gd name="connsiteX6" fmla="*/ 2163 w 10033"/>
              <a:gd name="connsiteY6" fmla="*/ 10000 h 10061"/>
              <a:gd name="connsiteX0" fmla="*/ 2163 w 10033"/>
              <a:gd name="connsiteY0" fmla="*/ 8171 h 8232"/>
              <a:gd name="connsiteX1" fmla="*/ 10033 w 10033"/>
              <a:gd name="connsiteY1" fmla="*/ 8171 h 8232"/>
              <a:gd name="connsiteX2" fmla="*/ 10033 w 10033"/>
              <a:gd name="connsiteY2" fmla="*/ 133 h 8232"/>
              <a:gd name="connsiteX3" fmla="*/ 2147 w 10033"/>
              <a:gd name="connsiteY3" fmla="*/ 133 h 8232"/>
              <a:gd name="connsiteX4" fmla="*/ 33 w 10033"/>
              <a:gd name="connsiteY4" fmla="*/ 0 h 8232"/>
              <a:gd name="connsiteX5" fmla="*/ 33 w 10033"/>
              <a:gd name="connsiteY5" fmla="*/ 8232 h 8232"/>
              <a:gd name="connsiteX6" fmla="*/ 2163 w 10033"/>
              <a:gd name="connsiteY6" fmla="*/ 8171 h 8232"/>
              <a:gd name="connsiteX0" fmla="*/ 2156 w 10000"/>
              <a:gd name="connsiteY0" fmla="*/ 9926 h 10000"/>
              <a:gd name="connsiteX1" fmla="*/ 10000 w 10000"/>
              <a:gd name="connsiteY1" fmla="*/ 9926 h 10000"/>
              <a:gd name="connsiteX2" fmla="*/ 10000 w 10000"/>
              <a:gd name="connsiteY2" fmla="*/ 162 h 10000"/>
              <a:gd name="connsiteX3" fmla="*/ 2140 w 10000"/>
              <a:gd name="connsiteY3" fmla="*/ 162 h 10000"/>
              <a:gd name="connsiteX4" fmla="*/ 33 w 10000"/>
              <a:gd name="connsiteY4" fmla="*/ 0 h 10000"/>
              <a:gd name="connsiteX5" fmla="*/ 33 w 10000"/>
              <a:gd name="connsiteY5" fmla="*/ 10000 h 10000"/>
              <a:gd name="connsiteX6" fmla="*/ 2156 w 10000"/>
              <a:gd name="connsiteY6" fmla="*/ 9926 h 10000"/>
              <a:gd name="connsiteX0" fmla="*/ 2156 w 10000"/>
              <a:gd name="connsiteY0" fmla="*/ 9926 h 10000"/>
              <a:gd name="connsiteX1" fmla="*/ 10000 w 10000"/>
              <a:gd name="connsiteY1" fmla="*/ 9926 h 10000"/>
              <a:gd name="connsiteX2" fmla="*/ 10000 w 10000"/>
              <a:gd name="connsiteY2" fmla="*/ 162 h 10000"/>
              <a:gd name="connsiteX3" fmla="*/ 2140 w 10000"/>
              <a:gd name="connsiteY3" fmla="*/ 162 h 10000"/>
              <a:gd name="connsiteX4" fmla="*/ 33 w 10000"/>
              <a:gd name="connsiteY4" fmla="*/ 0 h 10000"/>
              <a:gd name="connsiteX5" fmla="*/ 33 w 10000"/>
              <a:gd name="connsiteY5" fmla="*/ 10000 h 10000"/>
              <a:gd name="connsiteX6" fmla="*/ 2156 w 10000"/>
              <a:gd name="connsiteY6" fmla="*/ 9926 h 10000"/>
              <a:gd name="connsiteX0" fmla="*/ 2138 w 9982"/>
              <a:gd name="connsiteY0" fmla="*/ 9926 h 10000"/>
              <a:gd name="connsiteX1" fmla="*/ 9982 w 9982"/>
              <a:gd name="connsiteY1" fmla="*/ 9926 h 10000"/>
              <a:gd name="connsiteX2" fmla="*/ 9982 w 9982"/>
              <a:gd name="connsiteY2" fmla="*/ 162 h 10000"/>
              <a:gd name="connsiteX3" fmla="*/ 2122 w 9982"/>
              <a:gd name="connsiteY3" fmla="*/ 162 h 10000"/>
              <a:gd name="connsiteX4" fmla="*/ 15 w 9982"/>
              <a:gd name="connsiteY4" fmla="*/ 0 h 10000"/>
              <a:gd name="connsiteX5" fmla="*/ 15 w 9982"/>
              <a:gd name="connsiteY5" fmla="*/ 10000 h 10000"/>
              <a:gd name="connsiteX6" fmla="*/ 2138 w 9982"/>
              <a:gd name="connsiteY6" fmla="*/ 9926 h 10000"/>
              <a:gd name="connsiteX0" fmla="*/ 2142 w 10000"/>
              <a:gd name="connsiteY0" fmla="*/ 9926 h 9926"/>
              <a:gd name="connsiteX1" fmla="*/ 10000 w 10000"/>
              <a:gd name="connsiteY1" fmla="*/ 9926 h 9926"/>
              <a:gd name="connsiteX2" fmla="*/ 10000 w 10000"/>
              <a:gd name="connsiteY2" fmla="*/ 162 h 9926"/>
              <a:gd name="connsiteX3" fmla="*/ 2126 w 10000"/>
              <a:gd name="connsiteY3" fmla="*/ 162 h 9926"/>
              <a:gd name="connsiteX4" fmla="*/ 15 w 10000"/>
              <a:gd name="connsiteY4" fmla="*/ 0 h 9926"/>
              <a:gd name="connsiteX5" fmla="*/ 15 w 10000"/>
              <a:gd name="connsiteY5" fmla="*/ 9474 h 9926"/>
              <a:gd name="connsiteX6" fmla="*/ 2142 w 10000"/>
              <a:gd name="connsiteY6" fmla="*/ 9926 h 9926"/>
              <a:gd name="connsiteX0" fmla="*/ 2142 w 10000"/>
              <a:gd name="connsiteY0" fmla="*/ 10000 h 10075"/>
              <a:gd name="connsiteX1" fmla="*/ 10000 w 10000"/>
              <a:gd name="connsiteY1" fmla="*/ 10000 h 10075"/>
              <a:gd name="connsiteX2" fmla="*/ 10000 w 10000"/>
              <a:gd name="connsiteY2" fmla="*/ 163 h 10075"/>
              <a:gd name="connsiteX3" fmla="*/ 2126 w 10000"/>
              <a:gd name="connsiteY3" fmla="*/ 163 h 10075"/>
              <a:gd name="connsiteX4" fmla="*/ 15 w 10000"/>
              <a:gd name="connsiteY4" fmla="*/ 0 h 10075"/>
              <a:gd name="connsiteX5" fmla="*/ 15 w 10000"/>
              <a:gd name="connsiteY5" fmla="*/ 10075 h 10075"/>
              <a:gd name="connsiteX6" fmla="*/ 2142 w 10000"/>
              <a:gd name="connsiteY6" fmla="*/ 10000 h 10075"/>
              <a:gd name="connsiteX0" fmla="*/ 2142 w 10000"/>
              <a:gd name="connsiteY0" fmla="*/ 10000 h 10075"/>
              <a:gd name="connsiteX1" fmla="*/ 10000 w 10000"/>
              <a:gd name="connsiteY1" fmla="*/ 10000 h 10075"/>
              <a:gd name="connsiteX2" fmla="*/ 10000 w 10000"/>
              <a:gd name="connsiteY2" fmla="*/ 163 h 10075"/>
              <a:gd name="connsiteX3" fmla="*/ 2126 w 10000"/>
              <a:gd name="connsiteY3" fmla="*/ 163 h 10075"/>
              <a:gd name="connsiteX4" fmla="*/ 15 w 10000"/>
              <a:gd name="connsiteY4" fmla="*/ 0 h 10075"/>
              <a:gd name="connsiteX5" fmla="*/ 15 w 10000"/>
              <a:gd name="connsiteY5" fmla="*/ 10075 h 10075"/>
              <a:gd name="connsiteX6" fmla="*/ 2142 w 10000"/>
              <a:gd name="connsiteY6" fmla="*/ 10000 h 10075"/>
              <a:gd name="connsiteX0" fmla="*/ 15 w 10000"/>
              <a:gd name="connsiteY0" fmla="*/ 10075 h 10075"/>
              <a:gd name="connsiteX1" fmla="*/ 10000 w 10000"/>
              <a:gd name="connsiteY1" fmla="*/ 10000 h 10075"/>
              <a:gd name="connsiteX2" fmla="*/ 10000 w 10000"/>
              <a:gd name="connsiteY2" fmla="*/ 163 h 10075"/>
              <a:gd name="connsiteX3" fmla="*/ 2126 w 10000"/>
              <a:gd name="connsiteY3" fmla="*/ 163 h 10075"/>
              <a:gd name="connsiteX4" fmla="*/ 15 w 10000"/>
              <a:gd name="connsiteY4" fmla="*/ 0 h 10075"/>
              <a:gd name="connsiteX5" fmla="*/ 15 w 10000"/>
              <a:gd name="connsiteY5" fmla="*/ 10075 h 10075"/>
              <a:gd name="connsiteX0" fmla="*/ 15 w 10000"/>
              <a:gd name="connsiteY0" fmla="*/ 10075 h 10075"/>
              <a:gd name="connsiteX1" fmla="*/ 10000 w 10000"/>
              <a:gd name="connsiteY1" fmla="*/ 10000 h 10075"/>
              <a:gd name="connsiteX2" fmla="*/ 10000 w 10000"/>
              <a:gd name="connsiteY2" fmla="*/ 163 h 10075"/>
              <a:gd name="connsiteX3" fmla="*/ 15 w 10000"/>
              <a:gd name="connsiteY3" fmla="*/ 0 h 10075"/>
              <a:gd name="connsiteX4" fmla="*/ 15 w 10000"/>
              <a:gd name="connsiteY4" fmla="*/ 10075 h 10075"/>
              <a:gd name="connsiteX0" fmla="*/ 15 w 10000"/>
              <a:gd name="connsiteY0" fmla="*/ 10075 h 10075"/>
              <a:gd name="connsiteX1" fmla="*/ 10000 w 10000"/>
              <a:gd name="connsiteY1" fmla="*/ 10000 h 10075"/>
              <a:gd name="connsiteX2" fmla="*/ 10000 w 10000"/>
              <a:gd name="connsiteY2" fmla="*/ 0 h 10075"/>
              <a:gd name="connsiteX3" fmla="*/ 15 w 10000"/>
              <a:gd name="connsiteY3" fmla="*/ 0 h 10075"/>
              <a:gd name="connsiteX4" fmla="*/ 15 w 10000"/>
              <a:gd name="connsiteY4" fmla="*/ 10075 h 10075"/>
              <a:gd name="connsiteX0" fmla="*/ 15 w 10000"/>
              <a:gd name="connsiteY0" fmla="*/ 10075 h 10075"/>
              <a:gd name="connsiteX1" fmla="*/ 10000 w 10000"/>
              <a:gd name="connsiteY1" fmla="*/ 10000 h 10075"/>
              <a:gd name="connsiteX2" fmla="*/ 10000 w 10000"/>
              <a:gd name="connsiteY2" fmla="*/ 0 h 10075"/>
              <a:gd name="connsiteX3" fmla="*/ 15 w 10000"/>
              <a:gd name="connsiteY3" fmla="*/ 0 h 10075"/>
              <a:gd name="connsiteX4" fmla="*/ 15 w 10000"/>
              <a:gd name="connsiteY4" fmla="*/ 10075 h 10075"/>
              <a:gd name="connsiteX0" fmla="*/ 15 w 10000"/>
              <a:gd name="connsiteY0" fmla="*/ 10075 h 10075"/>
              <a:gd name="connsiteX1" fmla="*/ 10000 w 10000"/>
              <a:gd name="connsiteY1" fmla="*/ 10075 h 10075"/>
              <a:gd name="connsiteX2" fmla="*/ 10000 w 10000"/>
              <a:gd name="connsiteY2" fmla="*/ 0 h 10075"/>
              <a:gd name="connsiteX3" fmla="*/ 15 w 10000"/>
              <a:gd name="connsiteY3" fmla="*/ 0 h 10075"/>
              <a:gd name="connsiteX4" fmla="*/ 15 w 10000"/>
              <a:gd name="connsiteY4" fmla="*/ 10075 h 10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10075">
                <a:moveTo>
                  <a:pt x="15" y="10075"/>
                </a:moveTo>
                <a:lnTo>
                  <a:pt x="10000" y="10075"/>
                </a:lnTo>
                <a:lnTo>
                  <a:pt x="10000" y="0"/>
                </a:lnTo>
                <a:lnTo>
                  <a:pt x="15" y="0"/>
                </a:lnTo>
                <a:cubicBezTo>
                  <a:pt x="0" y="4087"/>
                  <a:pt x="11" y="6694"/>
                  <a:pt x="15" y="10075"/>
                </a:cubicBezTo>
                <a:close/>
              </a:path>
            </a:pathLst>
          </a:custGeom>
          <a:solidFill>
            <a:schemeClr val="bg1"/>
          </a:solidFill>
          <a:ln w="12700" cap="rnd" cmpd="sng">
            <a:noFill/>
            <a:round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Title"/>
          <p:cNvSpPr txBox="1">
            <a:spLocks noChangeArrowheads="1"/>
          </p:cNvSpPr>
          <p:nvPr/>
        </p:nvSpPr>
        <p:spPr bwMode="auto">
          <a:xfrm>
            <a:off x="0" y="76200"/>
            <a:ext cx="9144000" cy="1154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prstClr val="white">
                    <a:alpha val="40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Twin Cities National Weather Service</a:t>
            </a:r>
            <a:endParaRPr lang="en-US" sz="40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  <a:p>
            <a:pPr algn="ctr"/>
            <a:r>
              <a:rPr lang="en-US" sz="37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RFW Event Verification</a:t>
            </a:r>
            <a:endParaRPr lang="en-US" sz="37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1" y="6301112"/>
            <a:ext cx="9144000" cy="564194"/>
            <a:chOff x="1" y="6301112"/>
            <a:chExt cx="9144000" cy="564194"/>
          </a:xfrm>
        </p:grpSpPr>
        <p:sp>
          <p:nvSpPr>
            <p:cNvPr id="15" name="Rectangle 14"/>
            <p:cNvSpPr/>
            <p:nvPr/>
          </p:nvSpPr>
          <p:spPr>
            <a:xfrm>
              <a:off x="1" y="6301112"/>
              <a:ext cx="9144000" cy="55688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1" name="Text Box 7"/>
            <p:cNvSpPr txBox="1">
              <a:spLocks noChangeArrowheads="1"/>
            </p:cNvSpPr>
            <p:nvPr/>
          </p:nvSpPr>
          <p:spPr bwMode="auto">
            <a:xfrm>
              <a:off x="4743451" y="6332946"/>
              <a:ext cx="4388178" cy="531043"/>
            </a:xfrm>
            <a:prstGeom prst="rect">
              <a:avLst/>
            </a:prstGeom>
            <a:gradFill>
              <a:gsLst>
                <a:gs pos="0">
                  <a:schemeClr val="bg1"/>
                </a:gs>
                <a:gs pos="13000">
                  <a:schemeClr val="bg1">
                    <a:lumMod val="65000"/>
                    <a:lumOff val="35000"/>
                  </a:schemeClr>
                </a:gs>
                <a:gs pos="55000">
                  <a:schemeClr val="tx1"/>
                </a:gs>
                <a:gs pos="100000">
                  <a:schemeClr val="bg1"/>
                </a:gs>
                <a:gs pos="46000">
                  <a:schemeClr val="tx1"/>
                </a:gs>
                <a:gs pos="88000">
                  <a:schemeClr val="bg1">
                    <a:lumMod val="65000"/>
                    <a:lumOff val="35000"/>
                  </a:schemeClr>
                </a:gs>
              </a:gsLst>
              <a:lin ang="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square" tIns="18288" bIns="0">
              <a:spAutoFit/>
            </a:bodyPr>
            <a:lstStyle/>
            <a:p>
              <a:pPr>
                <a:lnSpc>
                  <a:spcPts val="1300"/>
                </a:lnSpc>
              </a:pPr>
              <a:r>
                <a:rPr lang="en-US" sz="1100" b="1" i="1" dirty="0">
                  <a:solidFill>
                    <a:prstClr val="black"/>
                  </a:solidFill>
                </a:rPr>
                <a:t>	                              </a:t>
              </a:r>
              <a:r>
                <a:rPr lang="en-US" sz="1600" b="1" i="1" dirty="0">
                  <a:solidFill>
                    <a:prstClr val="black"/>
                  </a:solidFill>
                </a:rPr>
                <a:t>D</a:t>
              </a:r>
              <a:r>
                <a:rPr lang="en-US" sz="1400" b="1" i="1" dirty="0">
                  <a:solidFill>
                    <a:prstClr val="black">
                      <a:alpha val="40000"/>
                    </a:prstClr>
                  </a:solidFill>
                </a:rPr>
                <a:t>ecision</a:t>
              </a:r>
              <a:r>
                <a:rPr lang="en-US" sz="1400" b="1" i="1" dirty="0">
                  <a:solidFill>
                    <a:prstClr val="black"/>
                  </a:solidFill>
                </a:rPr>
                <a:t/>
              </a:r>
              <a:br>
                <a:rPr lang="en-US" sz="1400" b="1" i="1" dirty="0">
                  <a:solidFill>
                    <a:prstClr val="black"/>
                  </a:solidFill>
                </a:rPr>
              </a:br>
              <a:r>
                <a:rPr lang="en-US" sz="1400" b="1" i="1" dirty="0">
                  <a:solidFill>
                    <a:prstClr val="black"/>
                  </a:solidFill>
                </a:rPr>
                <a:t>	                          </a:t>
              </a:r>
              <a:r>
                <a:rPr lang="en-US" sz="1600" b="1" i="1" dirty="0">
                  <a:solidFill>
                    <a:prstClr val="black"/>
                  </a:solidFill>
                </a:rPr>
                <a:t>S</a:t>
              </a:r>
              <a:r>
                <a:rPr lang="en-US" sz="1400" b="1" i="1" dirty="0">
                  <a:solidFill>
                    <a:prstClr val="black">
                      <a:alpha val="40000"/>
                    </a:prstClr>
                  </a:solidFill>
                </a:rPr>
                <a:t>upport</a:t>
              </a:r>
              <a:r>
                <a:rPr lang="en-US" sz="1400" b="1" i="1" dirty="0">
                  <a:solidFill>
                    <a:prstClr val="black"/>
                  </a:solidFill>
                </a:rPr>
                <a:t> </a:t>
              </a:r>
              <a:br>
                <a:rPr lang="en-US" sz="1400" b="1" i="1" dirty="0">
                  <a:solidFill>
                    <a:prstClr val="black"/>
                  </a:solidFill>
                </a:rPr>
              </a:br>
              <a:r>
                <a:rPr lang="en-US" sz="1400" b="1" i="1" dirty="0">
                  <a:solidFill>
                    <a:prstClr val="black"/>
                  </a:solidFill>
                </a:rPr>
                <a:t>	                            </a:t>
              </a:r>
              <a:r>
                <a:rPr lang="en-US" sz="1600" b="1" i="1" dirty="0">
                  <a:solidFill>
                    <a:prstClr val="black"/>
                  </a:solidFill>
                </a:rPr>
                <a:t>S</a:t>
              </a:r>
              <a:r>
                <a:rPr lang="en-US" sz="1400" b="1" i="1" dirty="0">
                  <a:solidFill>
                    <a:prstClr val="black">
                      <a:alpha val="40000"/>
                    </a:prstClr>
                  </a:solidFill>
                </a:rPr>
                <a:t>ervices</a:t>
              </a:r>
              <a:endParaRPr lang="en-US" sz="1400" i="1" dirty="0">
                <a:solidFill>
                  <a:prstClr val="black"/>
                </a:solidFill>
              </a:endParaRPr>
            </a:p>
          </p:txBody>
        </p:sp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625" y="6308418"/>
              <a:ext cx="4572000" cy="556888"/>
            </a:xfrm>
            <a:prstGeom prst="rect">
              <a:avLst/>
            </a:prstGeom>
          </p:spPr>
        </p:pic>
      </p:grpSp>
      <p:sp>
        <p:nvSpPr>
          <p:cNvPr id="19" name="Rectangle 18"/>
          <p:cNvSpPr/>
          <p:nvPr/>
        </p:nvSpPr>
        <p:spPr>
          <a:xfrm>
            <a:off x="-9524" y="572138"/>
            <a:ext cx="57149" cy="57362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pic>
        <p:nvPicPr>
          <p:cNvPr id="21" name="Picture 20" descr="600px-US-NationalWeatherService-Logo.svg.png"/>
          <p:cNvPicPr preferRelativeResize="0">
            <a:picLocks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4643" y="85725"/>
            <a:ext cx="609399" cy="595312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22" name="Picture 21" descr="noaa_logo_xparent.png"/>
          <p:cNvPicPr preferRelativeResize="0"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8432292" y="51969"/>
            <a:ext cx="699336" cy="619959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13" name="Content Placeholder 2"/>
          <p:cNvSpPr txBox="1">
            <a:spLocks/>
          </p:cNvSpPr>
          <p:nvPr/>
        </p:nvSpPr>
        <p:spPr>
          <a:xfrm>
            <a:off x="457200" y="1447800"/>
            <a:ext cx="4724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SzPct val="50000"/>
            </a:pPr>
            <a:endParaRPr lang="en-US" sz="2500" dirty="0" smtClean="0">
              <a:solidFill>
                <a:prstClr val="black"/>
              </a:solidFill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3100932"/>
              </p:ext>
            </p:extLst>
          </p:nvPr>
        </p:nvGraphicFramePr>
        <p:xfrm>
          <a:off x="533400" y="1452881"/>
          <a:ext cx="7993777" cy="25523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55992"/>
                <a:gridCol w="1060260"/>
                <a:gridCol w="1397952"/>
                <a:gridCol w="1043979"/>
                <a:gridCol w="785296"/>
                <a:gridCol w="785296"/>
                <a:gridCol w="785296"/>
                <a:gridCol w="1179706"/>
              </a:tblGrid>
              <a:tr h="680719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Date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Counties</a:t>
                      </a:r>
                      <a:br>
                        <a:rPr lang="en-US" dirty="0" smtClean="0"/>
                      </a:br>
                      <a:r>
                        <a:rPr lang="en-US" dirty="0" smtClean="0"/>
                        <a:t>Warned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Event</a:t>
                      </a:r>
                      <a:r>
                        <a:rPr lang="en-US" baseline="0" dirty="0" smtClean="0"/>
                        <a:t> </a:t>
                      </a:r>
                      <a:br>
                        <a:rPr lang="en-US" baseline="0" dirty="0" smtClean="0"/>
                      </a:br>
                      <a:r>
                        <a:rPr lang="en-US" baseline="0" dirty="0" smtClean="0"/>
                        <a:t>Occurrences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Missed</a:t>
                      </a:r>
                      <a:r>
                        <a:rPr lang="en-US" baseline="0" dirty="0" smtClean="0"/>
                        <a:t> Counties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POD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FAR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CSI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Lead</a:t>
                      </a:r>
                      <a:r>
                        <a:rPr lang="en-US" baseline="0" dirty="0" smtClean="0"/>
                        <a:t> </a:t>
                      </a:r>
                      <a:br>
                        <a:rPr lang="en-US" baseline="0" dirty="0" smtClean="0"/>
                      </a:br>
                      <a:r>
                        <a:rPr lang="en-US" baseline="0" dirty="0" smtClean="0"/>
                        <a:t>Time (</a:t>
                      </a:r>
                      <a:r>
                        <a:rPr lang="en-US" baseline="0" dirty="0" err="1" smtClean="0"/>
                        <a:t>hrs</a:t>
                      </a:r>
                      <a:r>
                        <a:rPr lang="en-US" baseline="0" dirty="0" smtClean="0"/>
                        <a:t>)</a:t>
                      </a:r>
                      <a:endParaRPr lang="en-US" dirty="0"/>
                    </a:p>
                  </a:txBody>
                  <a:tcPr/>
                </a:tc>
              </a:tr>
              <a:tr h="3810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April</a:t>
                      </a:r>
                      <a:r>
                        <a:rPr lang="en-US" baseline="0" dirty="0" smtClean="0"/>
                        <a:t> 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0.38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0.0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0.38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1.1</a:t>
                      </a:r>
                      <a:endParaRPr lang="en-US" dirty="0"/>
                    </a:p>
                  </a:txBody>
                  <a:tcPr/>
                </a:tc>
              </a:tr>
              <a:tr h="3810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April 14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1.00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0.11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0.89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4.43</a:t>
                      </a:r>
                      <a:endParaRPr lang="en-US" dirty="0"/>
                    </a:p>
                  </a:txBody>
                  <a:tcPr/>
                </a:tc>
              </a:tr>
              <a:tr h="369884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May 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0.67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0.0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0.67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9.98</a:t>
                      </a:r>
                      <a:endParaRPr lang="en-US" dirty="0"/>
                    </a:p>
                  </a:txBody>
                  <a:tcPr/>
                </a:tc>
              </a:tr>
              <a:tr h="369884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May 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0.95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0.14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0.82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11.78</a:t>
                      </a:r>
                      <a:endParaRPr lang="en-US" dirty="0"/>
                    </a:p>
                  </a:txBody>
                  <a:tcPr/>
                </a:tc>
              </a:tr>
              <a:tr h="369884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May 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0.47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0.0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0.47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10.35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44556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4"/>
          <p:cNvSpPr>
            <a:spLocks/>
          </p:cNvSpPr>
          <p:nvPr/>
        </p:nvSpPr>
        <p:spPr bwMode="auto">
          <a:xfrm>
            <a:off x="-19051" y="-1"/>
            <a:ext cx="9163052" cy="1343859"/>
          </a:xfrm>
          <a:custGeom>
            <a:avLst/>
            <a:gdLst>
              <a:gd name="connsiteX0" fmla="*/ 2130 w 10000"/>
              <a:gd name="connsiteY0" fmla="*/ 8099 h 8099"/>
              <a:gd name="connsiteX1" fmla="*/ 10000 w 10000"/>
              <a:gd name="connsiteY1" fmla="*/ 8099 h 8099"/>
              <a:gd name="connsiteX2" fmla="*/ 10000 w 10000"/>
              <a:gd name="connsiteY2" fmla="*/ 1589 h 8099"/>
              <a:gd name="connsiteX3" fmla="*/ 2114 w 10000"/>
              <a:gd name="connsiteY3" fmla="*/ 1589 h 8099"/>
              <a:gd name="connsiteX4" fmla="*/ 0 w 10000"/>
              <a:gd name="connsiteY4" fmla="*/ 0 h 8099"/>
              <a:gd name="connsiteX5" fmla="*/ 2130 w 10000"/>
              <a:gd name="connsiteY5" fmla="*/ 8099 h 8099"/>
              <a:gd name="connsiteX0" fmla="*/ 2130 w 10000"/>
              <a:gd name="connsiteY0" fmla="*/ 10000 h 10000"/>
              <a:gd name="connsiteX1" fmla="*/ 10000 w 10000"/>
              <a:gd name="connsiteY1" fmla="*/ 10000 h 10000"/>
              <a:gd name="connsiteX2" fmla="*/ 10000 w 10000"/>
              <a:gd name="connsiteY2" fmla="*/ 1962 h 10000"/>
              <a:gd name="connsiteX3" fmla="*/ 2114 w 10000"/>
              <a:gd name="connsiteY3" fmla="*/ 1962 h 10000"/>
              <a:gd name="connsiteX4" fmla="*/ 0 w 10000"/>
              <a:gd name="connsiteY4" fmla="*/ 0 h 10000"/>
              <a:gd name="connsiteX5" fmla="*/ 1000 w 10000"/>
              <a:gd name="connsiteY5" fmla="*/ 5030 h 10000"/>
              <a:gd name="connsiteX6" fmla="*/ 2130 w 10000"/>
              <a:gd name="connsiteY6" fmla="*/ 10000 h 10000"/>
              <a:gd name="connsiteX0" fmla="*/ 2130 w 10000"/>
              <a:gd name="connsiteY0" fmla="*/ 10000 h 10000"/>
              <a:gd name="connsiteX1" fmla="*/ 10000 w 10000"/>
              <a:gd name="connsiteY1" fmla="*/ 10000 h 10000"/>
              <a:gd name="connsiteX2" fmla="*/ 10000 w 10000"/>
              <a:gd name="connsiteY2" fmla="*/ 1962 h 10000"/>
              <a:gd name="connsiteX3" fmla="*/ 2114 w 10000"/>
              <a:gd name="connsiteY3" fmla="*/ 1962 h 10000"/>
              <a:gd name="connsiteX4" fmla="*/ 0 w 10000"/>
              <a:gd name="connsiteY4" fmla="*/ 0 h 10000"/>
              <a:gd name="connsiteX5" fmla="*/ 1000 w 10000"/>
              <a:gd name="connsiteY5" fmla="*/ 5030 h 10000"/>
              <a:gd name="connsiteX6" fmla="*/ 2130 w 10000"/>
              <a:gd name="connsiteY6" fmla="*/ 10000 h 10000"/>
              <a:gd name="connsiteX0" fmla="*/ 2130 w 10000"/>
              <a:gd name="connsiteY0" fmla="*/ 10000 h 10000"/>
              <a:gd name="connsiteX1" fmla="*/ 10000 w 10000"/>
              <a:gd name="connsiteY1" fmla="*/ 10000 h 10000"/>
              <a:gd name="connsiteX2" fmla="*/ 10000 w 10000"/>
              <a:gd name="connsiteY2" fmla="*/ 1962 h 10000"/>
              <a:gd name="connsiteX3" fmla="*/ 2114 w 10000"/>
              <a:gd name="connsiteY3" fmla="*/ 1962 h 10000"/>
              <a:gd name="connsiteX4" fmla="*/ 0 w 10000"/>
              <a:gd name="connsiteY4" fmla="*/ 0 h 10000"/>
              <a:gd name="connsiteX5" fmla="*/ 500 w 10000"/>
              <a:gd name="connsiteY5" fmla="*/ 9603 h 10000"/>
              <a:gd name="connsiteX6" fmla="*/ 2130 w 10000"/>
              <a:gd name="connsiteY6" fmla="*/ 10000 h 10000"/>
              <a:gd name="connsiteX0" fmla="*/ 2297 w 10167"/>
              <a:gd name="connsiteY0" fmla="*/ 10000 h 10061"/>
              <a:gd name="connsiteX1" fmla="*/ 10167 w 10167"/>
              <a:gd name="connsiteY1" fmla="*/ 10000 h 10061"/>
              <a:gd name="connsiteX2" fmla="*/ 10167 w 10167"/>
              <a:gd name="connsiteY2" fmla="*/ 1962 h 10061"/>
              <a:gd name="connsiteX3" fmla="*/ 2281 w 10167"/>
              <a:gd name="connsiteY3" fmla="*/ 1962 h 10061"/>
              <a:gd name="connsiteX4" fmla="*/ 167 w 10167"/>
              <a:gd name="connsiteY4" fmla="*/ 0 h 10061"/>
              <a:gd name="connsiteX5" fmla="*/ 167 w 10167"/>
              <a:gd name="connsiteY5" fmla="*/ 10061 h 10061"/>
              <a:gd name="connsiteX6" fmla="*/ 2297 w 10167"/>
              <a:gd name="connsiteY6" fmla="*/ 10000 h 10061"/>
              <a:gd name="connsiteX0" fmla="*/ 2163 w 10033"/>
              <a:gd name="connsiteY0" fmla="*/ 10000 h 10061"/>
              <a:gd name="connsiteX1" fmla="*/ 10033 w 10033"/>
              <a:gd name="connsiteY1" fmla="*/ 10000 h 10061"/>
              <a:gd name="connsiteX2" fmla="*/ 10033 w 10033"/>
              <a:gd name="connsiteY2" fmla="*/ 1962 h 10061"/>
              <a:gd name="connsiteX3" fmla="*/ 2147 w 10033"/>
              <a:gd name="connsiteY3" fmla="*/ 1962 h 10061"/>
              <a:gd name="connsiteX4" fmla="*/ 33 w 10033"/>
              <a:gd name="connsiteY4" fmla="*/ 0 h 10061"/>
              <a:gd name="connsiteX5" fmla="*/ 33 w 10033"/>
              <a:gd name="connsiteY5" fmla="*/ 10061 h 10061"/>
              <a:gd name="connsiteX6" fmla="*/ 2163 w 10033"/>
              <a:gd name="connsiteY6" fmla="*/ 10000 h 10061"/>
              <a:gd name="connsiteX0" fmla="*/ 2163 w 10033"/>
              <a:gd name="connsiteY0" fmla="*/ 8171 h 8232"/>
              <a:gd name="connsiteX1" fmla="*/ 10033 w 10033"/>
              <a:gd name="connsiteY1" fmla="*/ 8171 h 8232"/>
              <a:gd name="connsiteX2" fmla="*/ 10033 w 10033"/>
              <a:gd name="connsiteY2" fmla="*/ 133 h 8232"/>
              <a:gd name="connsiteX3" fmla="*/ 2147 w 10033"/>
              <a:gd name="connsiteY3" fmla="*/ 133 h 8232"/>
              <a:gd name="connsiteX4" fmla="*/ 33 w 10033"/>
              <a:gd name="connsiteY4" fmla="*/ 0 h 8232"/>
              <a:gd name="connsiteX5" fmla="*/ 33 w 10033"/>
              <a:gd name="connsiteY5" fmla="*/ 8232 h 8232"/>
              <a:gd name="connsiteX6" fmla="*/ 2163 w 10033"/>
              <a:gd name="connsiteY6" fmla="*/ 8171 h 8232"/>
              <a:gd name="connsiteX0" fmla="*/ 2156 w 10000"/>
              <a:gd name="connsiteY0" fmla="*/ 9926 h 10000"/>
              <a:gd name="connsiteX1" fmla="*/ 10000 w 10000"/>
              <a:gd name="connsiteY1" fmla="*/ 9926 h 10000"/>
              <a:gd name="connsiteX2" fmla="*/ 10000 w 10000"/>
              <a:gd name="connsiteY2" fmla="*/ 162 h 10000"/>
              <a:gd name="connsiteX3" fmla="*/ 2140 w 10000"/>
              <a:gd name="connsiteY3" fmla="*/ 162 h 10000"/>
              <a:gd name="connsiteX4" fmla="*/ 33 w 10000"/>
              <a:gd name="connsiteY4" fmla="*/ 0 h 10000"/>
              <a:gd name="connsiteX5" fmla="*/ 33 w 10000"/>
              <a:gd name="connsiteY5" fmla="*/ 10000 h 10000"/>
              <a:gd name="connsiteX6" fmla="*/ 2156 w 10000"/>
              <a:gd name="connsiteY6" fmla="*/ 9926 h 10000"/>
              <a:gd name="connsiteX0" fmla="*/ 2156 w 10000"/>
              <a:gd name="connsiteY0" fmla="*/ 9926 h 10000"/>
              <a:gd name="connsiteX1" fmla="*/ 10000 w 10000"/>
              <a:gd name="connsiteY1" fmla="*/ 9926 h 10000"/>
              <a:gd name="connsiteX2" fmla="*/ 10000 w 10000"/>
              <a:gd name="connsiteY2" fmla="*/ 162 h 10000"/>
              <a:gd name="connsiteX3" fmla="*/ 2140 w 10000"/>
              <a:gd name="connsiteY3" fmla="*/ 162 h 10000"/>
              <a:gd name="connsiteX4" fmla="*/ 33 w 10000"/>
              <a:gd name="connsiteY4" fmla="*/ 0 h 10000"/>
              <a:gd name="connsiteX5" fmla="*/ 33 w 10000"/>
              <a:gd name="connsiteY5" fmla="*/ 10000 h 10000"/>
              <a:gd name="connsiteX6" fmla="*/ 2156 w 10000"/>
              <a:gd name="connsiteY6" fmla="*/ 9926 h 10000"/>
              <a:gd name="connsiteX0" fmla="*/ 2138 w 9982"/>
              <a:gd name="connsiteY0" fmla="*/ 9926 h 10000"/>
              <a:gd name="connsiteX1" fmla="*/ 9982 w 9982"/>
              <a:gd name="connsiteY1" fmla="*/ 9926 h 10000"/>
              <a:gd name="connsiteX2" fmla="*/ 9982 w 9982"/>
              <a:gd name="connsiteY2" fmla="*/ 162 h 10000"/>
              <a:gd name="connsiteX3" fmla="*/ 2122 w 9982"/>
              <a:gd name="connsiteY3" fmla="*/ 162 h 10000"/>
              <a:gd name="connsiteX4" fmla="*/ 15 w 9982"/>
              <a:gd name="connsiteY4" fmla="*/ 0 h 10000"/>
              <a:gd name="connsiteX5" fmla="*/ 15 w 9982"/>
              <a:gd name="connsiteY5" fmla="*/ 10000 h 10000"/>
              <a:gd name="connsiteX6" fmla="*/ 2138 w 9982"/>
              <a:gd name="connsiteY6" fmla="*/ 9926 h 10000"/>
              <a:gd name="connsiteX0" fmla="*/ 2142 w 10000"/>
              <a:gd name="connsiteY0" fmla="*/ 9926 h 9926"/>
              <a:gd name="connsiteX1" fmla="*/ 10000 w 10000"/>
              <a:gd name="connsiteY1" fmla="*/ 9926 h 9926"/>
              <a:gd name="connsiteX2" fmla="*/ 10000 w 10000"/>
              <a:gd name="connsiteY2" fmla="*/ 162 h 9926"/>
              <a:gd name="connsiteX3" fmla="*/ 2126 w 10000"/>
              <a:gd name="connsiteY3" fmla="*/ 162 h 9926"/>
              <a:gd name="connsiteX4" fmla="*/ 15 w 10000"/>
              <a:gd name="connsiteY4" fmla="*/ 0 h 9926"/>
              <a:gd name="connsiteX5" fmla="*/ 15 w 10000"/>
              <a:gd name="connsiteY5" fmla="*/ 9474 h 9926"/>
              <a:gd name="connsiteX6" fmla="*/ 2142 w 10000"/>
              <a:gd name="connsiteY6" fmla="*/ 9926 h 9926"/>
              <a:gd name="connsiteX0" fmla="*/ 2142 w 10000"/>
              <a:gd name="connsiteY0" fmla="*/ 10000 h 10075"/>
              <a:gd name="connsiteX1" fmla="*/ 10000 w 10000"/>
              <a:gd name="connsiteY1" fmla="*/ 10000 h 10075"/>
              <a:gd name="connsiteX2" fmla="*/ 10000 w 10000"/>
              <a:gd name="connsiteY2" fmla="*/ 163 h 10075"/>
              <a:gd name="connsiteX3" fmla="*/ 2126 w 10000"/>
              <a:gd name="connsiteY3" fmla="*/ 163 h 10075"/>
              <a:gd name="connsiteX4" fmla="*/ 15 w 10000"/>
              <a:gd name="connsiteY4" fmla="*/ 0 h 10075"/>
              <a:gd name="connsiteX5" fmla="*/ 15 w 10000"/>
              <a:gd name="connsiteY5" fmla="*/ 10075 h 10075"/>
              <a:gd name="connsiteX6" fmla="*/ 2142 w 10000"/>
              <a:gd name="connsiteY6" fmla="*/ 10000 h 10075"/>
              <a:gd name="connsiteX0" fmla="*/ 2142 w 10000"/>
              <a:gd name="connsiteY0" fmla="*/ 10000 h 10075"/>
              <a:gd name="connsiteX1" fmla="*/ 10000 w 10000"/>
              <a:gd name="connsiteY1" fmla="*/ 10000 h 10075"/>
              <a:gd name="connsiteX2" fmla="*/ 10000 w 10000"/>
              <a:gd name="connsiteY2" fmla="*/ 163 h 10075"/>
              <a:gd name="connsiteX3" fmla="*/ 2126 w 10000"/>
              <a:gd name="connsiteY3" fmla="*/ 163 h 10075"/>
              <a:gd name="connsiteX4" fmla="*/ 15 w 10000"/>
              <a:gd name="connsiteY4" fmla="*/ 0 h 10075"/>
              <a:gd name="connsiteX5" fmla="*/ 15 w 10000"/>
              <a:gd name="connsiteY5" fmla="*/ 10075 h 10075"/>
              <a:gd name="connsiteX6" fmla="*/ 2142 w 10000"/>
              <a:gd name="connsiteY6" fmla="*/ 10000 h 10075"/>
              <a:gd name="connsiteX0" fmla="*/ 15 w 10000"/>
              <a:gd name="connsiteY0" fmla="*/ 10075 h 10075"/>
              <a:gd name="connsiteX1" fmla="*/ 10000 w 10000"/>
              <a:gd name="connsiteY1" fmla="*/ 10000 h 10075"/>
              <a:gd name="connsiteX2" fmla="*/ 10000 w 10000"/>
              <a:gd name="connsiteY2" fmla="*/ 163 h 10075"/>
              <a:gd name="connsiteX3" fmla="*/ 2126 w 10000"/>
              <a:gd name="connsiteY3" fmla="*/ 163 h 10075"/>
              <a:gd name="connsiteX4" fmla="*/ 15 w 10000"/>
              <a:gd name="connsiteY4" fmla="*/ 0 h 10075"/>
              <a:gd name="connsiteX5" fmla="*/ 15 w 10000"/>
              <a:gd name="connsiteY5" fmla="*/ 10075 h 10075"/>
              <a:gd name="connsiteX0" fmla="*/ 15 w 10000"/>
              <a:gd name="connsiteY0" fmla="*/ 10075 h 10075"/>
              <a:gd name="connsiteX1" fmla="*/ 10000 w 10000"/>
              <a:gd name="connsiteY1" fmla="*/ 10000 h 10075"/>
              <a:gd name="connsiteX2" fmla="*/ 10000 w 10000"/>
              <a:gd name="connsiteY2" fmla="*/ 163 h 10075"/>
              <a:gd name="connsiteX3" fmla="*/ 15 w 10000"/>
              <a:gd name="connsiteY3" fmla="*/ 0 h 10075"/>
              <a:gd name="connsiteX4" fmla="*/ 15 w 10000"/>
              <a:gd name="connsiteY4" fmla="*/ 10075 h 10075"/>
              <a:gd name="connsiteX0" fmla="*/ 15 w 10000"/>
              <a:gd name="connsiteY0" fmla="*/ 10075 h 10075"/>
              <a:gd name="connsiteX1" fmla="*/ 10000 w 10000"/>
              <a:gd name="connsiteY1" fmla="*/ 10000 h 10075"/>
              <a:gd name="connsiteX2" fmla="*/ 10000 w 10000"/>
              <a:gd name="connsiteY2" fmla="*/ 0 h 10075"/>
              <a:gd name="connsiteX3" fmla="*/ 15 w 10000"/>
              <a:gd name="connsiteY3" fmla="*/ 0 h 10075"/>
              <a:gd name="connsiteX4" fmla="*/ 15 w 10000"/>
              <a:gd name="connsiteY4" fmla="*/ 10075 h 10075"/>
              <a:gd name="connsiteX0" fmla="*/ 15 w 10000"/>
              <a:gd name="connsiteY0" fmla="*/ 10075 h 10075"/>
              <a:gd name="connsiteX1" fmla="*/ 10000 w 10000"/>
              <a:gd name="connsiteY1" fmla="*/ 10000 h 10075"/>
              <a:gd name="connsiteX2" fmla="*/ 10000 w 10000"/>
              <a:gd name="connsiteY2" fmla="*/ 0 h 10075"/>
              <a:gd name="connsiteX3" fmla="*/ 15 w 10000"/>
              <a:gd name="connsiteY3" fmla="*/ 0 h 10075"/>
              <a:gd name="connsiteX4" fmla="*/ 15 w 10000"/>
              <a:gd name="connsiteY4" fmla="*/ 10075 h 10075"/>
              <a:gd name="connsiteX0" fmla="*/ 15 w 10000"/>
              <a:gd name="connsiteY0" fmla="*/ 10075 h 10075"/>
              <a:gd name="connsiteX1" fmla="*/ 10000 w 10000"/>
              <a:gd name="connsiteY1" fmla="*/ 10075 h 10075"/>
              <a:gd name="connsiteX2" fmla="*/ 10000 w 10000"/>
              <a:gd name="connsiteY2" fmla="*/ 0 h 10075"/>
              <a:gd name="connsiteX3" fmla="*/ 15 w 10000"/>
              <a:gd name="connsiteY3" fmla="*/ 0 h 10075"/>
              <a:gd name="connsiteX4" fmla="*/ 15 w 10000"/>
              <a:gd name="connsiteY4" fmla="*/ 10075 h 10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10075">
                <a:moveTo>
                  <a:pt x="15" y="10075"/>
                </a:moveTo>
                <a:lnTo>
                  <a:pt x="10000" y="10075"/>
                </a:lnTo>
                <a:lnTo>
                  <a:pt x="10000" y="0"/>
                </a:lnTo>
                <a:lnTo>
                  <a:pt x="15" y="0"/>
                </a:lnTo>
                <a:cubicBezTo>
                  <a:pt x="0" y="4087"/>
                  <a:pt x="11" y="6694"/>
                  <a:pt x="15" y="10075"/>
                </a:cubicBezTo>
                <a:close/>
              </a:path>
            </a:pathLst>
          </a:custGeom>
          <a:solidFill>
            <a:schemeClr val="bg1"/>
          </a:solidFill>
          <a:ln w="12700" cap="rnd" cmpd="sng">
            <a:noFill/>
            <a:round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Title"/>
          <p:cNvSpPr txBox="1">
            <a:spLocks noChangeArrowheads="1"/>
          </p:cNvSpPr>
          <p:nvPr/>
        </p:nvSpPr>
        <p:spPr bwMode="auto">
          <a:xfrm>
            <a:off x="0" y="76200"/>
            <a:ext cx="9144000" cy="1154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prstClr val="white">
                    <a:alpha val="40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Twin Cities National Weather Service</a:t>
            </a:r>
            <a:endParaRPr lang="en-US" sz="40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  <a:p>
            <a:pPr algn="ctr"/>
            <a:r>
              <a:rPr lang="en-US" sz="37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2015 Overall RFW Verification</a:t>
            </a:r>
            <a:endParaRPr lang="en-US" sz="37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1" y="6301112"/>
            <a:ext cx="9144000" cy="564194"/>
            <a:chOff x="1" y="6301112"/>
            <a:chExt cx="9144000" cy="564194"/>
          </a:xfrm>
        </p:grpSpPr>
        <p:sp>
          <p:nvSpPr>
            <p:cNvPr id="15" name="Rectangle 14"/>
            <p:cNvSpPr/>
            <p:nvPr/>
          </p:nvSpPr>
          <p:spPr>
            <a:xfrm>
              <a:off x="1" y="6301112"/>
              <a:ext cx="9144000" cy="55688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11" name="Text Box 7"/>
            <p:cNvSpPr txBox="1">
              <a:spLocks noChangeArrowheads="1"/>
            </p:cNvSpPr>
            <p:nvPr/>
          </p:nvSpPr>
          <p:spPr bwMode="auto">
            <a:xfrm>
              <a:off x="4743451" y="6332946"/>
              <a:ext cx="4388178" cy="531043"/>
            </a:xfrm>
            <a:prstGeom prst="rect">
              <a:avLst/>
            </a:prstGeom>
            <a:gradFill>
              <a:gsLst>
                <a:gs pos="0">
                  <a:schemeClr val="bg1"/>
                </a:gs>
                <a:gs pos="13000">
                  <a:schemeClr val="bg1">
                    <a:lumMod val="65000"/>
                    <a:lumOff val="35000"/>
                  </a:schemeClr>
                </a:gs>
                <a:gs pos="55000">
                  <a:schemeClr val="tx1"/>
                </a:gs>
                <a:gs pos="100000">
                  <a:schemeClr val="bg1"/>
                </a:gs>
                <a:gs pos="46000">
                  <a:schemeClr val="tx1"/>
                </a:gs>
                <a:gs pos="88000">
                  <a:schemeClr val="bg1">
                    <a:lumMod val="65000"/>
                    <a:lumOff val="35000"/>
                  </a:schemeClr>
                </a:gs>
              </a:gsLst>
              <a:lin ang="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square" tIns="18288" bIns="0">
              <a:spAutoFit/>
            </a:bodyPr>
            <a:lstStyle/>
            <a:p>
              <a:pPr>
                <a:lnSpc>
                  <a:spcPts val="1300"/>
                </a:lnSpc>
              </a:pPr>
              <a:r>
                <a:rPr lang="en-US" sz="1100" b="1" i="1" dirty="0">
                  <a:solidFill>
                    <a:prstClr val="black"/>
                  </a:solidFill>
                </a:rPr>
                <a:t>	                              </a:t>
              </a:r>
              <a:r>
                <a:rPr lang="en-US" sz="1600" b="1" i="1" dirty="0">
                  <a:solidFill>
                    <a:prstClr val="black"/>
                  </a:solidFill>
                </a:rPr>
                <a:t>D</a:t>
              </a:r>
              <a:r>
                <a:rPr lang="en-US" sz="1400" b="1" i="1" dirty="0">
                  <a:solidFill>
                    <a:prstClr val="black">
                      <a:alpha val="40000"/>
                    </a:prstClr>
                  </a:solidFill>
                </a:rPr>
                <a:t>ecision</a:t>
              </a:r>
              <a:r>
                <a:rPr lang="en-US" sz="1400" b="1" i="1" dirty="0">
                  <a:solidFill>
                    <a:prstClr val="black"/>
                  </a:solidFill>
                </a:rPr>
                <a:t/>
              </a:r>
              <a:br>
                <a:rPr lang="en-US" sz="1400" b="1" i="1" dirty="0">
                  <a:solidFill>
                    <a:prstClr val="black"/>
                  </a:solidFill>
                </a:rPr>
              </a:br>
              <a:r>
                <a:rPr lang="en-US" sz="1400" b="1" i="1" dirty="0">
                  <a:solidFill>
                    <a:prstClr val="black"/>
                  </a:solidFill>
                </a:rPr>
                <a:t>	                          </a:t>
              </a:r>
              <a:r>
                <a:rPr lang="en-US" sz="1600" b="1" i="1" dirty="0">
                  <a:solidFill>
                    <a:prstClr val="black"/>
                  </a:solidFill>
                </a:rPr>
                <a:t>S</a:t>
              </a:r>
              <a:r>
                <a:rPr lang="en-US" sz="1400" b="1" i="1" dirty="0">
                  <a:solidFill>
                    <a:prstClr val="black">
                      <a:alpha val="40000"/>
                    </a:prstClr>
                  </a:solidFill>
                </a:rPr>
                <a:t>upport</a:t>
              </a:r>
              <a:r>
                <a:rPr lang="en-US" sz="1400" b="1" i="1" dirty="0">
                  <a:solidFill>
                    <a:prstClr val="black"/>
                  </a:solidFill>
                </a:rPr>
                <a:t> </a:t>
              </a:r>
              <a:br>
                <a:rPr lang="en-US" sz="1400" b="1" i="1" dirty="0">
                  <a:solidFill>
                    <a:prstClr val="black"/>
                  </a:solidFill>
                </a:rPr>
              </a:br>
              <a:r>
                <a:rPr lang="en-US" sz="1400" b="1" i="1" dirty="0">
                  <a:solidFill>
                    <a:prstClr val="black"/>
                  </a:solidFill>
                </a:rPr>
                <a:t>	                            </a:t>
              </a:r>
              <a:r>
                <a:rPr lang="en-US" sz="1600" b="1" i="1" dirty="0">
                  <a:solidFill>
                    <a:prstClr val="black"/>
                  </a:solidFill>
                </a:rPr>
                <a:t>S</a:t>
              </a:r>
              <a:r>
                <a:rPr lang="en-US" sz="1400" b="1" i="1" dirty="0">
                  <a:solidFill>
                    <a:prstClr val="black">
                      <a:alpha val="40000"/>
                    </a:prstClr>
                  </a:solidFill>
                </a:rPr>
                <a:t>ervices</a:t>
              </a:r>
              <a:endParaRPr lang="en-US" sz="1400" i="1" dirty="0">
                <a:solidFill>
                  <a:prstClr val="black"/>
                </a:solidFill>
              </a:endParaRPr>
            </a:p>
          </p:txBody>
        </p:sp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625" y="6308418"/>
              <a:ext cx="4572000" cy="556888"/>
            </a:xfrm>
            <a:prstGeom prst="rect">
              <a:avLst/>
            </a:prstGeom>
          </p:spPr>
        </p:pic>
      </p:grpSp>
      <p:sp>
        <p:nvSpPr>
          <p:cNvPr id="19" name="Rectangle 18"/>
          <p:cNvSpPr/>
          <p:nvPr/>
        </p:nvSpPr>
        <p:spPr>
          <a:xfrm>
            <a:off x="-9524" y="572138"/>
            <a:ext cx="57149" cy="57362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21" name="Picture 20" descr="600px-US-NationalWeatherService-Logo.svg.png"/>
          <p:cNvPicPr preferRelativeResize="0">
            <a:picLocks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4643" y="85725"/>
            <a:ext cx="609399" cy="595312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22" name="Picture 21" descr="noaa_logo_xparent.png"/>
          <p:cNvPicPr preferRelativeResize="0"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8432292" y="51969"/>
            <a:ext cx="699336" cy="619959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13" name="Content Placeholder 2"/>
          <p:cNvSpPr txBox="1">
            <a:spLocks/>
          </p:cNvSpPr>
          <p:nvPr/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>
              <a:buSzPct val="50000"/>
              <a:buFont typeface="Arial" panose="020B0604020202020204" pitchFamily="34" charset="0"/>
              <a:buNone/>
            </a:pPr>
            <a:endParaRPr lang="en-US" dirty="0" smtClean="0">
              <a:solidFill>
                <a:prstClr val="black"/>
              </a:solidFill>
            </a:endParaRPr>
          </a:p>
          <a:p>
            <a:pPr marL="457200" lvl="1" indent="0">
              <a:buSzPct val="50000"/>
              <a:buFont typeface="Arial" panose="020B0604020202020204" pitchFamily="34" charset="0"/>
              <a:buNone/>
            </a:pPr>
            <a:endParaRPr lang="en-US" dirty="0">
              <a:solidFill>
                <a:prstClr val="black"/>
              </a:solidFill>
            </a:endParaRPr>
          </a:p>
          <a:p>
            <a:pPr marL="457200" lvl="1" indent="0">
              <a:buSzPct val="50000"/>
              <a:buFont typeface="Arial" panose="020B0604020202020204" pitchFamily="34" charset="0"/>
              <a:buNone/>
            </a:pPr>
            <a:endParaRPr lang="en-US" dirty="0" smtClean="0">
              <a:solidFill>
                <a:prstClr val="black"/>
              </a:solidFill>
            </a:endParaRPr>
          </a:p>
          <a:p>
            <a:pPr marL="457200" lvl="1" indent="0">
              <a:buSzPct val="50000"/>
              <a:buFont typeface="Arial" panose="020B0604020202020204" pitchFamily="34" charset="0"/>
              <a:buNone/>
            </a:pPr>
            <a:endParaRPr lang="en-US" dirty="0">
              <a:solidFill>
                <a:prstClr val="black"/>
              </a:solidFill>
            </a:endParaRPr>
          </a:p>
          <a:p>
            <a:pPr marL="457200" lvl="1" indent="0">
              <a:buSzPct val="50000"/>
              <a:buFont typeface="Arial" panose="020B0604020202020204" pitchFamily="34" charset="0"/>
              <a:buNone/>
            </a:pPr>
            <a:endParaRPr lang="en-US" dirty="0" smtClean="0">
              <a:solidFill>
                <a:prstClr val="black"/>
              </a:solidFill>
            </a:endParaRPr>
          </a:p>
          <a:p>
            <a:pPr marL="457200" lvl="1" indent="0">
              <a:buSzPct val="50000"/>
              <a:buFont typeface="Arial" panose="020B0604020202020204" pitchFamily="34" charset="0"/>
              <a:buNone/>
            </a:pPr>
            <a:endParaRPr lang="en-US" dirty="0">
              <a:solidFill>
                <a:prstClr val="black"/>
              </a:solidFill>
            </a:endParaRPr>
          </a:p>
        </p:txBody>
      </p:sp>
      <p:pic>
        <p:nvPicPr>
          <p:cNvPr id="1044" name="Picture 20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623" y="2613025"/>
            <a:ext cx="7589704" cy="2500312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2058470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4"/>
          <p:cNvSpPr>
            <a:spLocks/>
          </p:cNvSpPr>
          <p:nvPr/>
        </p:nvSpPr>
        <p:spPr bwMode="auto">
          <a:xfrm>
            <a:off x="-19051" y="-1"/>
            <a:ext cx="9163052" cy="1343859"/>
          </a:xfrm>
          <a:custGeom>
            <a:avLst/>
            <a:gdLst>
              <a:gd name="connsiteX0" fmla="*/ 2130 w 10000"/>
              <a:gd name="connsiteY0" fmla="*/ 8099 h 8099"/>
              <a:gd name="connsiteX1" fmla="*/ 10000 w 10000"/>
              <a:gd name="connsiteY1" fmla="*/ 8099 h 8099"/>
              <a:gd name="connsiteX2" fmla="*/ 10000 w 10000"/>
              <a:gd name="connsiteY2" fmla="*/ 1589 h 8099"/>
              <a:gd name="connsiteX3" fmla="*/ 2114 w 10000"/>
              <a:gd name="connsiteY3" fmla="*/ 1589 h 8099"/>
              <a:gd name="connsiteX4" fmla="*/ 0 w 10000"/>
              <a:gd name="connsiteY4" fmla="*/ 0 h 8099"/>
              <a:gd name="connsiteX5" fmla="*/ 2130 w 10000"/>
              <a:gd name="connsiteY5" fmla="*/ 8099 h 8099"/>
              <a:gd name="connsiteX0" fmla="*/ 2130 w 10000"/>
              <a:gd name="connsiteY0" fmla="*/ 10000 h 10000"/>
              <a:gd name="connsiteX1" fmla="*/ 10000 w 10000"/>
              <a:gd name="connsiteY1" fmla="*/ 10000 h 10000"/>
              <a:gd name="connsiteX2" fmla="*/ 10000 w 10000"/>
              <a:gd name="connsiteY2" fmla="*/ 1962 h 10000"/>
              <a:gd name="connsiteX3" fmla="*/ 2114 w 10000"/>
              <a:gd name="connsiteY3" fmla="*/ 1962 h 10000"/>
              <a:gd name="connsiteX4" fmla="*/ 0 w 10000"/>
              <a:gd name="connsiteY4" fmla="*/ 0 h 10000"/>
              <a:gd name="connsiteX5" fmla="*/ 1000 w 10000"/>
              <a:gd name="connsiteY5" fmla="*/ 5030 h 10000"/>
              <a:gd name="connsiteX6" fmla="*/ 2130 w 10000"/>
              <a:gd name="connsiteY6" fmla="*/ 10000 h 10000"/>
              <a:gd name="connsiteX0" fmla="*/ 2130 w 10000"/>
              <a:gd name="connsiteY0" fmla="*/ 10000 h 10000"/>
              <a:gd name="connsiteX1" fmla="*/ 10000 w 10000"/>
              <a:gd name="connsiteY1" fmla="*/ 10000 h 10000"/>
              <a:gd name="connsiteX2" fmla="*/ 10000 w 10000"/>
              <a:gd name="connsiteY2" fmla="*/ 1962 h 10000"/>
              <a:gd name="connsiteX3" fmla="*/ 2114 w 10000"/>
              <a:gd name="connsiteY3" fmla="*/ 1962 h 10000"/>
              <a:gd name="connsiteX4" fmla="*/ 0 w 10000"/>
              <a:gd name="connsiteY4" fmla="*/ 0 h 10000"/>
              <a:gd name="connsiteX5" fmla="*/ 1000 w 10000"/>
              <a:gd name="connsiteY5" fmla="*/ 5030 h 10000"/>
              <a:gd name="connsiteX6" fmla="*/ 2130 w 10000"/>
              <a:gd name="connsiteY6" fmla="*/ 10000 h 10000"/>
              <a:gd name="connsiteX0" fmla="*/ 2130 w 10000"/>
              <a:gd name="connsiteY0" fmla="*/ 10000 h 10000"/>
              <a:gd name="connsiteX1" fmla="*/ 10000 w 10000"/>
              <a:gd name="connsiteY1" fmla="*/ 10000 h 10000"/>
              <a:gd name="connsiteX2" fmla="*/ 10000 w 10000"/>
              <a:gd name="connsiteY2" fmla="*/ 1962 h 10000"/>
              <a:gd name="connsiteX3" fmla="*/ 2114 w 10000"/>
              <a:gd name="connsiteY3" fmla="*/ 1962 h 10000"/>
              <a:gd name="connsiteX4" fmla="*/ 0 w 10000"/>
              <a:gd name="connsiteY4" fmla="*/ 0 h 10000"/>
              <a:gd name="connsiteX5" fmla="*/ 500 w 10000"/>
              <a:gd name="connsiteY5" fmla="*/ 9603 h 10000"/>
              <a:gd name="connsiteX6" fmla="*/ 2130 w 10000"/>
              <a:gd name="connsiteY6" fmla="*/ 10000 h 10000"/>
              <a:gd name="connsiteX0" fmla="*/ 2297 w 10167"/>
              <a:gd name="connsiteY0" fmla="*/ 10000 h 10061"/>
              <a:gd name="connsiteX1" fmla="*/ 10167 w 10167"/>
              <a:gd name="connsiteY1" fmla="*/ 10000 h 10061"/>
              <a:gd name="connsiteX2" fmla="*/ 10167 w 10167"/>
              <a:gd name="connsiteY2" fmla="*/ 1962 h 10061"/>
              <a:gd name="connsiteX3" fmla="*/ 2281 w 10167"/>
              <a:gd name="connsiteY3" fmla="*/ 1962 h 10061"/>
              <a:gd name="connsiteX4" fmla="*/ 167 w 10167"/>
              <a:gd name="connsiteY4" fmla="*/ 0 h 10061"/>
              <a:gd name="connsiteX5" fmla="*/ 167 w 10167"/>
              <a:gd name="connsiteY5" fmla="*/ 10061 h 10061"/>
              <a:gd name="connsiteX6" fmla="*/ 2297 w 10167"/>
              <a:gd name="connsiteY6" fmla="*/ 10000 h 10061"/>
              <a:gd name="connsiteX0" fmla="*/ 2163 w 10033"/>
              <a:gd name="connsiteY0" fmla="*/ 10000 h 10061"/>
              <a:gd name="connsiteX1" fmla="*/ 10033 w 10033"/>
              <a:gd name="connsiteY1" fmla="*/ 10000 h 10061"/>
              <a:gd name="connsiteX2" fmla="*/ 10033 w 10033"/>
              <a:gd name="connsiteY2" fmla="*/ 1962 h 10061"/>
              <a:gd name="connsiteX3" fmla="*/ 2147 w 10033"/>
              <a:gd name="connsiteY3" fmla="*/ 1962 h 10061"/>
              <a:gd name="connsiteX4" fmla="*/ 33 w 10033"/>
              <a:gd name="connsiteY4" fmla="*/ 0 h 10061"/>
              <a:gd name="connsiteX5" fmla="*/ 33 w 10033"/>
              <a:gd name="connsiteY5" fmla="*/ 10061 h 10061"/>
              <a:gd name="connsiteX6" fmla="*/ 2163 w 10033"/>
              <a:gd name="connsiteY6" fmla="*/ 10000 h 10061"/>
              <a:gd name="connsiteX0" fmla="*/ 2163 w 10033"/>
              <a:gd name="connsiteY0" fmla="*/ 8171 h 8232"/>
              <a:gd name="connsiteX1" fmla="*/ 10033 w 10033"/>
              <a:gd name="connsiteY1" fmla="*/ 8171 h 8232"/>
              <a:gd name="connsiteX2" fmla="*/ 10033 w 10033"/>
              <a:gd name="connsiteY2" fmla="*/ 133 h 8232"/>
              <a:gd name="connsiteX3" fmla="*/ 2147 w 10033"/>
              <a:gd name="connsiteY3" fmla="*/ 133 h 8232"/>
              <a:gd name="connsiteX4" fmla="*/ 33 w 10033"/>
              <a:gd name="connsiteY4" fmla="*/ 0 h 8232"/>
              <a:gd name="connsiteX5" fmla="*/ 33 w 10033"/>
              <a:gd name="connsiteY5" fmla="*/ 8232 h 8232"/>
              <a:gd name="connsiteX6" fmla="*/ 2163 w 10033"/>
              <a:gd name="connsiteY6" fmla="*/ 8171 h 8232"/>
              <a:gd name="connsiteX0" fmla="*/ 2156 w 10000"/>
              <a:gd name="connsiteY0" fmla="*/ 9926 h 10000"/>
              <a:gd name="connsiteX1" fmla="*/ 10000 w 10000"/>
              <a:gd name="connsiteY1" fmla="*/ 9926 h 10000"/>
              <a:gd name="connsiteX2" fmla="*/ 10000 w 10000"/>
              <a:gd name="connsiteY2" fmla="*/ 162 h 10000"/>
              <a:gd name="connsiteX3" fmla="*/ 2140 w 10000"/>
              <a:gd name="connsiteY3" fmla="*/ 162 h 10000"/>
              <a:gd name="connsiteX4" fmla="*/ 33 w 10000"/>
              <a:gd name="connsiteY4" fmla="*/ 0 h 10000"/>
              <a:gd name="connsiteX5" fmla="*/ 33 w 10000"/>
              <a:gd name="connsiteY5" fmla="*/ 10000 h 10000"/>
              <a:gd name="connsiteX6" fmla="*/ 2156 w 10000"/>
              <a:gd name="connsiteY6" fmla="*/ 9926 h 10000"/>
              <a:gd name="connsiteX0" fmla="*/ 2156 w 10000"/>
              <a:gd name="connsiteY0" fmla="*/ 9926 h 10000"/>
              <a:gd name="connsiteX1" fmla="*/ 10000 w 10000"/>
              <a:gd name="connsiteY1" fmla="*/ 9926 h 10000"/>
              <a:gd name="connsiteX2" fmla="*/ 10000 w 10000"/>
              <a:gd name="connsiteY2" fmla="*/ 162 h 10000"/>
              <a:gd name="connsiteX3" fmla="*/ 2140 w 10000"/>
              <a:gd name="connsiteY3" fmla="*/ 162 h 10000"/>
              <a:gd name="connsiteX4" fmla="*/ 33 w 10000"/>
              <a:gd name="connsiteY4" fmla="*/ 0 h 10000"/>
              <a:gd name="connsiteX5" fmla="*/ 33 w 10000"/>
              <a:gd name="connsiteY5" fmla="*/ 10000 h 10000"/>
              <a:gd name="connsiteX6" fmla="*/ 2156 w 10000"/>
              <a:gd name="connsiteY6" fmla="*/ 9926 h 10000"/>
              <a:gd name="connsiteX0" fmla="*/ 2138 w 9982"/>
              <a:gd name="connsiteY0" fmla="*/ 9926 h 10000"/>
              <a:gd name="connsiteX1" fmla="*/ 9982 w 9982"/>
              <a:gd name="connsiteY1" fmla="*/ 9926 h 10000"/>
              <a:gd name="connsiteX2" fmla="*/ 9982 w 9982"/>
              <a:gd name="connsiteY2" fmla="*/ 162 h 10000"/>
              <a:gd name="connsiteX3" fmla="*/ 2122 w 9982"/>
              <a:gd name="connsiteY3" fmla="*/ 162 h 10000"/>
              <a:gd name="connsiteX4" fmla="*/ 15 w 9982"/>
              <a:gd name="connsiteY4" fmla="*/ 0 h 10000"/>
              <a:gd name="connsiteX5" fmla="*/ 15 w 9982"/>
              <a:gd name="connsiteY5" fmla="*/ 10000 h 10000"/>
              <a:gd name="connsiteX6" fmla="*/ 2138 w 9982"/>
              <a:gd name="connsiteY6" fmla="*/ 9926 h 10000"/>
              <a:gd name="connsiteX0" fmla="*/ 2142 w 10000"/>
              <a:gd name="connsiteY0" fmla="*/ 9926 h 9926"/>
              <a:gd name="connsiteX1" fmla="*/ 10000 w 10000"/>
              <a:gd name="connsiteY1" fmla="*/ 9926 h 9926"/>
              <a:gd name="connsiteX2" fmla="*/ 10000 w 10000"/>
              <a:gd name="connsiteY2" fmla="*/ 162 h 9926"/>
              <a:gd name="connsiteX3" fmla="*/ 2126 w 10000"/>
              <a:gd name="connsiteY3" fmla="*/ 162 h 9926"/>
              <a:gd name="connsiteX4" fmla="*/ 15 w 10000"/>
              <a:gd name="connsiteY4" fmla="*/ 0 h 9926"/>
              <a:gd name="connsiteX5" fmla="*/ 15 w 10000"/>
              <a:gd name="connsiteY5" fmla="*/ 9474 h 9926"/>
              <a:gd name="connsiteX6" fmla="*/ 2142 w 10000"/>
              <a:gd name="connsiteY6" fmla="*/ 9926 h 9926"/>
              <a:gd name="connsiteX0" fmla="*/ 2142 w 10000"/>
              <a:gd name="connsiteY0" fmla="*/ 10000 h 10075"/>
              <a:gd name="connsiteX1" fmla="*/ 10000 w 10000"/>
              <a:gd name="connsiteY1" fmla="*/ 10000 h 10075"/>
              <a:gd name="connsiteX2" fmla="*/ 10000 w 10000"/>
              <a:gd name="connsiteY2" fmla="*/ 163 h 10075"/>
              <a:gd name="connsiteX3" fmla="*/ 2126 w 10000"/>
              <a:gd name="connsiteY3" fmla="*/ 163 h 10075"/>
              <a:gd name="connsiteX4" fmla="*/ 15 w 10000"/>
              <a:gd name="connsiteY4" fmla="*/ 0 h 10075"/>
              <a:gd name="connsiteX5" fmla="*/ 15 w 10000"/>
              <a:gd name="connsiteY5" fmla="*/ 10075 h 10075"/>
              <a:gd name="connsiteX6" fmla="*/ 2142 w 10000"/>
              <a:gd name="connsiteY6" fmla="*/ 10000 h 10075"/>
              <a:gd name="connsiteX0" fmla="*/ 2142 w 10000"/>
              <a:gd name="connsiteY0" fmla="*/ 10000 h 10075"/>
              <a:gd name="connsiteX1" fmla="*/ 10000 w 10000"/>
              <a:gd name="connsiteY1" fmla="*/ 10000 h 10075"/>
              <a:gd name="connsiteX2" fmla="*/ 10000 w 10000"/>
              <a:gd name="connsiteY2" fmla="*/ 163 h 10075"/>
              <a:gd name="connsiteX3" fmla="*/ 2126 w 10000"/>
              <a:gd name="connsiteY3" fmla="*/ 163 h 10075"/>
              <a:gd name="connsiteX4" fmla="*/ 15 w 10000"/>
              <a:gd name="connsiteY4" fmla="*/ 0 h 10075"/>
              <a:gd name="connsiteX5" fmla="*/ 15 w 10000"/>
              <a:gd name="connsiteY5" fmla="*/ 10075 h 10075"/>
              <a:gd name="connsiteX6" fmla="*/ 2142 w 10000"/>
              <a:gd name="connsiteY6" fmla="*/ 10000 h 10075"/>
              <a:gd name="connsiteX0" fmla="*/ 15 w 10000"/>
              <a:gd name="connsiteY0" fmla="*/ 10075 h 10075"/>
              <a:gd name="connsiteX1" fmla="*/ 10000 w 10000"/>
              <a:gd name="connsiteY1" fmla="*/ 10000 h 10075"/>
              <a:gd name="connsiteX2" fmla="*/ 10000 w 10000"/>
              <a:gd name="connsiteY2" fmla="*/ 163 h 10075"/>
              <a:gd name="connsiteX3" fmla="*/ 2126 w 10000"/>
              <a:gd name="connsiteY3" fmla="*/ 163 h 10075"/>
              <a:gd name="connsiteX4" fmla="*/ 15 w 10000"/>
              <a:gd name="connsiteY4" fmla="*/ 0 h 10075"/>
              <a:gd name="connsiteX5" fmla="*/ 15 w 10000"/>
              <a:gd name="connsiteY5" fmla="*/ 10075 h 10075"/>
              <a:gd name="connsiteX0" fmla="*/ 15 w 10000"/>
              <a:gd name="connsiteY0" fmla="*/ 10075 h 10075"/>
              <a:gd name="connsiteX1" fmla="*/ 10000 w 10000"/>
              <a:gd name="connsiteY1" fmla="*/ 10000 h 10075"/>
              <a:gd name="connsiteX2" fmla="*/ 10000 w 10000"/>
              <a:gd name="connsiteY2" fmla="*/ 163 h 10075"/>
              <a:gd name="connsiteX3" fmla="*/ 15 w 10000"/>
              <a:gd name="connsiteY3" fmla="*/ 0 h 10075"/>
              <a:gd name="connsiteX4" fmla="*/ 15 w 10000"/>
              <a:gd name="connsiteY4" fmla="*/ 10075 h 10075"/>
              <a:gd name="connsiteX0" fmla="*/ 15 w 10000"/>
              <a:gd name="connsiteY0" fmla="*/ 10075 h 10075"/>
              <a:gd name="connsiteX1" fmla="*/ 10000 w 10000"/>
              <a:gd name="connsiteY1" fmla="*/ 10000 h 10075"/>
              <a:gd name="connsiteX2" fmla="*/ 10000 w 10000"/>
              <a:gd name="connsiteY2" fmla="*/ 0 h 10075"/>
              <a:gd name="connsiteX3" fmla="*/ 15 w 10000"/>
              <a:gd name="connsiteY3" fmla="*/ 0 h 10075"/>
              <a:gd name="connsiteX4" fmla="*/ 15 w 10000"/>
              <a:gd name="connsiteY4" fmla="*/ 10075 h 10075"/>
              <a:gd name="connsiteX0" fmla="*/ 15 w 10000"/>
              <a:gd name="connsiteY0" fmla="*/ 10075 h 10075"/>
              <a:gd name="connsiteX1" fmla="*/ 10000 w 10000"/>
              <a:gd name="connsiteY1" fmla="*/ 10000 h 10075"/>
              <a:gd name="connsiteX2" fmla="*/ 10000 w 10000"/>
              <a:gd name="connsiteY2" fmla="*/ 0 h 10075"/>
              <a:gd name="connsiteX3" fmla="*/ 15 w 10000"/>
              <a:gd name="connsiteY3" fmla="*/ 0 h 10075"/>
              <a:gd name="connsiteX4" fmla="*/ 15 w 10000"/>
              <a:gd name="connsiteY4" fmla="*/ 10075 h 10075"/>
              <a:gd name="connsiteX0" fmla="*/ 15 w 10000"/>
              <a:gd name="connsiteY0" fmla="*/ 10075 h 10075"/>
              <a:gd name="connsiteX1" fmla="*/ 10000 w 10000"/>
              <a:gd name="connsiteY1" fmla="*/ 10075 h 10075"/>
              <a:gd name="connsiteX2" fmla="*/ 10000 w 10000"/>
              <a:gd name="connsiteY2" fmla="*/ 0 h 10075"/>
              <a:gd name="connsiteX3" fmla="*/ 15 w 10000"/>
              <a:gd name="connsiteY3" fmla="*/ 0 h 10075"/>
              <a:gd name="connsiteX4" fmla="*/ 15 w 10000"/>
              <a:gd name="connsiteY4" fmla="*/ 10075 h 10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10075">
                <a:moveTo>
                  <a:pt x="15" y="10075"/>
                </a:moveTo>
                <a:lnTo>
                  <a:pt x="10000" y="10075"/>
                </a:lnTo>
                <a:lnTo>
                  <a:pt x="10000" y="0"/>
                </a:lnTo>
                <a:lnTo>
                  <a:pt x="15" y="0"/>
                </a:lnTo>
                <a:cubicBezTo>
                  <a:pt x="0" y="4087"/>
                  <a:pt x="11" y="6694"/>
                  <a:pt x="15" y="10075"/>
                </a:cubicBezTo>
                <a:close/>
              </a:path>
            </a:pathLst>
          </a:custGeom>
          <a:solidFill>
            <a:schemeClr val="bg1"/>
          </a:solidFill>
          <a:ln w="12700" cap="rnd" cmpd="sng">
            <a:noFill/>
            <a:round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Title"/>
          <p:cNvSpPr txBox="1">
            <a:spLocks noChangeArrowheads="1"/>
          </p:cNvSpPr>
          <p:nvPr/>
        </p:nvSpPr>
        <p:spPr bwMode="auto">
          <a:xfrm>
            <a:off x="0" y="76200"/>
            <a:ext cx="9144000" cy="1154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prstClr val="white">
                    <a:alpha val="40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Twin Cities National Weather Service</a:t>
            </a:r>
            <a:endParaRPr lang="en-US" sz="40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  <a:p>
            <a:pPr algn="ctr"/>
            <a:r>
              <a:rPr lang="en-US" sz="37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RFW Verification Through the Years</a:t>
            </a:r>
            <a:endParaRPr lang="en-US" sz="37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1" y="6301112"/>
            <a:ext cx="9144000" cy="564194"/>
            <a:chOff x="1" y="6301112"/>
            <a:chExt cx="9144000" cy="564194"/>
          </a:xfrm>
        </p:grpSpPr>
        <p:sp>
          <p:nvSpPr>
            <p:cNvPr id="15" name="Rectangle 14"/>
            <p:cNvSpPr/>
            <p:nvPr/>
          </p:nvSpPr>
          <p:spPr>
            <a:xfrm>
              <a:off x="1" y="6301112"/>
              <a:ext cx="9144000" cy="55688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11" name="Text Box 7"/>
            <p:cNvSpPr txBox="1">
              <a:spLocks noChangeArrowheads="1"/>
            </p:cNvSpPr>
            <p:nvPr/>
          </p:nvSpPr>
          <p:spPr bwMode="auto">
            <a:xfrm>
              <a:off x="4743451" y="6332946"/>
              <a:ext cx="4388178" cy="531043"/>
            </a:xfrm>
            <a:prstGeom prst="rect">
              <a:avLst/>
            </a:prstGeom>
            <a:gradFill>
              <a:gsLst>
                <a:gs pos="0">
                  <a:schemeClr val="bg1"/>
                </a:gs>
                <a:gs pos="13000">
                  <a:schemeClr val="bg1">
                    <a:lumMod val="65000"/>
                    <a:lumOff val="35000"/>
                  </a:schemeClr>
                </a:gs>
                <a:gs pos="55000">
                  <a:schemeClr val="tx1"/>
                </a:gs>
                <a:gs pos="100000">
                  <a:schemeClr val="bg1"/>
                </a:gs>
                <a:gs pos="46000">
                  <a:schemeClr val="tx1"/>
                </a:gs>
                <a:gs pos="88000">
                  <a:schemeClr val="bg1">
                    <a:lumMod val="65000"/>
                    <a:lumOff val="35000"/>
                  </a:schemeClr>
                </a:gs>
              </a:gsLst>
              <a:lin ang="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square" tIns="18288" bIns="0">
              <a:spAutoFit/>
            </a:bodyPr>
            <a:lstStyle/>
            <a:p>
              <a:pPr>
                <a:lnSpc>
                  <a:spcPts val="1300"/>
                </a:lnSpc>
              </a:pPr>
              <a:r>
                <a:rPr lang="en-US" sz="1100" b="1" i="1" dirty="0">
                  <a:solidFill>
                    <a:prstClr val="black"/>
                  </a:solidFill>
                </a:rPr>
                <a:t>	                              </a:t>
              </a:r>
              <a:r>
                <a:rPr lang="en-US" sz="1600" b="1" i="1" dirty="0">
                  <a:solidFill>
                    <a:prstClr val="black"/>
                  </a:solidFill>
                </a:rPr>
                <a:t>D</a:t>
              </a:r>
              <a:r>
                <a:rPr lang="en-US" sz="1400" b="1" i="1" dirty="0">
                  <a:solidFill>
                    <a:prstClr val="black">
                      <a:alpha val="40000"/>
                    </a:prstClr>
                  </a:solidFill>
                </a:rPr>
                <a:t>ecision</a:t>
              </a:r>
              <a:r>
                <a:rPr lang="en-US" sz="1400" b="1" i="1" dirty="0">
                  <a:solidFill>
                    <a:prstClr val="black"/>
                  </a:solidFill>
                </a:rPr>
                <a:t/>
              </a:r>
              <a:br>
                <a:rPr lang="en-US" sz="1400" b="1" i="1" dirty="0">
                  <a:solidFill>
                    <a:prstClr val="black"/>
                  </a:solidFill>
                </a:rPr>
              </a:br>
              <a:r>
                <a:rPr lang="en-US" sz="1400" b="1" i="1" dirty="0">
                  <a:solidFill>
                    <a:prstClr val="black"/>
                  </a:solidFill>
                </a:rPr>
                <a:t>	                          </a:t>
              </a:r>
              <a:r>
                <a:rPr lang="en-US" sz="1600" b="1" i="1" dirty="0">
                  <a:solidFill>
                    <a:prstClr val="black"/>
                  </a:solidFill>
                </a:rPr>
                <a:t>S</a:t>
              </a:r>
              <a:r>
                <a:rPr lang="en-US" sz="1400" b="1" i="1" dirty="0">
                  <a:solidFill>
                    <a:prstClr val="black">
                      <a:alpha val="40000"/>
                    </a:prstClr>
                  </a:solidFill>
                </a:rPr>
                <a:t>upport</a:t>
              </a:r>
              <a:r>
                <a:rPr lang="en-US" sz="1400" b="1" i="1" dirty="0">
                  <a:solidFill>
                    <a:prstClr val="black"/>
                  </a:solidFill>
                </a:rPr>
                <a:t> </a:t>
              </a:r>
              <a:br>
                <a:rPr lang="en-US" sz="1400" b="1" i="1" dirty="0">
                  <a:solidFill>
                    <a:prstClr val="black"/>
                  </a:solidFill>
                </a:rPr>
              </a:br>
              <a:r>
                <a:rPr lang="en-US" sz="1400" b="1" i="1" dirty="0">
                  <a:solidFill>
                    <a:prstClr val="black"/>
                  </a:solidFill>
                </a:rPr>
                <a:t>	                            </a:t>
              </a:r>
              <a:r>
                <a:rPr lang="en-US" sz="1600" b="1" i="1" dirty="0">
                  <a:solidFill>
                    <a:prstClr val="black"/>
                  </a:solidFill>
                </a:rPr>
                <a:t>S</a:t>
              </a:r>
              <a:r>
                <a:rPr lang="en-US" sz="1400" b="1" i="1" dirty="0">
                  <a:solidFill>
                    <a:prstClr val="black">
                      <a:alpha val="40000"/>
                    </a:prstClr>
                  </a:solidFill>
                </a:rPr>
                <a:t>ervices</a:t>
              </a:r>
              <a:endParaRPr lang="en-US" sz="1400" i="1" dirty="0">
                <a:solidFill>
                  <a:prstClr val="black"/>
                </a:solidFill>
              </a:endParaRPr>
            </a:p>
          </p:txBody>
        </p:sp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625" y="6308418"/>
              <a:ext cx="4572000" cy="556888"/>
            </a:xfrm>
            <a:prstGeom prst="rect">
              <a:avLst/>
            </a:prstGeom>
          </p:spPr>
        </p:pic>
      </p:grpSp>
      <p:sp>
        <p:nvSpPr>
          <p:cNvPr id="19" name="Rectangle 18"/>
          <p:cNvSpPr/>
          <p:nvPr/>
        </p:nvSpPr>
        <p:spPr>
          <a:xfrm>
            <a:off x="-9524" y="572138"/>
            <a:ext cx="57149" cy="57362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21" name="Picture 20" descr="600px-US-NationalWeatherService-Logo.svg.png"/>
          <p:cNvPicPr preferRelativeResize="0">
            <a:picLocks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4643" y="85725"/>
            <a:ext cx="609399" cy="595312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22" name="Picture 21" descr="noaa_logo_xparent.png"/>
          <p:cNvPicPr preferRelativeResize="0"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8432292" y="51969"/>
            <a:ext cx="699336" cy="619959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13" name="Content Placeholder 2"/>
          <p:cNvSpPr txBox="1">
            <a:spLocks/>
          </p:cNvSpPr>
          <p:nvPr/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>
              <a:buSzPct val="50000"/>
              <a:buFont typeface="Arial" panose="020B0604020202020204" pitchFamily="34" charset="0"/>
              <a:buNone/>
            </a:pPr>
            <a:endParaRPr lang="en-US" dirty="0" smtClean="0">
              <a:solidFill>
                <a:prstClr val="black"/>
              </a:solidFill>
            </a:endParaRPr>
          </a:p>
          <a:p>
            <a:pPr marL="457200" lvl="1" indent="0">
              <a:buSzPct val="50000"/>
              <a:buFont typeface="Arial" panose="020B0604020202020204" pitchFamily="34" charset="0"/>
              <a:buNone/>
            </a:pPr>
            <a:endParaRPr lang="en-US" dirty="0">
              <a:solidFill>
                <a:prstClr val="black"/>
              </a:solidFill>
            </a:endParaRPr>
          </a:p>
          <a:p>
            <a:pPr marL="457200" lvl="1" indent="0">
              <a:buSzPct val="50000"/>
              <a:buFont typeface="Arial" panose="020B0604020202020204" pitchFamily="34" charset="0"/>
              <a:buNone/>
            </a:pPr>
            <a:endParaRPr lang="en-US" dirty="0" smtClean="0">
              <a:solidFill>
                <a:prstClr val="black"/>
              </a:solidFill>
            </a:endParaRPr>
          </a:p>
          <a:p>
            <a:pPr marL="457200" lvl="1" indent="0">
              <a:buSzPct val="50000"/>
              <a:buFont typeface="Arial" panose="020B0604020202020204" pitchFamily="34" charset="0"/>
              <a:buNone/>
            </a:pPr>
            <a:endParaRPr lang="en-US" dirty="0">
              <a:solidFill>
                <a:prstClr val="black"/>
              </a:solidFill>
            </a:endParaRPr>
          </a:p>
          <a:p>
            <a:pPr marL="457200" lvl="1" indent="0">
              <a:buSzPct val="50000"/>
              <a:buFont typeface="Arial" panose="020B0604020202020204" pitchFamily="34" charset="0"/>
              <a:buNone/>
            </a:pPr>
            <a:endParaRPr lang="en-US" dirty="0" smtClean="0">
              <a:solidFill>
                <a:prstClr val="black"/>
              </a:solidFill>
            </a:endParaRPr>
          </a:p>
          <a:p>
            <a:pPr marL="457200" lvl="1" indent="0">
              <a:buSzPct val="50000"/>
              <a:buFont typeface="Arial" panose="020B0604020202020204" pitchFamily="34" charset="0"/>
              <a:buNone/>
            </a:pPr>
            <a:endParaRPr lang="en-US" dirty="0">
              <a:solidFill>
                <a:prstClr val="black"/>
              </a:solidFill>
            </a:endParaRPr>
          </a:p>
        </p:txBody>
      </p:sp>
      <p:graphicFrame>
        <p:nvGraphicFramePr>
          <p:cNvPr id="17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16001912"/>
              </p:ext>
            </p:extLst>
          </p:nvPr>
        </p:nvGraphicFramePr>
        <p:xfrm>
          <a:off x="533400" y="2193138"/>
          <a:ext cx="8153397" cy="276025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7447"/>
                <a:gridCol w="666595"/>
                <a:gridCol w="666595"/>
                <a:gridCol w="666595"/>
                <a:gridCol w="666595"/>
                <a:gridCol w="666595"/>
                <a:gridCol w="666595"/>
                <a:gridCol w="666595"/>
                <a:gridCol w="666595"/>
                <a:gridCol w="666595"/>
                <a:gridCol w="666595"/>
              </a:tblGrid>
              <a:tr h="639687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2016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2015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2014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2013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2012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2011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2010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2009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2008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2007</a:t>
                      </a:r>
                      <a:endParaRPr lang="en-US" dirty="0"/>
                    </a:p>
                  </a:txBody>
                  <a:tcPr/>
                </a:tc>
              </a:tr>
              <a:tr h="370122">
                <a:tc>
                  <a:txBody>
                    <a:bodyPr/>
                    <a:lstStyle/>
                    <a:p>
                      <a:pPr algn="ctr"/>
                      <a:r>
                        <a:rPr lang="en-US" smtClean="0"/>
                        <a:t>POD</a:t>
                      </a:r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0.76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0.85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0.69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0.81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0.93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1.0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0.94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0.98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0.83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0.94</a:t>
                      </a:r>
                    </a:p>
                  </a:txBody>
                  <a:tcPr/>
                </a:tc>
              </a:tr>
              <a:tr h="370122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FAR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0.10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0.11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0.48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0.00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0.21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0.19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0.04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0.38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0.00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0.30</a:t>
                      </a:r>
                      <a:endParaRPr lang="en-US" dirty="0"/>
                    </a:p>
                  </a:txBody>
                  <a:tcPr/>
                </a:tc>
              </a:tr>
              <a:tr h="370122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CSI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0.7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0.78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0.42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0.78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0.74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0.81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0.91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0.61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0.83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0.67</a:t>
                      </a:r>
                      <a:endParaRPr lang="en-US" dirty="0"/>
                    </a:p>
                  </a:txBody>
                  <a:tcPr/>
                </a:tc>
              </a:tr>
              <a:tr h="370122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Events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</a:tr>
              <a:tr h="639687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Lead Time</a:t>
                      </a:r>
                      <a:r>
                        <a:rPr lang="en-US" baseline="0" dirty="0" smtClean="0"/>
                        <a:t> (</a:t>
                      </a:r>
                      <a:r>
                        <a:rPr lang="en-US" baseline="0" dirty="0" err="1" smtClean="0"/>
                        <a:t>hrs</a:t>
                      </a:r>
                      <a:r>
                        <a:rPr lang="en-US" baseline="0" dirty="0" smtClean="0"/>
                        <a:t>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7.53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10.1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13.6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20.1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11.3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19.7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4.9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8.2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2.6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8.8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63204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4"/>
          <p:cNvSpPr>
            <a:spLocks/>
          </p:cNvSpPr>
          <p:nvPr/>
        </p:nvSpPr>
        <p:spPr bwMode="auto">
          <a:xfrm>
            <a:off x="-19051" y="-1"/>
            <a:ext cx="9163052" cy="1343859"/>
          </a:xfrm>
          <a:custGeom>
            <a:avLst/>
            <a:gdLst>
              <a:gd name="connsiteX0" fmla="*/ 2130 w 10000"/>
              <a:gd name="connsiteY0" fmla="*/ 8099 h 8099"/>
              <a:gd name="connsiteX1" fmla="*/ 10000 w 10000"/>
              <a:gd name="connsiteY1" fmla="*/ 8099 h 8099"/>
              <a:gd name="connsiteX2" fmla="*/ 10000 w 10000"/>
              <a:gd name="connsiteY2" fmla="*/ 1589 h 8099"/>
              <a:gd name="connsiteX3" fmla="*/ 2114 w 10000"/>
              <a:gd name="connsiteY3" fmla="*/ 1589 h 8099"/>
              <a:gd name="connsiteX4" fmla="*/ 0 w 10000"/>
              <a:gd name="connsiteY4" fmla="*/ 0 h 8099"/>
              <a:gd name="connsiteX5" fmla="*/ 2130 w 10000"/>
              <a:gd name="connsiteY5" fmla="*/ 8099 h 8099"/>
              <a:gd name="connsiteX0" fmla="*/ 2130 w 10000"/>
              <a:gd name="connsiteY0" fmla="*/ 10000 h 10000"/>
              <a:gd name="connsiteX1" fmla="*/ 10000 w 10000"/>
              <a:gd name="connsiteY1" fmla="*/ 10000 h 10000"/>
              <a:gd name="connsiteX2" fmla="*/ 10000 w 10000"/>
              <a:gd name="connsiteY2" fmla="*/ 1962 h 10000"/>
              <a:gd name="connsiteX3" fmla="*/ 2114 w 10000"/>
              <a:gd name="connsiteY3" fmla="*/ 1962 h 10000"/>
              <a:gd name="connsiteX4" fmla="*/ 0 w 10000"/>
              <a:gd name="connsiteY4" fmla="*/ 0 h 10000"/>
              <a:gd name="connsiteX5" fmla="*/ 1000 w 10000"/>
              <a:gd name="connsiteY5" fmla="*/ 5030 h 10000"/>
              <a:gd name="connsiteX6" fmla="*/ 2130 w 10000"/>
              <a:gd name="connsiteY6" fmla="*/ 10000 h 10000"/>
              <a:gd name="connsiteX0" fmla="*/ 2130 w 10000"/>
              <a:gd name="connsiteY0" fmla="*/ 10000 h 10000"/>
              <a:gd name="connsiteX1" fmla="*/ 10000 w 10000"/>
              <a:gd name="connsiteY1" fmla="*/ 10000 h 10000"/>
              <a:gd name="connsiteX2" fmla="*/ 10000 w 10000"/>
              <a:gd name="connsiteY2" fmla="*/ 1962 h 10000"/>
              <a:gd name="connsiteX3" fmla="*/ 2114 w 10000"/>
              <a:gd name="connsiteY3" fmla="*/ 1962 h 10000"/>
              <a:gd name="connsiteX4" fmla="*/ 0 w 10000"/>
              <a:gd name="connsiteY4" fmla="*/ 0 h 10000"/>
              <a:gd name="connsiteX5" fmla="*/ 1000 w 10000"/>
              <a:gd name="connsiteY5" fmla="*/ 5030 h 10000"/>
              <a:gd name="connsiteX6" fmla="*/ 2130 w 10000"/>
              <a:gd name="connsiteY6" fmla="*/ 10000 h 10000"/>
              <a:gd name="connsiteX0" fmla="*/ 2130 w 10000"/>
              <a:gd name="connsiteY0" fmla="*/ 10000 h 10000"/>
              <a:gd name="connsiteX1" fmla="*/ 10000 w 10000"/>
              <a:gd name="connsiteY1" fmla="*/ 10000 h 10000"/>
              <a:gd name="connsiteX2" fmla="*/ 10000 w 10000"/>
              <a:gd name="connsiteY2" fmla="*/ 1962 h 10000"/>
              <a:gd name="connsiteX3" fmla="*/ 2114 w 10000"/>
              <a:gd name="connsiteY3" fmla="*/ 1962 h 10000"/>
              <a:gd name="connsiteX4" fmla="*/ 0 w 10000"/>
              <a:gd name="connsiteY4" fmla="*/ 0 h 10000"/>
              <a:gd name="connsiteX5" fmla="*/ 500 w 10000"/>
              <a:gd name="connsiteY5" fmla="*/ 9603 h 10000"/>
              <a:gd name="connsiteX6" fmla="*/ 2130 w 10000"/>
              <a:gd name="connsiteY6" fmla="*/ 10000 h 10000"/>
              <a:gd name="connsiteX0" fmla="*/ 2297 w 10167"/>
              <a:gd name="connsiteY0" fmla="*/ 10000 h 10061"/>
              <a:gd name="connsiteX1" fmla="*/ 10167 w 10167"/>
              <a:gd name="connsiteY1" fmla="*/ 10000 h 10061"/>
              <a:gd name="connsiteX2" fmla="*/ 10167 w 10167"/>
              <a:gd name="connsiteY2" fmla="*/ 1962 h 10061"/>
              <a:gd name="connsiteX3" fmla="*/ 2281 w 10167"/>
              <a:gd name="connsiteY3" fmla="*/ 1962 h 10061"/>
              <a:gd name="connsiteX4" fmla="*/ 167 w 10167"/>
              <a:gd name="connsiteY4" fmla="*/ 0 h 10061"/>
              <a:gd name="connsiteX5" fmla="*/ 167 w 10167"/>
              <a:gd name="connsiteY5" fmla="*/ 10061 h 10061"/>
              <a:gd name="connsiteX6" fmla="*/ 2297 w 10167"/>
              <a:gd name="connsiteY6" fmla="*/ 10000 h 10061"/>
              <a:gd name="connsiteX0" fmla="*/ 2163 w 10033"/>
              <a:gd name="connsiteY0" fmla="*/ 10000 h 10061"/>
              <a:gd name="connsiteX1" fmla="*/ 10033 w 10033"/>
              <a:gd name="connsiteY1" fmla="*/ 10000 h 10061"/>
              <a:gd name="connsiteX2" fmla="*/ 10033 w 10033"/>
              <a:gd name="connsiteY2" fmla="*/ 1962 h 10061"/>
              <a:gd name="connsiteX3" fmla="*/ 2147 w 10033"/>
              <a:gd name="connsiteY3" fmla="*/ 1962 h 10061"/>
              <a:gd name="connsiteX4" fmla="*/ 33 w 10033"/>
              <a:gd name="connsiteY4" fmla="*/ 0 h 10061"/>
              <a:gd name="connsiteX5" fmla="*/ 33 w 10033"/>
              <a:gd name="connsiteY5" fmla="*/ 10061 h 10061"/>
              <a:gd name="connsiteX6" fmla="*/ 2163 w 10033"/>
              <a:gd name="connsiteY6" fmla="*/ 10000 h 10061"/>
              <a:gd name="connsiteX0" fmla="*/ 2163 w 10033"/>
              <a:gd name="connsiteY0" fmla="*/ 8171 h 8232"/>
              <a:gd name="connsiteX1" fmla="*/ 10033 w 10033"/>
              <a:gd name="connsiteY1" fmla="*/ 8171 h 8232"/>
              <a:gd name="connsiteX2" fmla="*/ 10033 w 10033"/>
              <a:gd name="connsiteY2" fmla="*/ 133 h 8232"/>
              <a:gd name="connsiteX3" fmla="*/ 2147 w 10033"/>
              <a:gd name="connsiteY3" fmla="*/ 133 h 8232"/>
              <a:gd name="connsiteX4" fmla="*/ 33 w 10033"/>
              <a:gd name="connsiteY4" fmla="*/ 0 h 8232"/>
              <a:gd name="connsiteX5" fmla="*/ 33 w 10033"/>
              <a:gd name="connsiteY5" fmla="*/ 8232 h 8232"/>
              <a:gd name="connsiteX6" fmla="*/ 2163 w 10033"/>
              <a:gd name="connsiteY6" fmla="*/ 8171 h 8232"/>
              <a:gd name="connsiteX0" fmla="*/ 2156 w 10000"/>
              <a:gd name="connsiteY0" fmla="*/ 9926 h 10000"/>
              <a:gd name="connsiteX1" fmla="*/ 10000 w 10000"/>
              <a:gd name="connsiteY1" fmla="*/ 9926 h 10000"/>
              <a:gd name="connsiteX2" fmla="*/ 10000 w 10000"/>
              <a:gd name="connsiteY2" fmla="*/ 162 h 10000"/>
              <a:gd name="connsiteX3" fmla="*/ 2140 w 10000"/>
              <a:gd name="connsiteY3" fmla="*/ 162 h 10000"/>
              <a:gd name="connsiteX4" fmla="*/ 33 w 10000"/>
              <a:gd name="connsiteY4" fmla="*/ 0 h 10000"/>
              <a:gd name="connsiteX5" fmla="*/ 33 w 10000"/>
              <a:gd name="connsiteY5" fmla="*/ 10000 h 10000"/>
              <a:gd name="connsiteX6" fmla="*/ 2156 w 10000"/>
              <a:gd name="connsiteY6" fmla="*/ 9926 h 10000"/>
              <a:gd name="connsiteX0" fmla="*/ 2156 w 10000"/>
              <a:gd name="connsiteY0" fmla="*/ 9926 h 10000"/>
              <a:gd name="connsiteX1" fmla="*/ 10000 w 10000"/>
              <a:gd name="connsiteY1" fmla="*/ 9926 h 10000"/>
              <a:gd name="connsiteX2" fmla="*/ 10000 w 10000"/>
              <a:gd name="connsiteY2" fmla="*/ 162 h 10000"/>
              <a:gd name="connsiteX3" fmla="*/ 2140 w 10000"/>
              <a:gd name="connsiteY3" fmla="*/ 162 h 10000"/>
              <a:gd name="connsiteX4" fmla="*/ 33 w 10000"/>
              <a:gd name="connsiteY4" fmla="*/ 0 h 10000"/>
              <a:gd name="connsiteX5" fmla="*/ 33 w 10000"/>
              <a:gd name="connsiteY5" fmla="*/ 10000 h 10000"/>
              <a:gd name="connsiteX6" fmla="*/ 2156 w 10000"/>
              <a:gd name="connsiteY6" fmla="*/ 9926 h 10000"/>
              <a:gd name="connsiteX0" fmla="*/ 2138 w 9982"/>
              <a:gd name="connsiteY0" fmla="*/ 9926 h 10000"/>
              <a:gd name="connsiteX1" fmla="*/ 9982 w 9982"/>
              <a:gd name="connsiteY1" fmla="*/ 9926 h 10000"/>
              <a:gd name="connsiteX2" fmla="*/ 9982 w 9982"/>
              <a:gd name="connsiteY2" fmla="*/ 162 h 10000"/>
              <a:gd name="connsiteX3" fmla="*/ 2122 w 9982"/>
              <a:gd name="connsiteY3" fmla="*/ 162 h 10000"/>
              <a:gd name="connsiteX4" fmla="*/ 15 w 9982"/>
              <a:gd name="connsiteY4" fmla="*/ 0 h 10000"/>
              <a:gd name="connsiteX5" fmla="*/ 15 w 9982"/>
              <a:gd name="connsiteY5" fmla="*/ 10000 h 10000"/>
              <a:gd name="connsiteX6" fmla="*/ 2138 w 9982"/>
              <a:gd name="connsiteY6" fmla="*/ 9926 h 10000"/>
              <a:gd name="connsiteX0" fmla="*/ 2142 w 10000"/>
              <a:gd name="connsiteY0" fmla="*/ 9926 h 9926"/>
              <a:gd name="connsiteX1" fmla="*/ 10000 w 10000"/>
              <a:gd name="connsiteY1" fmla="*/ 9926 h 9926"/>
              <a:gd name="connsiteX2" fmla="*/ 10000 w 10000"/>
              <a:gd name="connsiteY2" fmla="*/ 162 h 9926"/>
              <a:gd name="connsiteX3" fmla="*/ 2126 w 10000"/>
              <a:gd name="connsiteY3" fmla="*/ 162 h 9926"/>
              <a:gd name="connsiteX4" fmla="*/ 15 w 10000"/>
              <a:gd name="connsiteY4" fmla="*/ 0 h 9926"/>
              <a:gd name="connsiteX5" fmla="*/ 15 w 10000"/>
              <a:gd name="connsiteY5" fmla="*/ 9474 h 9926"/>
              <a:gd name="connsiteX6" fmla="*/ 2142 w 10000"/>
              <a:gd name="connsiteY6" fmla="*/ 9926 h 9926"/>
              <a:gd name="connsiteX0" fmla="*/ 2142 w 10000"/>
              <a:gd name="connsiteY0" fmla="*/ 10000 h 10075"/>
              <a:gd name="connsiteX1" fmla="*/ 10000 w 10000"/>
              <a:gd name="connsiteY1" fmla="*/ 10000 h 10075"/>
              <a:gd name="connsiteX2" fmla="*/ 10000 w 10000"/>
              <a:gd name="connsiteY2" fmla="*/ 163 h 10075"/>
              <a:gd name="connsiteX3" fmla="*/ 2126 w 10000"/>
              <a:gd name="connsiteY3" fmla="*/ 163 h 10075"/>
              <a:gd name="connsiteX4" fmla="*/ 15 w 10000"/>
              <a:gd name="connsiteY4" fmla="*/ 0 h 10075"/>
              <a:gd name="connsiteX5" fmla="*/ 15 w 10000"/>
              <a:gd name="connsiteY5" fmla="*/ 10075 h 10075"/>
              <a:gd name="connsiteX6" fmla="*/ 2142 w 10000"/>
              <a:gd name="connsiteY6" fmla="*/ 10000 h 10075"/>
              <a:gd name="connsiteX0" fmla="*/ 2142 w 10000"/>
              <a:gd name="connsiteY0" fmla="*/ 10000 h 10075"/>
              <a:gd name="connsiteX1" fmla="*/ 10000 w 10000"/>
              <a:gd name="connsiteY1" fmla="*/ 10000 h 10075"/>
              <a:gd name="connsiteX2" fmla="*/ 10000 w 10000"/>
              <a:gd name="connsiteY2" fmla="*/ 163 h 10075"/>
              <a:gd name="connsiteX3" fmla="*/ 2126 w 10000"/>
              <a:gd name="connsiteY3" fmla="*/ 163 h 10075"/>
              <a:gd name="connsiteX4" fmla="*/ 15 w 10000"/>
              <a:gd name="connsiteY4" fmla="*/ 0 h 10075"/>
              <a:gd name="connsiteX5" fmla="*/ 15 w 10000"/>
              <a:gd name="connsiteY5" fmla="*/ 10075 h 10075"/>
              <a:gd name="connsiteX6" fmla="*/ 2142 w 10000"/>
              <a:gd name="connsiteY6" fmla="*/ 10000 h 10075"/>
              <a:gd name="connsiteX0" fmla="*/ 15 w 10000"/>
              <a:gd name="connsiteY0" fmla="*/ 10075 h 10075"/>
              <a:gd name="connsiteX1" fmla="*/ 10000 w 10000"/>
              <a:gd name="connsiteY1" fmla="*/ 10000 h 10075"/>
              <a:gd name="connsiteX2" fmla="*/ 10000 w 10000"/>
              <a:gd name="connsiteY2" fmla="*/ 163 h 10075"/>
              <a:gd name="connsiteX3" fmla="*/ 2126 w 10000"/>
              <a:gd name="connsiteY3" fmla="*/ 163 h 10075"/>
              <a:gd name="connsiteX4" fmla="*/ 15 w 10000"/>
              <a:gd name="connsiteY4" fmla="*/ 0 h 10075"/>
              <a:gd name="connsiteX5" fmla="*/ 15 w 10000"/>
              <a:gd name="connsiteY5" fmla="*/ 10075 h 10075"/>
              <a:gd name="connsiteX0" fmla="*/ 15 w 10000"/>
              <a:gd name="connsiteY0" fmla="*/ 10075 h 10075"/>
              <a:gd name="connsiteX1" fmla="*/ 10000 w 10000"/>
              <a:gd name="connsiteY1" fmla="*/ 10000 h 10075"/>
              <a:gd name="connsiteX2" fmla="*/ 10000 w 10000"/>
              <a:gd name="connsiteY2" fmla="*/ 163 h 10075"/>
              <a:gd name="connsiteX3" fmla="*/ 15 w 10000"/>
              <a:gd name="connsiteY3" fmla="*/ 0 h 10075"/>
              <a:gd name="connsiteX4" fmla="*/ 15 w 10000"/>
              <a:gd name="connsiteY4" fmla="*/ 10075 h 10075"/>
              <a:gd name="connsiteX0" fmla="*/ 15 w 10000"/>
              <a:gd name="connsiteY0" fmla="*/ 10075 h 10075"/>
              <a:gd name="connsiteX1" fmla="*/ 10000 w 10000"/>
              <a:gd name="connsiteY1" fmla="*/ 10000 h 10075"/>
              <a:gd name="connsiteX2" fmla="*/ 10000 w 10000"/>
              <a:gd name="connsiteY2" fmla="*/ 0 h 10075"/>
              <a:gd name="connsiteX3" fmla="*/ 15 w 10000"/>
              <a:gd name="connsiteY3" fmla="*/ 0 h 10075"/>
              <a:gd name="connsiteX4" fmla="*/ 15 w 10000"/>
              <a:gd name="connsiteY4" fmla="*/ 10075 h 10075"/>
              <a:gd name="connsiteX0" fmla="*/ 15 w 10000"/>
              <a:gd name="connsiteY0" fmla="*/ 10075 h 10075"/>
              <a:gd name="connsiteX1" fmla="*/ 10000 w 10000"/>
              <a:gd name="connsiteY1" fmla="*/ 10000 h 10075"/>
              <a:gd name="connsiteX2" fmla="*/ 10000 w 10000"/>
              <a:gd name="connsiteY2" fmla="*/ 0 h 10075"/>
              <a:gd name="connsiteX3" fmla="*/ 15 w 10000"/>
              <a:gd name="connsiteY3" fmla="*/ 0 h 10075"/>
              <a:gd name="connsiteX4" fmla="*/ 15 w 10000"/>
              <a:gd name="connsiteY4" fmla="*/ 10075 h 10075"/>
              <a:gd name="connsiteX0" fmla="*/ 15 w 10000"/>
              <a:gd name="connsiteY0" fmla="*/ 10075 h 10075"/>
              <a:gd name="connsiteX1" fmla="*/ 10000 w 10000"/>
              <a:gd name="connsiteY1" fmla="*/ 10075 h 10075"/>
              <a:gd name="connsiteX2" fmla="*/ 10000 w 10000"/>
              <a:gd name="connsiteY2" fmla="*/ 0 h 10075"/>
              <a:gd name="connsiteX3" fmla="*/ 15 w 10000"/>
              <a:gd name="connsiteY3" fmla="*/ 0 h 10075"/>
              <a:gd name="connsiteX4" fmla="*/ 15 w 10000"/>
              <a:gd name="connsiteY4" fmla="*/ 10075 h 10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10075">
                <a:moveTo>
                  <a:pt x="15" y="10075"/>
                </a:moveTo>
                <a:lnTo>
                  <a:pt x="10000" y="10075"/>
                </a:lnTo>
                <a:lnTo>
                  <a:pt x="10000" y="0"/>
                </a:lnTo>
                <a:lnTo>
                  <a:pt x="15" y="0"/>
                </a:lnTo>
                <a:cubicBezTo>
                  <a:pt x="0" y="4087"/>
                  <a:pt x="11" y="6694"/>
                  <a:pt x="15" y="10075"/>
                </a:cubicBezTo>
                <a:close/>
              </a:path>
            </a:pathLst>
          </a:custGeom>
          <a:solidFill>
            <a:schemeClr val="bg1"/>
          </a:solidFill>
          <a:ln w="12700" cap="rnd" cmpd="sng">
            <a:noFill/>
            <a:round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Title"/>
          <p:cNvSpPr txBox="1">
            <a:spLocks noChangeArrowheads="1"/>
          </p:cNvSpPr>
          <p:nvPr/>
        </p:nvSpPr>
        <p:spPr bwMode="auto">
          <a:xfrm>
            <a:off x="0" y="76200"/>
            <a:ext cx="9144000" cy="1154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prstClr val="white">
                    <a:alpha val="40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Twin Cities National Weather Service</a:t>
            </a:r>
            <a:endParaRPr lang="en-US" sz="40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  <a:p>
            <a:pPr algn="ctr"/>
            <a:r>
              <a:rPr lang="en-US" sz="37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MPX Spot Forecasts Issued</a:t>
            </a:r>
            <a:endParaRPr lang="en-US" sz="37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1" y="6301112"/>
            <a:ext cx="9144000" cy="564194"/>
            <a:chOff x="1" y="6301112"/>
            <a:chExt cx="9144000" cy="564194"/>
          </a:xfrm>
        </p:grpSpPr>
        <p:sp>
          <p:nvSpPr>
            <p:cNvPr id="15" name="Rectangle 14"/>
            <p:cNvSpPr/>
            <p:nvPr/>
          </p:nvSpPr>
          <p:spPr>
            <a:xfrm>
              <a:off x="1" y="6301112"/>
              <a:ext cx="9144000" cy="55688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11" name="Text Box 7"/>
            <p:cNvSpPr txBox="1">
              <a:spLocks noChangeArrowheads="1"/>
            </p:cNvSpPr>
            <p:nvPr/>
          </p:nvSpPr>
          <p:spPr bwMode="auto">
            <a:xfrm>
              <a:off x="4743451" y="6332946"/>
              <a:ext cx="4388178" cy="531043"/>
            </a:xfrm>
            <a:prstGeom prst="rect">
              <a:avLst/>
            </a:prstGeom>
            <a:gradFill>
              <a:gsLst>
                <a:gs pos="0">
                  <a:schemeClr val="bg1"/>
                </a:gs>
                <a:gs pos="13000">
                  <a:schemeClr val="bg1">
                    <a:lumMod val="65000"/>
                    <a:lumOff val="35000"/>
                  </a:schemeClr>
                </a:gs>
                <a:gs pos="55000">
                  <a:schemeClr val="tx1"/>
                </a:gs>
                <a:gs pos="100000">
                  <a:schemeClr val="bg1"/>
                </a:gs>
                <a:gs pos="46000">
                  <a:schemeClr val="tx1"/>
                </a:gs>
                <a:gs pos="88000">
                  <a:schemeClr val="bg1">
                    <a:lumMod val="65000"/>
                    <a:lumOff val="35000"/>
                  </a:schemeClr>
                </a:gs>
              </a:gsLst>
              <a:lin ang="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square" tIns="18288" bIns="0">
              <a:spAutoFit/>
            </a:bodyPr>
            <a:lstStyle/>
            <a:p>
              <a:pPr>
                <a:lnSpc>
                  <a:spcPts val="1300"/>
                </a:lnSpc>
              </a:pPr>
              <a:r>
                <a:rPr lang="en-US" sz="1100" b="1" i="1" dirty="0">
                  <a:solidFill>
                    <a:prstClr val="black"/>
                  </a:solidFill>
                </a:rPr>
                <a:t>	                              </a:t>
              </a:r>
              <a:r>
                <a:rPr lang="en-US" sz="1600" b="1" i="1" dirty="0">
                  <a:solidFill>
                    <a:prstClr val="black"/>
                  </a:solidFill>
                </a:rPr>
                <a:t>D</a:t>
              </a:r>
              <a:r>
                <a:rPr lang="en-US" sz="1400" b="1" i="1" dirty="0">
                  <a:solidFill>
                    <a:prstClr val="black">
                      <a:alpha val="40000"/>
                    </a:prstClr>
                  </a:solidFill>
                </a:rPr>
                <a:t>ecision</a:t>
              </a:r>
              <a:r>
                <a:rPr lang="en-US" sz="1400" b="1" i="1" dirty="0">
                  <a:solidFill>
                    <a:prstClr val="black"/>
                  </a:solidFill>
                </a:rPr>
                <a:t/>
              </a:r>
              <a:br>
                <a:rPr lang="en-US" sz="1400" b="1" i="1" dirty="0">
                  <a:solidFill>
                    <a:prstClr val="black"/>
                  </a:solidFill>
                </a:rPr>
              </a:br>
              <a:r>
                <a:rPr lang="en-US" sz="1400" b="1" i="1" dirty="0">
                  <a:solidFill>
                    <a:prstClr val="black"/>
                  </a:solidFill>
                </a:rPr>
                <a:t>	                          </a:t>
              </a:r>
              <a:r>
                <a:rPr lang="en-US" sz="1600" b="1" i="1" dirty="0">
                  <a:solidFill>
                    <a:prstClr val="black"/>
                  </a:solidFill>
                </a:rPr>
                <a:t>S</a:t>
              </a:r>
              <a:r>
                <a:rPr lang="en-US" sz="1400" b="1" i="1" dirty="0">
                  <a:solidFill>
                    <a:prstClr val="black">
                      <a:alpha val="40000"/>
                    </a:prstClr>
                  </a:solidFill>
                </a:rPr>
                <a:t>upport</a:t>
              </a:r>
              <a:r>
                <a:rPr lang="en-US" sz="1400" b="1" i="1" dirty="0">
                  <a:solidFill>
                    <a:prstClr val="black"/>
                  </a:solidFill>
                </a:rPr>
                <a:t> </a:t>
              </a:r>
              <a:br>
                <a:rPr lang="en-US" sz="1400" b="1" i="1" dirty="0">
                  <a:solidFill>
                    <a:prstClr val="black"/>
                  </a:solidFill>
                </a:rPr>
              </a:br>
              <a:r>
                <a:rPr lang="en-US" sz="1400" b="1" i="1" dirty="0">
                  <a:solidFill>
                    <a:prstClr val="black"/>
                  </a:solidFill>
                </a:rPr>
                <a:t>	                            </a:t>
              </a:r>
              <a:r>
                <a:rPr lang="en-US" sz="1600" b="1" i="1" dirty="0">
                  <a:solidFill>
                    <a:prstClr val="black"/>
                  </a:solidFill>
                </a:rPr>
                <a:t>S</a:t>
              </a:r>
              <a:r>
                <a:rPr lang="en-US" sz="1400" b="1" i="1" dirty="0">
                  <a:solidFill>
                    <a:prstClr val="black">
                      <a:alpha val="40000"/>
                    </a:prstClr>
                  </a:solidFill>
                </a:rPr>
                <a:t>ervices</a:t>
              </a:r>
              <a:endParaRPr lang="en-US" sz="1400" i="1" dirty="0">
                <a:solidFill>
                  <a:prstClr val="black"/>
                </a:solidFill>
              </a:endParaRPr>
            </a:p>
          </p:txBody>
        </p:sp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625" y="6308418"/>
              <a:ext cx="4572000" cy="556888"/>
            </a:xfrm>
            <a:prstGeom prst="rect">
              <a:avLst/>
            </a:prstGeom>
          </p:spPr>
        </p:pic>
      </p:grpSp>
      <p:sp>
        <p:nvSpPr>
          <p:cNvPr id="19" name="Rectangle 18"/>
          <p:cNvSpPr/>
          <p:nvPr/>
        </p:nvSpPr>
        <p:spPr>
          <a:xfrm>
            <a:off x="-9524" y="572138"/>
            <a:ext cx="57149" cy="57362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21" name="Picture 20" descr="600px-US-NationalWeatherService-Logo.svg.png"/>
          <p:cNvPicPr preferRelativeResize="0">
            <a:picLocks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4643" y="85725"/>
            <a:ext cx="609399" cy="595312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22" name="Picture 21" descr="noaa_logo_xparent.png"/>
          <p:cNvPicPr preferRelativeResize="0"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8432292" y="51969"/>
            <a:ext cx="699336" cy="619959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13" name="Content Placeholder 2"/>
          <p:cNvSpPr txBox="1">
            <a:spLocks/>
          </p:cNvSpPr>
          <p:nvPr/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SzPct val="50000"/>
            </a:pPr>
            <a:endParaRPr lang="en-US" dirty="0" smtClean="0">
              <a:solidFill>
                <a:prstClr val="black"/>
              </a:solidFill>
            </a:endParaRPr>
          </a:p>
        </p:txBody>
      </p:sp>
      <p:graphicFrame>
        <p:nvGraphicFramePr>
          <p:cNvPr id="12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94809520"/>
              </p:ext>
            </p:extLst>
          </p:nvPr>
        </p:nvGraphicFramePr>
        <p:xfrm>
          <a:off x="457200" y="1600200"/>
          <a:ext cx="8229595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8145"/>
                <a:gridCol w="748145"/>
                <a:gridCol w="748145"/>
                <a:gridCol w="748145"/>
                <a:gridCol w="748145"/>
                <a:gridCol w="748145"/>
                <a:gridCol w="748145"/>
                <a:gridCol w="748145"/>
                <a:gridCol w="748145"/>
                <a:gridCol w="748145"/>
                <a:gridCol w="748145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2016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2015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2014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2013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2012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2011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2010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2009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2008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2007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2006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328*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265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262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172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309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244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271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270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197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212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2135436" y="2590800"/>
            <a:ext cx="505106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prstClr val="black">
                    <a:lumMod val="95000"/>
                    <a:lumOff val="5000"/>
                  </a:prstClr>
                </a:solidFill>
              </a:rPr>
              <a:t>* Record for spot requests in one year</a:t>
            </a:r>
          </a:p>
          <a:p>
            <a:pPr marL="285750" indent="-285750">
              <a:buFontTx/>
              <a:buChar char="-"/>
            </a:pPr>
            <a:r>
              <a:rPr lang="en-US" dirty="0">
                <a:solidFill>
                  <a:prstClr val="black">
                    <a:lumMod val="95000"/>
                    <a:lumOff val="5000"/>
                  </a:prstClr>
                </a:solidFill>
              </a:rPr>
              <a:t>323 prescribed, 3 wildfire*, and 2 HAZMAT</a:t>
            </a:r>
          </a:p>
          <a:p>
            <a:pPr marL="285750" indent="-285750">
              <a:buFontTx/>
              <a:buChar char="-"/>
            </a:pPr>
            <a:r>
              <a:rPr lang="en-US" dirty="0">
                <a:solidFill>
                  <a:prstClr val="black">
                    <a:lumMod val="95000"/>
                    <a:lumOff val="5000"/>
                  </a:prstClr>
                </a:solidFill>
              </a:rPr>
              <a:t>Average turn around time was about 11 minutes</a:t>
            </a:r>
            <a:endParaRPr lang="en-US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graphicFrame>
        <p:nvGraphicFramePr>
          <p:cNvPr id="17" name="Table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781240"/>
              </p:ext>
            </p:extLst>
          </p:nvPr>
        </p:nvGraphicFramePr>
        <p:xfrm>
          <a:off x="380998" y="3962400"/>
          <a:ext cx="8305803" cy="111252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755073"/>
                <a:gridCol w="755073"/>
                <a:gridCol w="755073"/>
                <a:gridCol w="755073"/>
                <a:gridCol w="755073"/>
                <a:gridCol w="755073"/>
                <a:gridCol w="755073"/>
                <a:gridCol w="755073"/>
                <a:gridCol w="755073"/>
                <a:gridCol w="755073"/>
                <a:gridCol w="755073"/>
              </a:tblGrid>
              <a:tr h="370840">
                <a:tc gridSpan="11"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2016 Spot</a:t>
                      </a:r>
                      <a:r>
                        <a:rPr lang="en-US" baseline="0" dirty="0" smtClean="0"/>
                        <a:t> Requests by Month</a:t>
                      </a:r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Jan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Feb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Mar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Apr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May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Jun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Jul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Aug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Sep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Oct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Nov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137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33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8" name="TextBox 17"/>
          <p:cNvSpPr txBox="1"/>
          <p:nvPr/>
        </p:nvSpPr>
        <p:spPr>
          <a:xfrm>
            <a:off x="1809994" y="5183719"/>
            <a:ext cx="55240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>
                <a:solidFill>
                  <a:prstClr val="black">
                    <a:lumMod val="95000"/>
                    <a:lumOff val="5000"/>
                  </a:prstClr>
                </a:solidFill>
              </a:rPr>
              <a:t>The outlier for spot numbers in 2016 was November</a:t>
            </a:r>
          </a:p>
        </p:txBody>
      </p:sp>
    </p:spTree>
    <p:extLst>
      <p:ext uri="{BB962C8B-B14F-4D97-AF65-F5344CB8AC3E}">
        <p14:creationId xmlns:p14="http://schemas.microsoft.com/office/powerpoint/2010/main" val="1149078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2016 WFO La Crosse Spot &amp; RFW Stats</a:t>
            </a:r>
            <a:endParaRPr lang="en-US" b="1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2317776"/>
            <a:ext cx="3368813" cy="24240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687" y="2096655"/>
            <a:ext cx="4518025" cy="2792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524000" y="6003851"/>
            <a:ext cx="6172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prstClr val="black"/>
                </a:solidFill>
              </a:rPr>
              <a:t>No Red Flag Warnings in 2016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prstClr val="black"/>
                </a:solidFill>
              </a:rPr>
              <a:t>1 Fire Weather Watch in Southeast Minnesota 4/15/16 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20686" y="1715655"/>
            <a:ext cx="4518025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prstClr val="black"/>
                </a:solidFill>
              </a:rPr>
              <a:t>Number of Spots Since 2011</a:t>
            </a:r>
            <a:endParaRPr lang="en-US" dirty="0">
              <a:solidFill>
                <a:prstClr val="black"/>
              </a:solidFill>
            </a:endParaRP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291" y="5025881"/>
            <a:ext cx="7696200" cy="9779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25398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C00000"/>
                </a:solidFill>
              </a:rPr>
              <a:t>Sioux Falls Fire </a:t>
            </a:r>
            <a:r>
              <a:rPr lang="en-US" dirty="0" err="1" smtClean="0">
                <a:solidFill>
                  <a:srgbClr val="C00000"/>
                </a:solidFill>
              </a:rPr>
              <a:t>Wx</a:t>
            </a:r>
            <a:r>
              <a:rPr lang="en-US" dirty="0" smtClean="0">
                <a:solidFill>
                  <a:srgbClr val="C00000"/>
                </a:solidFill>
              </a:rPr>
              <a:t> Stats</a:t>
            </a:r>
            <a:br>
              <a:rPr lang="en-US" dirty="0" smtClean="0">
                <a:solidFill>
                  <a:srgbClr val="C00000"/>
                </a:solidFill>
              </a:rPr>
            </a:br>
            <a:r>
              <a:rPr lang="en-US" dirty="0" smtClean="0">
                <a:solidFill>
                  <a:srgbClr val="C00000"/>
                </a:solidFill>
              </a:rPr>
              <a:t>Spot Burns Since 2002</a:t>
            </a:r>
            <a:endParaRPr lang="en-US" dirty="0">
              <a:solidFill>
                <a:srgbClr val="C00000"/>
              </a:solidFill>
            </a:endParaRP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63989308"/>
              </p:ext>
            </p:extLst>
          </p:nvPr>
        </p:nvGraphicFramePr>
        <p:xfrm>
          <a:off x="685800" y="1600200"/>
          <a:ext cx="3352800" cy="388112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762000"/>
                <a:gridCol w="1371600"/>
                <a:gridCol w="12192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</a:rPr>
                        <a:t>Year</a:t>
                      </a:r>
                      <a:endParaRPr lang="en-US" dirty="0">
                        <a:ln>
                          <a:noFill/>
                        </a:ln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Total</a:t>
                      </a:r>
                      <a:r>
                        <a:rPr lang="en-US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Spot</a:t>
                      </a:r>
                      <a:r>
                        <a:rPr lang="en-US" baseline="0" dirty="0" smtClean="0">
                          <a:solidFill>
                            <a:schemeClr val="tx1"/>
                          </a:solidFill>
                        </a:rPr>
                        <a:t> Burn Requests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No.</a:t>
                      </a:r>
                      <a:r>
                        <a:rPr lang="en-US" baseline="0" dirty="0" smtClean="0">
                          <a:solidFill>
                            <a:schemeClr val="tx1"/>
                          </a:solidFill>
                        </a:rPr>
                        <a:t> of MN requests</a:t>
                      </a:r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2016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113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48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2015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120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57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2014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155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54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2013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133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38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2012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217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75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2011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197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36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2010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126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47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2009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148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68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" name="Content Placeholder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89600815"/>
              </p:ext>
            </p:extLst>
          </p:nvPr>
        </p:nvGraphicFramePr>
        <p:xfrm>
          <a:off x="4876800" y="1600200"/>
          <a:ext cx="3352800" cy="351028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762000"/>
                <a:gridCol w="1371600"/>
                <a:gridCol w="12192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</a:rPr>
                        <a:t>Year</a:t>
                      </a:r>
                      <a:endParaRPr lang="en-US" dirty="0">
                        <a:ln>
                          <a:noFill/>
                        </a:ln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Total</a:t>
                      </a:r>
                      <a:r>
                        <a:rPr lang="en-US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Spot</a:t>
                      </a:r>
                      <a:r>
                        <a:rPr lang="en-US" baseline="0" dirty="0" smtClean="0">
                          <a:solidFill>
                            <a:schemeClr val="tx1"/>
                          </a:solidFill>
                        </a:rPr>
                        <a:t> Burn Requests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No.</a:t>
                      </a:r>
                      <a:r>
                        <a:rPr lang="en-US" baseline="0" dirty="0" smtClean="0">
                          <a:solidFill>
                            <a:schemeClr val="tx1"/>
                          </a:solidFill>
                        </a:rPr>
                        <a:t> of MN requests</a:t>
                      </a:r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2008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137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74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2007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105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42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2006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126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N/A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2005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104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65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2004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83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48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2003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71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51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2002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92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N/A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12943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/>
          <p:nvPr>
            <p:extLst>
              <p:ext uri="{D42A27DB-BD31-4B8C-83A1-F6EECF244321}">
                <p14:modId xmlns:p14="http://schemas.microsoft.com/office/powerpoint/2010/main" val="2979554387"/>
              </p:ext>
            </p:extLst>
          </p:nvPr>
        </p:nvGraphicFramePr>
        <p:xfrm>
          <a:off x="723900" y="1219200"/>
          <a:ext cx="7772400" cy="5486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143000" y="0"/>
            <a:ext cx="6934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Number of Spot Burn Requests since 2002, total and Minnesota Requests.  Note that specific Minnesota requests for </a:t>
            </a:r>
            <a:r>
              <a:rPr lang="en-US" b="1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2002</a:t>
            </a:r>
            <a:r>
              <a:rPr lang="en-US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and </a:t>
            </a:r>
            <a:r>
              <a:rPr lang="en-US" b="1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2006</a:t>
            </a:r>
            <a:r>
              <a:rPr lang="en-US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are not available.</a:t>
            </a:r>
            <a:endParaRPr lang="en-US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494526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" y="228600"/>
            <a:ext cx="8686800" cy="13542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100" b="1" dirty="0">
                <a:ln w="6350">
                  <a:noFill/>
                </a:ln>
                <a:solidFill>
                  <a:srgbClr val="C00000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Lucida Sans"/>
              </a:rPr>
              <a:t>Sioux Falls Fire </a:t>
            </a:r>
            <a:r>
              <a:rPr lang="en-US" sz="4100" b="1" dirty="0" err="1">
                <a:ln w="6350">
                  <a:noFill/>
                </a:ln>
                <a:solidFill>
                  <a:srgbClr val="C00000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Lucida Sans"/>
              </a:rPr>
              <a:t>Wx</a:t>
            </a:r>
            <a:r>
              <a:rPr lang="en-US" sz="4100" b="1" dirty="0">
                <a:ln w="6350">
                  <a:noFill/>
                </a:ln>
                <a:solidFill>
                  <a:srgbClr val="C00000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Lucida Sans"/>
              </a:rPr>
              <a:t> Stats</a:t>
            </a:r>
            <a:br>
              <a:rPr lang="en-US" sz="4100" b="1" dirty="0">
                <a:ln w="6350">
                  <a:noFill/>
                </a:ln>
                <a:solidFill>
                  <a:srgbClr val="C00000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Lucida Sans"/>
              </a:rPr>
            </a:br>
            <a:r>
              <a:rPr lang="en-US" sz="4100" b="1" dirty="0">
                <a:ln w="6350">
                  <a:noFill/>
                </a:ln>
                <a:solidFill>
                  <a:srgbClr val="C00000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Lucida Sans"/>
              </a:rPr>
              <a:t>Red Flag Warning Verification</a:t>
            </a:r>
            <a:endParaRPr lang="en-US" dirty="0">
              <a:solidFill>
                <a:srgbClr val="C00000"/>
              </a:solidFill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40950988"/>
              </p:ext>
            </p:extLst>
          </p:nvPr>
        </p:nvGraphicFramePr>
        <p:xfrm>
          <a:off x="457200" y="2133600"/>
          <a:ext cx="8229600" cy="3413760"/>
        </p:xfrm>
        <a:graphic>
          <a:graphicData uri="http://schemas.openxmlformats.org/drawingml/2006/table">
            <a:tbl>
              <a:tblPr firstRow="1" firstCol="1" bandRow="1">
                <a:effectLst>
                  <a:outerShdw blurRad="50800" dist="50800" dir="5400000" sx="1000" sy="1000" algn="ctr" rotWithShape="0">
                    <a:srgbClr val="000000">
                      <a:alpha val="43137"/>
                    </a:srgbClr>
                  </a:outerShdw>
                </a:effectLst>
              </a:tblPr>
              <a:tblGrid>
                <a:gridCol w="1645920"/>
                <a:gridCol w="1645920"/>
                <a:gridCol w="1645920"/>
                <a:gridCol w="1645920"/>
                <a:gridCol w="1645920"/>
              </a:tblGrid>
              <a:tr h="0">
                <a:tc gridSpan="5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C00000"/>
                          </a:solidFill>
                          <a:effectLst/>
                          <a:latin typeface="Times New Roman"/>
                          <a:ea typeface="Times New Roman"/>
                        </a:rPr>
                        <a:t>Sioux Falls Red Flag Warning Verification by Year</a:t>
                      </a:r>
                      <a:endParaRPr lang="en-US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70C0"/>
                          </a:solidFill>
                          <a:effectLst/>
                          <a:latin typeface="Times New Roman"/>
                          <a:ea typeface="Times New Roman"/>
                        </a:rPr>
                        <a:t>POD</a:t>
                      </a:r>
                      <a:endParaRPr lang="en-US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70C0"/>
                          </a:solidFill>
                          <a:effectLst/>
                          <a:latin typeface="Times New Roman"/>
                          <a:ea typeface="Times New Roman"/>
                        </a:rPr>
                        <a:t>FAR</a:t>
                      </a:r>
                      <a:endParaRPr lang="en-US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70C0"/>
                          </a:solidFill>
                          <a:effectLst/>
                          <a:latin typeface="Times New Roman"/>
                          <a:ea typeface="Times New Roman"/>
                        </a:rPr>
                        <a:t>CSI</a:t>
                      </a:r>
                      <a:endParaRPr lang="en-US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70C0"/>
                          </a:solidFill>
                          <a:effectLst/>
                          <a:latin typeface="Times New Roman"/>
                          <a:ea typeface="Times New Roman"/>
                        </a:rPr>
                        <a:t>Mean Lead Time</a:t>
                      </a:r>
                      <a:endParaRPr lang="en-US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</a:rPr>
                        <a:t>2016</a:t>
                      </a:r>
                      <a:endParaRPr lang="en-US" sz="1400" b="1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Times New Roman"/>
                          <a:ea typeface="Times New Roman"/>
                        </a:rPr>
                        <a:t>0.84</a:t>
                      </a:r>
                      <a:endParaRPr lang="en-US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Times New Roman"/>
                          <a:ea typeface="Times New Roman"/>
                        </a:rPr>
                        <a:t>0.04</a:t>
                      </a:r>
                      <a:endParaRPr lang="en-US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Times New Roman"/>
                          <a:ea typeface="Times New Roman"/>
                        </a:rPr>
                        <a:t>0.82</a:t>
                      </a:r>
                      <a:endParaRPr lang="en-US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Times New Roman"/>
                          <a:ea typeface="Times New Roman"/>
                        </a:rPr>
                        <a:t>4.9 hours</a:t>
                      </a:r>
                      <a:endParaRPr lang="en-US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</a:rPr>
                        <a:t>2015</a:t>
                      </a:r>
                      <a:endParaRPr lang="en-US" sz="1400" b="1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Times New Roman"/>
                          <a:ea typeface="Times New Roman"/>
                        </a:rPr>
                        <a:t>0.84</a:t>
                      </a:r>
                      <a:endParaRPr lang="en-US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Times New Roman"/>
                          <a:ea typeface="Times New Roman"/>
                        </a:rPr>
                        <a:t>0.09</a:t>
                      </a:r>
                      <a:endParaRPr lang="en-US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Times New Roman"/>
                          <a:ea typeface="Times New Roman"/>
                        </a:rPr>
                        <a:t>0.78</a:t>
                      </a:r>
                      <a:endParaRPr lang="en-US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Times New Roman"/>
                          <a:ea typeface="Times New Roman"/>
                        </a:rPr>
                        <a:t>10.5 hours</a:t>
                      </a:r>
                      <a:endParaRPr lang="en-US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</a:rPr>
                        <a:t>2014</a:t>
                      </a:r>
                      <a:endParaRPr lang="en-US" sz="1400" b="1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Times New Roman"/>
                          <a:ea typeface="Times New Roman"/>
                        </a:rPr>
                        <a:t>0.95</a:t>
                      </a:r>
                      <a:endParaRPr lang="en-US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Times New Roman"/>
                          <a:ea typeface="Times New Roman"/>
                        </a:rPr>
                        <a:t>0.05</a:t>
                      </a:r>
                      <a:endParaRPr lang="en-US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Times New Roman"/>
                          <a:ea typeface="Times New Roman"/>
                        </a:rPr>
                        <a:t>0.90</a:t>
                      </a:r>
                      <a:endParaRPr lang="en-US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Times New Roman"/>
                          <a:ea typeface="Times New Roman"/>
                        </a:rPr>
                        <a:t>18.2 hours</a:t>
                      </a:r>
                      <a:endParaRPr lang="en-US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</a:rPr>
                        <a:t>2013</a:t>
                      </a:r>
                      <a:endParaRPr lang="en-US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/>
                          <a:ea typeface="Times New Roman"/>
                        </a:rPr>
                        <a:t>0.75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/>
                          <a:ea typeface="Times New Roman"/>
                        </a:rPr>
                        <a:t>0.25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/>
                          <a:ea typeface="Times New Roman"/>
                        </a:rPr>
                        <a:t>0.60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/>
                          <a:ea typeface="Times New Roman"/>
                        </a:rPr>
                        <a:t>11.9 hours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</a:rPr>
                        <a:t>2012</a:t>
                      </a:r>
                      <a:endParaRPr lang="en-US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/>
                          <a:ea typeface="Times New Roman"/>
                        </a:rPr>
                        <a:t>0.89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/>
                          <a:ea typeface="Times New Roman"/>
                        </a:rPr>
                        <a:t>0.11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/>
                          <a:ea typeface="Times New Roman"/>
                        </a:rPr>
                        <a:t>0.83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/>
                          <a:ea typeface="Times New Roman"/>
                        </a:rPr>
                        <a:t>11.5 hours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</a:rPr>
                        <a:t>2011</a:t>
                      </a:r>
                      <a:endParaRPr lang="en-US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/>
                          <a:ea typeface="Times New Roman"/>
                        </a:rPr>
                        <a:t>0.92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/>
                          <a:ea typeface="Times New Roman"/>
                        </a:rPr>
                        <a:t>0.08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/>
                          <a:ea typeface="Times New Roman"/>
                        </a:rPr>
                        <a:t>0.85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/>
                          <a:ea typeface="Times New Roman"/>
                        </a:rPr>
                        <a:t>11.0 hours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</a:rPr>
                        <a:t>2010</a:t>
                      </a:r>
                      <a:endParaRPr lang="en-US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/>
                          <a:ea typeface="Times New Roman"/>
                        </a:rPr>
                        <a:t>0.95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/>
                          <a:ea typeface="Times New Roman"/>
                        </a:rPr>
                        <a:t>0.00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/>
                          <a:ea typeface="Times New Roman"/>
                        </a:rPr>
                        <a:t>0.95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/>
                          <a:ea typeface="Times New Roman"/>
                        </a:rPr>
                        <a:t>3.3 hours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</a:rPr>
                        <a:t>2009</a:t>
                      </a:r>
                      <a:endParaRPr lang="en-US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/>
                          <a:ea typeface="Times New Roman"/>
                        </a:rPr>
                        <a:t>1.00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/>
                          <a:ea typeface="Times New Roman"/>
                        </a:rPr>
                        <a:t>0.00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/>
                          <a:ea typeface="Times New Roman"/>
                        </a:rPr>
                        <a:t>1.00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/>
                          <a:ea typeface="Times New Roman"/>
                        </a:rPr>
                        <a:t>5.8 hours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</a:rPr>
                        <a:t>2008</a:t>
                      </a:r>
                      <a:endParaRPr lang="en-US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/>
                          <a:ea typeface="Times New Roman"/>
                        </a:rPr>
                        <a:t>0.83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/>
                          <a:ea typeface="Times New Roman"/>
                        </a:rPr>
                        <a:t>0.00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/>
                          <a:ea typeface="Times New Roman"/>
                        </a:rPr>
                        <a:t>0.83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/>
                          <a:ea typeface="Times New Roman"/>
                        </a:rPr>
                        <a:t>3.1 hours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</a:rPr>
                        <a:t>2007</a:t>
                      </a:r>
                      <a:endParaRPr lang="en-US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/>
                          <a:ea typeface="Times New Roman"/>
                        </a:rPr>
                        <a:t>1.00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/>
                          <a:ea typeface="Times New Roman"/>
                        </a:rPr>
                        <a:t>0.00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/>
                          <a:ea typeface="Times New Roman"/>
                        </a:rPr>
                        <a:t>1.00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/>
                          <a:ea typeface="Times New Roman"/>
                        </a:rPr>
                        <a:t>0.0 hours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</a:rPr>
                        <a:t>2006</a:t>
                      </a:r>
                      <a:endParaRPr lang="en-US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/>
                          <a:ea typeface="Times New Roman"/>
                        </a:rPr>
                        <a:t>0.93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/>
                          <a:ea typeface="Times New Roman"/>
                        </a:rPr>
                        <a:t>0.13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/>
                          <a:ea typeface="Times New Roman"/>
                        </a:rPr>
                        <a:t>0.82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/>
                          <a:ea typeface="Times New Roman"/>
                        </a:rPr>
                        <a:t>9.2 hours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</a:rPr>
                        <a:t>2005</a:t>
                      </a:r>
                      <a:endParaRPr lang="en-US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/>
                          <a:ea typeface="Times New Roman"/>
                        </a:rPr>
                        <a:t>0.80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/>
                          <a:ea typeface="Times New Roman"/>
                        </a:rPr>
                        <a:t>0.00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/>
                          <a:ea typeface="Times New Roman"/>
                        </a:rPr>
                        <a:t>0.80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/>
                          <a:ea typeface="Times New Roman"/>
                        </a:rPr>
                        <a:t>5.8 hours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</a:rPr>
                        <a:t>2004</a:t>
                      </a:r>
                      <a:endParaRPr lang="en-US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/>
                          <a:ea typeface="Times New Roman"/>
                        </a:rPr>
                        <a:t>0.30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/>
                          <a:ea typeface="Times New Roman"/>
                        </a:rPr>
                        <a:t>0.00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/>
                          <a:ea typeface="Times New Roman"/>
                        </a:rPr>
                        <a:t>0.30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/>
                          <a:ea typeface="Times New Roman"/>
                        </a:rPr>
                        <a:t>5.0 hours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</a:rPr>
                        <a:t>2003</a:t>
                      </a:r>
                      <a:endParaRPr lang="en-US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/>
                          <a:ea typeface="Times New Roman"/>
                        </a:rPr>
                        <a:t>0.87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/>
                          <a:ea typeface="Times New Roman"/>
                        </a:rPr>
                        <a:t>0.00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/>
                          <a:ea typeface="Times New Roman"/>
                        </a:rPr>
                        <a:t>0.87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/>
                          <a:ea typeface="Times New Roman"/>
                        </a:rPr>
                        <a:t>6.2 hours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381000" y="5867400"/>
            <a:ext cx="838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prstClr val="black"/>
                </a:solidFill>
              </a:rPr>
              <a:t>Small number of events in 2014 helped to give favorable statistics concerning red flag verification</a:t>
            </a:r>
            <a:endParaRPr lang="en-US" sz="24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3662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88715522"/>
              </p:ext>
            </p:extLst>
          </p:nvPr>
        </p:nvGraphicFramePr>
        <p:xfrm>
          <a:off x="457200" y="1828800"/>
          <a:ext cx="8229600" cy="3352800"/>
        </p:xfrm>
        <a:graphic>
          <a:graphicData uri="http://schemas.openxmlformats.org/drawingml/2006/table">
            <a:tbl>
              <a:tblPr firstRow="1" firstCol="1" bandRow="1"/>
              <a:tblGrid>
                <a:gridCol w="1645920"/>
                <a:gridCol w="1645920"/>
                <a:gridCol w="1645920"/>
                <a:gridCol w="1645920"/>
                <a:gridCol w="1645920"/>
              </a:tblGrid>
              <a:tr h="0">
                <a:tc gridSpan="5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solidFill>
                            <a:srgbClr val="C00000"/>
                          </a:solidFill>
                          <a:effectLst/>
                          <a:latin typeface="Times New Roman"/>
                          <a:ea typeface="Times New Roman"/>
                        </a:rPr>
                        <a:t>Number </a:t>
                      </a:r>
                      <a:r>
                        <a:rPr lang="en-US" sz="1200" b="1" dirty="0">
                          <a:solidFill>
                            <a:srgbClr val="C00000"/>
                          </a:solidFill>
                          <a:effectLst/>
                          <a:latin typeface="Times New Roman"/>
                          <a:ea typeface="Times New Roman"/>
                        </a:rPr>
                        <a:t>of Red Flag days by state and year in the Sioux Falls forecast area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70C0"/>
                          </a:solidFill>
                          <a:effectLst/>
                          <a:latin typeface="Times New Roman"/>
                          <a:ea typeface="Times New Roman"/>
                        </a:rPr>
                        <a:t>South Dakota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70C0"/>
                          </a:solidFill>
                          <a:effectLst/>
                          <a:latin typeface="Times New Roman"/>
                          <a:ea typeface="Times New Roman"/>
                        </a:rPr>
                        <a:t>Minnesota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70C0"/>
                          </a:solidFill>
                          <a:effectLst/>
                          <a:latin typeface="Times New Roman"/>
                          <a:ea typeface="Times New Roman"/>
                        </a:rPr>
                        <a:t>Iowa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70C0"/>
                          </a:solidFill>
                          <a:effectLst/>
                          <a:latin typeface="Times New Roman"/>
                          <a:ea typeface="Times New Roman"/>
                        </a:rPr>
                        <a:t>Nebraska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</a:rPr>
                        <a:t>2016</a:t>
                      </a:r>
                      <a:endParaRPr lang="en-US" sz="1400" b="1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Times New Roman"/>
                          <a:ea typeface="Times New Roman"/>
                        </a:rPr>
                        <a:t>8</a:t>
                      </a:r>
                      <a:endParaRPr lang="en-US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Times New Roman"/>
                          <a:ea typeface="Times New Roman"/>
                        </a:rPr>
                        <a:t>3</a:t>
                      </a:r>
                      <a:endParaRPr lang="en-US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Times New Roman"/>
                          <a:ea typeface="Times New Roman"/>
                        </a:rPr>
                        <a:t>6</a:t>
                      </a:r>
                      <a:endParaRPr lang="en-US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Times New Roman"/>
                          <a:ea typeface="Times New Roman"/>
                        </a:rPr>
                        <a:t>5</a:t>
                      </a:r>
                      <a:endParaRPr lang="en-US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</a:rPr>
                        <a:t>2015</a:t>
                      </a:r>
                      <a:endParaRPr lang="en-US" sz="1400" b="1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Times New Roman"/>
                          <a:ea typeface="Times New Roman"/>
                        </a:rPr>
                        <a:t>20</a:t>
                      </a:r>
                      <a:endParaRPr lang="en-US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Times New Roman"/>
                          <a:ea typeface="Times New Roman"/>
                        </a:rPr>
                        <a:t>9</a:t>
                      </a:r>
                      <a:endParaRPr lang="en-US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Times New Roman"/>
                          <a:ea typeface="Times New Roman"/>
                        </a:rPr>
                        <a:t>9</a:t>
                      </a:r>
                      <a:endParaRPr lang="en-US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Times New Roman"/>
                          <a:ea typeface="Times New Roman"/>
                        </a:rPr>
                        <a:t>12</a:t>
                      </a:r>
                      <a:endParaRPr lang="en-US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</a:rPr>
                        <a:t>2014</a:t>
                      </a:r>
                      <a:endParaRPr lang="en-US" sz="1400" b="1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Times New Roman"/>
                          <a:ea typeface="Times New Roman"/>
                        </a:rPr>
                        <a:t>3</a:t>
                      </a:r>
                      <a:endParaRPr lang="en-US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Times New Roman"/>
                          <a:ea typeface="Times New Roman"/>
                        </a:rPr>
                        <a:t>2</a:t>
                      </a:r>
                      <a:endParaRPr lang="en-US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Times New Roman"/>
                          <a:ea typeface="Times New Roman"/>
                        </a:rPr>
                        <a:t>3</a:t>
                      </a:r>
                      <a:endParaRPr lang="en-US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Times New Roman"/>
                          <a:ea typeface="Times New Roman"/>
                        </a:rPr>
                        <a:t>3</a:t>
                      </a:r>
                      <a:endParaRPr lang="en-US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</a:rPr>
                        <a:t>2013</a:t>
                      </a:r>
                      <a:endParaRPr lang="en-US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/>
                          <a:ea typeface="Times New Roman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/>
                          <a:ea typeface="Times New Roman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/>
                          <a:ea typeface="Times New Roman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/>
                          <a:ea typeface="Times New Roman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</a:rPr>
                        <a:t>2012</a:t>
                      </a:r>
                      <a:endParaRPr lang="en-US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/>
                          <a:ea typeface="Times New Roman"/>
                        </a:rPr>
                        <a:t>24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/>
                          <a:ea typeface="Times New Roman"/>
                        </a:rPr>
                        <a:t>14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/>
                          <a:ea typeface="Times New Roman"/>
                        </a:rPr>
                        <a:t>18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/>
                          <a:ea typeface="Times New Roman"/>
                        </a:rPr>
                        <a:t>17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</a:rPr>
                        <a:t>2011</a:t>
                      </a:r>
                      <a:endParaRPr lang="en-US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/>
                          <a:ea typeface="Times New Roman"/>
                        </a:rPr>
                        <a:t>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/>
                          <a:ea typeface="Times New Roman"/>
                        </a:rPr>
                        <a:t>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/>
                          <a:ea typeface="Times New Roman"/>
                        </a:rPr>
                        <a:t>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/>
                          <a:ea typeface="Times New Roman"/>
                        </a:rPr>
                        <a:t>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</a:rPr>
                        <a:t>2010</a:t>
                      </a:r>
                      <a:endParaRPr lang="en-US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/>
                          <a:ea typeface="Times New Roman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/>
                          <a:ea typeface="Times New Roman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/>
                          <a:ea typeface="Times New Roman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/>
                          <a:ea typeface="Times New Roman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</a:rPr>
                        <a:t>2009</a:t>
                      </a:r>
                      <a:endParaRPr lang="en-US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/>
                          <a:ea typeface="Times New Roman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/>
                          <a:ea typeface="Times New Roman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/>
                          <a:ea typeface="Times New Roman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/>
                          <a:ea typeface="Times New Roman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</a:rPr>
                        <a:t>2008</a:t>
                      </a:r>
                      <a:endParaRPr lang="en-US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/>
                          <a:ea typeface="Times New Roman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/>
                          <a:ea typeface="Times New Roman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/>
                          <a:ea typeface="Times New Roman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/>
                          <a:ea typeface="Times New Roman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</a:rPr>
                        <a:t>2007</a:t>
                      </a:r>
                      <a:endParaRPr lang="en-US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/>
                          <a:ea typeface="Times New Roman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/>
                          <a:ea typeface="Times New Roman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/>
                          <a:ea typeface="Times New Roman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/>
                          <a:ea typeface="Times New Roman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</a:rPr>
                        <a:t>2006</a:t>
                      </a:r>
                      <a:endParaRPr lang="en-US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/>
                          <a:ea typeface="Times New Roman"/>
                        </a:rPr>
                        <a:t>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/>
                          <a:ea typeface="Times New Roman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/>
                          <a:ea typeface="Times New Roman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/>
                          <a:ea typeface="Times New Roman"/>
                        </a:rPr>
                        <a:t>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</a:rPr>
                        <a:t>2005</a:t>
                      </a:r>
                      <a:endParaRPr lang="en-US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/>
                          <a:ea typeface="Times New Roman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/>
                          <a:ea typeface="Times New Roman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/>
                          <a:ea typeface="Times New Roman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/>
                          <a:ea typeface="Times New Roman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</a:rPr>
                        <a:t>2004</a:t>
                      </a:r>
                      <a:endParaRPr lang="en-US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/>
                          <a:ea typeface="Times New Roman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/>
                          <a:ea typeface="Times New Roman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/>
                          <a:ea typeface="Times New Roman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/>
                          <a:ea typeface="Times New Roman"/>
                        </a:rPr>
                        <a:t>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</a:rPr>
                        <a:t>2003</a:t>
                      </a:r>
                      <a:endParaRPr lang="en-US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/>
                          <a:ea typeface="Times New Roman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/>
                          <a:ea typeface="Times New Roman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/>
                          <a:ea typeface="Times New Roman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/>
                          <a:ea typeface="Times New Roman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" name="Rectangle 2"/>
          <p:cNvSpPr/>
          <p:nvPr/>
        </p:nvSpPr>
        <p:spPr>
          <a:xfrm>
            <a:off x="0" y="5823"/>
            <a:ext cx="9144000" cy="13542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100" b="1" dirty="0">
                <a:ln w="6350">
                  <a:noFill/>
                </a:ln>
                <a:solidFill>
                  <a:srgbClr val="C00000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Lucida Sans"/>
              </a:rPr>
              <a:t>Sioux Falls Fire </a:t>
            </a:r>
            <a:r>
              <a:rPr lang="en-US" sz="4100" b="1" dirty="0" err="1">
                <a:ln w="6350">
                  <a:noFill/>
                </a:ln>
                <a:solidFill>
                  <a:srgbClr val="C00000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Lucida Sans"/>
              </a:rPr>
              <a:t>Wx</a:t>
            </a:r>
            <a:r>
              <a:rPr lang="en-US" sz="4100" b="1" dirty="0">
                <a:ln w="6350">
                  <a:noFill/>
                </a:ln>
                <a:solidFill>
                  <a:srgbClr val="C00000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Lucida Sans"/>
              </a:rPr>
              <a:t> Stats</a:t>
            </a:r>
            <a:br>
              <a:rPr lang="en-US" sz="4100" b="1" dirty="0">
                <a:ln w="6350">
                  <a:noFill/>
                </a:ln>
                <a:solidFill>
                  <a:srgbClr val="C00000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Lucida Sans"/>
              </a:rPr>
            </a:br>
            <a:r>
              <a:rPr lang="en-US" sz="4100" b="1" dirty="0">
                <a:ln w="6350">
                  <a:noFill/>
                </a:ln>
                <a:solidFill>
                  <a:srgbClr val="C00000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Lucida Sans"/>
              </a:rPr>
              <a:t>Number of Red Flag “Days”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286000" y="5329381"/>
            <a:ext cx="457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prstClr val="black"/>
                </a:solidFill>
              </a:rPr>
              <a:t>The hot and dry summer of 2012 really stands out</a:t>
            </a:r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7450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4343400" cy="35052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2445" y="0"/>
            <a:ext cx="4589929" cy="350520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830" y="3352800"/>
            <a:ext cx="4358230" cy="351536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2444" y="3352800"/>
            <a:ext cx="4589929" cy="3505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4039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" y="26796"/>
            <a:ext cx="4282440" cy="340220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26796"/>
            <a:ext cx="4572000" cy="340220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" y="3429000"/>
            <a:ext cx="4312920" cy="3429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3429000"/>
            <a:ext cx="4572000" cy="3428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9251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0" y="-10159"/>
            <a:ext cx="4338320" cy="343916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0"/>
            <a:ext cx="4587240" cy="342900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1" y="3352800"/>
            <a:ext cx="4338320" cy="35052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3352800"/>
            <a:ext cx="4587240" cy="3458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9040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" y="-6699"/>
            <a:ext cx="4312920" cy="350714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2560"/>
            <a:ext cx="4546600" cy="348788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1" y="3429000"/>
            <a:ext cx="4312920" cy="3429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3352800"/>
            <a:ext cx="4572000" cy="3505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1868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219200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i="1" dirty="0" smtClean="0"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Spot Forecasts for NWS Aberdeen</a:t>
            </a:r>
            <a:br>
              <a:rPr lang="en-US" b="1" i="1" dirty="0" smtClean="0"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en-US" b="1" i="1" dirty="0" smtClean="0"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2005 – 2016</a:t>
            </a:r>
            <a:endParaRPr lang="en-US" b="1" i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84821906"/>
              </p:ext>
            </p:extLst>
          </p:nvPr>
        </p:nvGraphicFramePr>
        <p:xfrm>
          <a:off x="457200" y="1752600"/>
          <a:ext cx="8229600" cy="3505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1219200" y="5715000"/>
            <a:ext cx="660584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en-US" i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Big</a:t>
            </a:r>
            <a:r>
              <a:rPr lang="en-US" i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spike this year due to large prescribed burn training in May</a:t>
            </a:r>
            <a:endParaRPr lang="en-US" i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85750" indent="-285750">
              <a:buFont typeface="Arial" charset="0"/>
              <a:buChar char="•"/>
            </a:pPr>
            <a:r>
              <a:rPr lang="en-US" i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Hosted by the Sand Lake Wildlife Refuge</a:t>
            </a:r>
          </a:p>
        </p:txBody>
      </p:sp>
    </p:spTree>
    <p:extLst>
      <p:ext uri="{BB962C8B-B14F-4D97-AF65-F5344CB8AC3E}">
        <p14:creationId xmlns:p14="http://schemas.microsoft.com/office/powerpoint/2010/main" val="1069477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b="1" i="1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2016 Red Flag Stats </a:t>
            </a:r>
            <a:r>
              <a:rPr lang="en-US" b="1" i="1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/>
            </a:r>
            <a:br>
              <a:rPr lang="en-US" b="1" i="1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en-US" b="1" i="1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NWS Aberdeen</a:t>
            </a:r>
            <a:endParaRPr lang="en-US" b="1" i="1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45738408"/>
              </p:ext>
            </p:extLst>
          </p:nvPr>
        </p:nvGraphicFramePr>
        <p:xfrm>
          <a:off x="455720" y="1447800"/>
          <a:ext cx="8229590" cy="3337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29147"/>
                <a:gridCol w="514349"/>
                <a:gridCol w="514349"/>
                <a:gridCol w="514349"/>
                <a:gridCol w="514349"/>
                <a:gridCol w="514349"/>
                <a:gridCol w="514349"/>
                <a:gridCol w="514349"/>
              </a:tblGrid>
              <a:tr h="370840">
                <a:tc gridSpan="5">
                  <a:txBody>
                    <a:bodyPr/>
                    <a:lstStyle/>
                    <a:p>
                      <a:pPr algn="l" fontAlgn="b"/>
                      <a:r>
                        <a:rPr lang="en-US" sz="1800" b="1" i="0" u="none" strike="noStrike" dirty="0">
                          <a:effectLst/>
                          <a:latin typeface="Arial"/>
                        </a:rPr>
                        <a:t>2016 Red Flag Warning Totals</a:t>
                      </a: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effectLst/>
                          <a:latin typeface="Arial"/>
                        </a:rPr>
                        <a:t>Total # of Warnings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effectLst/>
                          <a:latin typeface="Arial"/>
                        </a:rPr>
                        <a:t>31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effectLst/>
                          <a:latin typeface="Arial"/>
                        </a:rPr>
                        <a:t>POD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effectLst/>
                          <a:latin typeface="Arial"/>
                        </a:rPr>
                        <a:t>0.85</a:t>
                      </a: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effectLst/>
                          <a:latin typeface="Arial"/>
                        </a:rPr>
                        <a:t>Total # of Events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effectLst/>
                          <a:latin typeface="Arial"/>
                        </a:rPr>
                        <a:t>27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effectLst/>
                          <a:latin typeface="Arial"/>
                        </a:rPr>
                        <a:t>FAR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effectLst/>
                          <a:latin typeface="Arial"/>
                        </a:rPr>
                        <a:t>0.26</a:t>
                      </a: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effectLst/>
                          <a:latin typeface="Arial"/>
                        </a:rPr>
                        <a:t>Verified Warnings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effectLst/>
                          <a:latin typeface="Arial"/>
                        </a:rPr>
                        <a:t>23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effectLst/>
                          <a:latin typeface="Arial"/>
                        </a:rPr>
                        <a:t>CSI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effectLst/>
                          <a:latin typeface="Arial"/>
                        </a:rPr>
                        <a:t>0.66</a:t>
                      </a: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effectLst/>
                          <a:latin typeface="Arial"/>
                        </a:rPr>
                        <a:t>Missed Warnings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effectLst/>
                          <a:latin typeface="Arial"/>
                        </a:rPr>
                        <a:t>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effectLst/>
                          <a:latin typeface="Arial"/>
                        </a:rPr>
                        <a:t>ALT (Min)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effectLst/>
                          <a:latin typeface="Arial"/>
                        </a:rPr>
                        <a:t>436.63</a:t>
                      </a: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effectLst/>
                          <a:latin typeface="Arial"/>
                        </a:rPr>
                        <a:t>Unverified Warnings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effectLst/>
                          <a:latin typeface="Arial"/>
                        </a:rPr>
                        <a:t>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effectLst/>
                          <a:latin typeface="Arial"/>
                        </a:rPr>
                        <a:t>ALT (Hrs)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effectLst/>
                          <a:latin typeface="Arial"/>
                        </a:rPr>
                        <a:t>7.28</a:t>
                      </a: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effectLst/>
                          <a:latin typeface="Arial"/>
                        </a:rPr>
                        <a:t>Watches issued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effectLst/>
                          <a:latin typeface="Arial"/>
                        </a:rPr>
                        <a:t>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effectLst/>
                          <a:latin typeface="Arial"/>
                        </a:rPr>
                        <a:t>Total Min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effectLst/>
                          <a:latin typeface="Arial"/>
                        </a:rPr>
                        <a:t>11789</a:t>
                      </a: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effectLst/>
                          <a:latin typeface="Arial"/>
                        </a:rPr>
                        <a:t>Verified Watches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effectLst/>
                          <a:latin typeface="Arial"/>
                        </a:rPr>
                        <a:t>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</a:tr>
              <a:tr h="370840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effectLst/>
                          <a:latin typeface="Arial"/>
                        </a:rPr>
                        <a:t>Warnings Preceded by Watches</a:t>
                      </a: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effectLst/>
                          <a:latin typeface="Arial"/>
                        </a:rPr>
                        <a:t>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 dirty="0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481613" y="5029200"/>
            <a:ext cx="8305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i="1" u="sng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Big Stone / Traverse Counties</a:t>
            </a:r>
          </a:p>
          <a:p>
            <a:pPr algn="ctr"/>
            <a:endParaRPr lang="en-US" sz="1600" i="1" u="sng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>
              <a:buFont typeface="Arial" charset="0"/>
              <a:buChar char="•"/>
            </a:pPr>
            <a:r>
              <a:rPr lang="en-US" sz="1600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4/9/16 – Verified Red Flag warning with 20-25% RH and 35-45 mph wind gusts</a:t>
            </a:r>
          </a:p>
          <a:p>
            <a:pPr marL="285750" indent="-285750">
              <a:buFont typeface="Arial" charset="0"/>
              <a:buChar char="•"/>
            </a:pPr>
            <a:r>
              <a:rPr lang="en-US" sz="1600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4/14/16 – Verified Red Flag warning with 20-25% RH and 30-40 mph gusts</a:t>
            </a:r>
          </a:p>
          <a:p>
            <a:endParaRPr lang="en-US" sz="1600" i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5344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chnic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Technic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chnic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4_Office Theme">
  <a:themeElements>
    <a:clrScheme name="Custom 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FFFF"/>
      </a:hlink>
      <a:folHlink>
        <a:srgbClr val="92CDDC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Apex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Paper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Paper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aper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1520</Words>
  <Application>Microsoft Office PowerPoint</Application>
  <PresentationFormat>On-screen Show (4:3)</PresentationFormat>
  <Paragraphs>660</Paragraphs>
  <Slides>32</Slides>
  <Notes>10</Notes>
  <HiddenSlides>0</HiddenSlides>
  <MMClips>0</MMClips>
  <ScaleCrop>false</ScaleCrop>
  <HeadingPairs>
    <vt:vector size="4" baseType="variant">
      <vt:variant>
        <vt:lpstr>Theme</vt:lpstr>
      </vt:variant>
      <vt:variant>
        <vt:i4>8</vt:i4>
      </vt:variant>
      <vt:variant>
        <vt:lpstr>Slide Titles</vt:lpstr>
      </vt:variant>
      <vt:variant>
        <vt:i4>32</vt:i4>
      </vt:variant>
    </vt:vector>
  </HeadingPairs>
  <TitlesOfParts>
    <vt:vector size="40" baseType="lpstr">
      <vt:lpstr>Office Theme</vt:lpstr>
      <vt:lpstr>2_Office Theme</vt:lpstr>
      <vt:lpstr>Technic</vt:lpstr>
      <vt:lpstr>1_Office Theme</vt:lpstr>
      <vt:lpstr>4_Office Theme</vt:lpstr>
      <vt:lpstr>3_Office Theme</vt:lpstr>
      <vt:lpstr>Apex</vt:lpstr>
      <vt:lpstr>Paper</vt:lpstr>
      <vt:lpstr>Incident Meteorologist Local Dispatches</vt:lpstr>
      <vt:lpstr>Incident Meteorologist Locations</vt:lpstr>
      <vt:lpstr>The Future of the National Weather Service</vt:lpstr>
      <vt:lpstr>NWS Challenges in Recent Years</vt:lpstr>
      <vt:lpstr>The OPERATIONAL and WORKFORCE ANALYSIS</vt:lpstr>
      <vt:lpstr>Forecast Consistency</vt:lpstr>
      <vt:lpstr>Impact-Based Decision Support services (IDSS)</vt:lpstr>
      <vt:lpstr>Training</vt:lpstr>
      <vt:lpstr>Staffing</vt:lpstr>
      <vt:lpstr>What this means for Fire weather partners</vt:lpstr>
      <vt:lpstr>Thank You!</vt:lpstr>
      <vt:lpstr>Grand Forks Spot forecast requests</vt:lpstr>
      <vt:lpstr>Grand Forks Red Flag Verification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2016 WFO La Crosse Spot &amp; RFW Stats</vt:lpstr>
      <vt:lpstr>Sioux Falls Fire Wx Stats Spot Burns Since 2002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Spot Forecasts for NWS Aberdeen 2005 – 2016</vt:lpstr>
      <vt:lpstr>2016 Red Flag Stats  NWS Aberdeen</vt:lpstr>
    </vt:vector>
  </TitlesOfParts>
  <Company>NWS CR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Incident Meteorologist Local Dispatches</dc:title>
  <dc:creator>William Leatham</dc:creator>
  <cp:lastModifiedBy>William Leatham</cp:lastModifiedBy>
  <cp:revision>1</cp:revision>
  <dcterms:created xsi:type="dcterms:W3CDTF">2016-12-05T16:37:34Z</dcterms:created>
  <dcterms:modified xsi:type="dcterms:W3CDTF">2016-12-05T16:38:29Z</dcterms:modified>
</cp:coreProperties>
</file>