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4"/>
  </p:notes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303" autoAdjust="0"/>
    <p:restoredTop sz="93857" autoAdjust="0"/>
  </p:normalViewPr>
  <p:slideViewPr>
    <p:cSldViewPr snapToGrid="0">
      <p:cViewPr varScale="1">
        <p:scale>
          <a:sx n="52" d="100"/>
          <a:sy n="52" d="100"/>
        </p:scale>
        <p:origin x="96" y="72"/>
      </p:cViewPr>
      <p:guideLst/>
    </p:cSldViewPr>
  </p:slideViewPr>
  <p:outlineViewPr>
    <p:cViewPr>
      <p:scale>
        <a:sx n="33" d="100"/>
        <a:sy n="33" d="100"/>
      </p:scale>
      <p:origin x="0" y="-621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4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0F6D-CA10-495F-9C90-1BE583FEC5A2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4E934-1F67-441D-BB0A-207F14DDF8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754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4E934-1F67-441D-BB0A-207F14DDF8B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6708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0">
                      <a:schemeClr val="tx1"/>
                    </a:gs>
                    <a:gs pos="68000">
                      <a:srgbClr val="F1F1F1"/>
                    </a:gs>
                    <a:gs pos="100000">
                      <a:schemeClr val="bg1">
                        <a:lumMod val="11000"/>
                        <a:lumOff val="89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defRPr>
            </a:lvl1pPr>
          </a:lstStyle>
          <a:p>
            <a:pPr lvl="0" algn="r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</a:lstStyle>
          <a:p>
            <a:pPr marL="0" lvl="0" indent="0" algn="r">
              <a:buNone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832F-0F86-48F7-8C07-B9DC5235DE33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1322-B8F1-40C7-A447-BDA4072D316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8" b="19922"/>
          <a:stretch/>
        </p:blipFill>
        <p:spPr>
          <a:xfrm>
            <a:off x="9150093" y="57149"/>
            <a:ext cx="276149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322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832F-0F86-48F7-8C07-B9DC5235DE33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1322-B8F1-40C7-A447-BDA4072D316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8" b="19922"/>
          <a:stretch/>
        </p:blipFill>
        <p:spPr>
          <a:xfrm>
            <a:off x="9150093" y="57149"/>
            <a:ext cx="276149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9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32000"/>
                        <a:lumOff val="68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832F-0F86-48F7-8C07-B9DC5235DE33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1322-B8F1-40C7-A447-BDA4072D3163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8" b="19922"/>
          <a:stretch/>
        </p:blipFill>
        <p:spPr>
          <a:xfrm>
            <a:off x="9150093" y="57149"/>
            <a:ext cx="276149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56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402053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832F-0F86-48F7-8C07-B9DC5235DE33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1322-B8F1-40C7-A447-BDA4072D316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8" b="19922"/>
          <a:stretch/>
        </p:blipFill>
        <p:spPr>
          <a:xfrm>
            <a:off x="9150093" y="57149"/>
            <a:ext cx="276149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357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8310305" cy="13255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832F-0F86-48F7-8C07-B9DC5235DE33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1322-B8F1-40C7-A447-BDA4072D3163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8" b="19922"/>
          <a:stretch/>
        </p:blipFill>
        <p:spPr>
          <a:xfrm>
            <a:off x="9150093" y="57149"/>
            <a:ext cx="276149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182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311893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832F-0F86-48F7-8C07-B9DC5235DE33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1322-B8F1-40C7-A447-BDA4072D3163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8" b="19922"/>
          <a:stretch/>
        </p:blipFill>
        <p:spPr>
          <a:xfrm>
            <a:off x="9150093" y="57149"/>
            <a:ext cx="276149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430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832F-0F86-48F7-8C07-B9DC5235DE33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1322-B8F1-40C7-A447-BDA4072D3163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8" b="19922"/>
          <a:stretch/>
        </p:blipFill>
        <p:spPr>
          <a:xfrm>
            <a:off x="9150093" y="57149"/>
            <a:ext cx="276149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552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874520"/>
            <a:ext cx="6172200" cy="398653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832F-0F86-48F7-8C07-B9DC5235DE33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1322-B8F1-40C7-A447-BDA4072D316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8" b="19922"/>
          <a:stretch/>
        </p:blipFill>
        <p:spPr>
          <a:xfrm>
            <a:off x="9150093" y="57149"/>
            <a:ext cx="276149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859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780674"/>
            <a:ext cx="6172200" cy="4080376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832F-0F86-48F7-8C07-B9DC5235DE33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1322-B8F1-40C7-A447-BDA4072D316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8" b="19922"/>
          <a:stretch/>
        </p:blipFill>
        <p:spPr>
          <a:xfrm>
            <a:off x="9150093" y="57149"/>
            <a:ext cx="276149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177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481263"/>
            <a:ext cx="8159833" cy="3885897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832F-0F86-48F7-8C07-B9DC5235DE33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1322-B8F1-40C7-A447-BDA4072D316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8" b="19922"/>
          <a:stretch/>
        </p:blipFill>
        <p:spPr>
          <a:xfrm>
            <a:off x="9150093" y="57149"/>
            <a:ext cx="276149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902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8310305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832F-0F86-48F7-8C07-B9DC5235DE33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1322-B8F1-40C7-A447-BDA4072D316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8" b="19922"/>
          <a:stretch/>
        </p:blipFill>
        <p:spPr>
          <a:xfrm>
            <a:off x="9150093" y="57149"/>
            <a:ext cx="276149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8452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7620786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832F-0F86-48F7-8C07-B9DC5235DE33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1322-B8F1-40C7-A447-BDA4072D316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8" b="19922"/>
          <a:stretch/>
        </p:blipFill>
        <p:spPr>
          <a:xfrm>
            <a:off x="9150093" y="57149"/>
            <a:ext cx="276149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003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832F-0F86-48F7-8C07-B9DC5235DE33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1322-B8F1-40C7-A447-BDA4072D316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8" b="19922"/>
          <a:stretch/>
        </p:blipFill>
        <p:spPr>
          <a:xfrm>
            <a:off x="9150093" y="57149"/>
            <a:ext cx="276149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9125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311893" cy="13255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832F-0F86-48F7-8C07-B9DC5235DE33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1322-B8F1-40C7-A447-BDA4072D3163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8" b="19922"/>
          <a:stretch/>
        </p:blipFill>
        <p:spPr>
          <a:xfrm>
            <a:off x="9150093" y="57149"/>
            <a:ext cx="276149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133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311893" cy="1325563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832F-0F86-48F7-8C07-B9DC5235DE33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1322-B8F1-40C7-A447-BDA4072D3163}" type="slidenum">
              <a:rPr lang="en-US" smtClean="0"/>
              <a:t>‹#›</a:t>
            </a:fld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8" b="19922"/>
          <a:stretch/>
        </p:blipFill>
        <p:spPr>
          <a:xfrm>
            <a:off x="9150093" y="57149"/>
            <a:ext cx="276149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858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20000" y="1825625"/>
            <a:ext cx="9062225" cy="43513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832F-0F86-48F7-8C07-B9DC5235DE33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1322-B8F1-40C7-A447-BDA4072D3163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8" b="19922"/>
          <a:stretch/>
        </p:blipFill>
        <p:spPr>
          <a:xfrm rot="5400000">
            <a:off x="9710164" y="3887531"/>
            <a:ext cx="276149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0838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1722120" cy="5811838"/>
          </a:xfrm>
        </p:spPr>
        <p:txBody>
          <a:bodyPr vert="eaVert"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9832F-0F86-48F7-8C07-B9DC5235DE33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71322-B8F1-40C7-A447-BDA4072D3163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68" b="19922"/>
          <a:stretch/>
        </p:blipFill>
        <p:spPr>
          <a:xfrm rot="5400000">
            <a:off x="9710164" y="3887531"/>
            <a:ext cx="2761494" cy="1817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758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A6C9832F-0F86-48F7-8C07-B9DC5235DE33}" type="datetimeFigureOut">
              <a:rPr lang="en-US" smtClean="0"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12171322-B8F1-40C7-A447-BDA4072D3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3557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13000"/>
                  <a:lumOff val="87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akff.mesowest.org/tools/fbp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Great Lakes Fire Weather Upgrade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GLFFC</a:t>
            </a:r>
          </a:p>
        </p:txBody>
      </p:sp>
    </p:spTree>
    <p:extLst>
      <p:ext uri="{BB962C8B-B14F-4D97-AF65-F5344CB8AC3E}">
        <p14:creationId xmlns:p14="http://schemas.microsoft.com/office/powerpoint/2010/main" val="192565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GLFFC Weather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Move </a:t>
            </a:r>
            <a:r>
              <a:rPr lang="en-US" dirty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the project to cloud base computing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3 </a:t>
            </a:r>
            <a:r>
              <a:rPr lang="en-US" dirty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day hourly forecast  or however long </a:t>
            </a:r>
            <a:r>
              <a:rPr lang="en-US" dirty="0" err="1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precip</a:t>
            </a:r>
            <a:r>
              <a:rPr lang="en-US" dirty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 forecast are predicted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Calculate </a:t>
            </a:r>
            <a:r>
              <a:rPr lang="en-US" dirty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behave run values for Canadian behave models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Graphically </a:t>
            </a:r>
            <a:r>
              <a:rPr lang="en-US" dirty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display the behave spread shape by a selected point on the map or latitude and longitude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Display </a:t>
            </a:r>
            <a:r>
              <a:rPr lang="en-US" dirty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Growing season index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Grab </a:t>
            </a:r>
            <a:r>
              <a:rPr lang="en-US" dirty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historical NFDRS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Allow </a:t>
            </a:r>
            <a:r>
              <a:rPr lang="en-US" dirty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a staffing level to be calculated and displayed similar to current fire danger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Have </a:t>
            </a:r>
            <a:r>
              <a:rPr lang="en-US" dirty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an option to export data directly into the Red </a:t>
            </a:r>
            <a:r>
              <a:rPr lang="en-US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App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Develop a “Fire Prescription Planner” (additional proposal)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896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387993" cy="1325563"/>
          </a:xfrm>
        </p:spPr>
        <p:txBody>
          <a:bodyPr>
            <a:normAutofit fontScale="90000"/>
          </a:bodyPr>
          <a:lstStyle/>
          <a:p>
            <a:r>
              <a:rPr lang="en-US" sz="5400" b="0" i="0" kern="1200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effectLst/>
                <a:latin typeface="+mj-lt"/>
                <a:ea typeface="+mj-ea"/>
                <a:cs typeface="+mj-cs"/>
              </a:rPr>
              <a:t>1.       Move the project to cloud based computing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Existing infrastructure is aged.</a:t>
            </a:r>
          </a:p>
          <a:p>
            <a:r>
              <a:rPr lang="en-US" dirty="0" smtClean="0"/>
              <a:t>Rather than replace hardware, cloud service will be upgraded more frequently.</a:t>
            </a:r>
          </a:p>
          <a:p>
            <a:r>
              <a:rPr lang="en-US" dirty="0" smtClean="0"/>
              <a:t>Allows for redundancy and minimizes risk of downtime.</a:t>
            </a:r>
          </a:p>
          <a:p>
            <a:r>
              <a:rPr lang="en-US" dirty="0" smtClean="0"/>
              <a:t>Costs will be distributed across the entire maintenance agreement period.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844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0" i="0" kern="1200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effectLst/>
                <a:latin typeface="+mj-lt"/>
                <a:ea typeface="+mj-ea"/>
                <a:cs typeface="+mj-cs"/>
              </a:rPr>
              <a:t>2.       3 day hourly forecast 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Dependent </a:t>
            </a:r>
            <a:r>
              <a:rPr lang="en-US" dirty="0"/>
              <a:t>on the timing of the NDFD grids provided by the </a:t>
            </a:r>
            <a:r>
              <a:rPr lang="en-US" dirty="0" smtClean="0"/>
              <a:t>NWS</a:t>
            </a:r>
          </a:p>
          <a:p>
            <a:pPr lvl="1"/>
            <a:r>
              <a:rPr lang="en-US" dirty="0" smtClean="0"/>
              <a:t>Certain </a:t>
            </a:r>
            <a:r>
              <a:rPr lang="en-US" dirty="0"/>
              <a:t>times of the day it might be 66-72 hours in length. </a:t>
            </a:r>
            <a:endParaRPr lang="en-US" dirty="0" smtClean="0"/>
          </a:p>
          <a:p>
            <a:pPr lvl="1"/>
            <a:r>
              <a:rPr lang="en-US" dirty="0" smtClean="0"/>
              <a:t>Possibly able </a:t>
            </a:r>
            <a:r>
              <a:rPr lang="en-US" dirty="0"/>
              <a:t>to leverage some work </a:t>
            </a:r>
            <a:r>
              <a:rPr lang="en-US" dirty="0" smtClean="0"/>
              <a:t>for </a:t>
            </a:r>
            <a:r>
              <a:rPr lang="en-US" dirty="0"/>
              <a:t>Alaska and do daily </a:t>
            </a:r>
            <a:r>
              <a:rPr lang="en-US" dirty="0" err="1"/>
              <a:t>calcs</a:t>
            </a:r>
            <a:r>
              <a:rPr lang="en-US" dirty="0"/>
              <a:t> out longer using NWS model guidance.</a:t>
            </a:r>
          </a:p>
        </p:txBody>
      </p:sp>
    </p:spTree>
    <p:extLst>
      <p:ext uri="{BB962C8B-B14F-4D97-AF65-F5344CB8AC3E}">
        <p14:creationId xmlns:p14="http://schemas.microsoft.com/office/powerpoint/2010/main" val="620606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0" i="0" kern="1200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effectLst/>
                <a:latin typeface="+mj-lt"/>
                <a:ea typeface="+mj-ea"/>
                <a:cs typeface="+mj-cs"/>
              </a:rPr>
              <a:t>3.       Calculate fire </a:t>
            </a:r>
            <a:r>
              <a:rPr lang="en-US" sz="5400" b="0" i="0" kern="1200" dirty="0" err="1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effectLst/>
                <a:latin typeface="+mj-lt"/>
                <a:ea typeface="+mj-ea"/>
                <a:cs typeface="+mj-cs"/>
              </a:rPr>
              <a:t>behavrior</a:t>
            </a:r>
            <a:r>
              <a:rPr lang="en-US" sz="5400" b="0" i="0" kern="1200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effectLst/>
                <a:latin typeface="+mj-lt"/>
                <a:ea typeface="+mj-ea"/>
                <a:cs typeface="+mj-cs"/>
              </a:rPr>
              <a:t> for Canadian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1544299"/>
          </a:xfrm>
        </p:spPr>
        <p:txBody>
          <a:bodyPr/>
          <a:lstStyle/>
          <a:p>
            <a:r>
              <a:rPr lang="en-US" dirty="0" smtClean="0"/>
              <a:t>This </a:t>
            </a:r>
            <a:r>
              <a:rPr lang="en-US" dirty="0"/>
              <a:t>would take advantage of the development work for Alaska for the Fire Behavior Calculator.</a:t>
            </a:r>
          </a:p>
          <a:p>
            <a:r>
              <a:rPr lang="en-US" dirty="0">
                <a:hlinkClick r:id="rId2"/>
              </a:rPr>
              <a:t>http</a:t>
            </a:r>
            <a:r>
              <a:rPr lang="en-US" dirty="0" smtClean="0">
                <a:hlinkClick r:id="rId2"/>
              </a:rPr>
              <a:t>://</a:t>
            </a:r>
            <a:r>
              <a:rPr lang="en-US" dirty="0">
                <a:hlinkClick r:id="rId2"/>
              </a:rPr>
              <a:t>akff.mesowest.org/tools/fbp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4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885" y="3369924"/>
            <a:ext cx="8928029" cy="317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979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346897" cy="1325563"/>
          </a:xfrm>
        </p:spPr>
        <p:txBody>
          <a:bodyPr>
            <a:normAutofit fontScale="90000"/>
          </a:bodyPr>
          <a:lstStyle/>
          <a:p>
            <a:r>
              <a:rPr lang="en-US" sz="5400" b="0" i="0" kern="1200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effectLst/>
                <a:latin typeface="+mj-lt"/>
                <a:ea typeface="+mj-ea"/>
                <a:cs typeface="+mj-cs"/>
              </a:rPr>
              <a:t>4.       Graphically display the spread ellipsoid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1523750"/>
          </a:xfrm>
        </p:spPr>
        <p:txBody>
          <a:bodyPr/>
          <a:lstStyle/>
          <a:p>
            <a:r>
              <a:rPr lang="en-US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Selected </a:t>
            </a:r>
            <a:r>
              <a:rPr lang="en-US" dirty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point on the map or latitude and </a:t>
            </a:r>
            <a:r>
              <a:rPr lang="en-US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longitude</a:t>
            </a:r>
          </a:p>
          <a:p>
            <a:r>
              <a:rPr lang="en-US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Also </a:t>
            </a:r>
            <a:r>
              <a:rPr lang="en-US" dirty="0"/>
              <a:t>shift the location after you run it the first time, etc</a:t>
            </a:r>
            <a:r>
              <a:rPr lang="en-US" dirty="0" smtClean="0"/>
              <a:t>.</a:t>
            </a:r>
          </a:p>
          <a:p>
            <a:r>
              <a:rPr lang="en-US" dirty="0" smtClean="0"/>
              <a:t>Similar to </a:t>
            </a:r>
            <a:r>
              <a:rPr lang="en-US" dirty="0" err="1" smtClean="0"/>
              <a:t>RedApp</a:t>
            </a:r>
            <a:r>
              <a:rPr lang="en-US" dirty="0" smtClean="0"/>
              <a:t> process.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7749" y="3579246"/>
            <a:ext cx="6864475" cy="287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85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418816" cy="1325563"/>
          </a:xfrm>
        </p:spPr>
        <p:txBody>
          <a:bodyPr>
            <a:normAutofit fontScale="90000"/>
          </a:bodyPr>
          <a:lstStyle/>
          <a:p>
            <a:r>
              <a:rPr lang="en-US" sz="5400" b="0" i="0" kern="1200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effectLst/>
                <a:latin typeface="+mj-lt"/>
                <a:ea typeface="+mj-ea"/>
                <a:cs typeface="+mj-cs"/>
              </a:rPr>
              <a:t>5.       Display Growing season index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element in the NFDRS 2016 version.</a:t>
            </a:r>
          </a:p>
          <a:p>
            <a:r>
              <a:rPr lang="en-US" dirty="0"/>
              <a:t>The Growing Season Index is a simple metric of plant physiological limits to photosynthesis.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highly correlated to the seasonal changes in both the amount and activity of plant canopies.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predicts the green-up and senescence of live fuels and the influence of water </a:t>
            </a:r>
            <a:r>
              <a:rPr lang="en-US" dirty="0" smtClean="0"/>
              <a:t>stress events </a:t>
            </a:r>
            <a:r>
              <a:rPr lang="en-US" dirty="0"/>
              <a:t>on vegetation.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148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0" i="0" kern="1200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effectLst/>
                <a:latin typeface="+mj-lt"/>
                <a:ea typeface="+mj-ea"/>
                <a:cs typeface="+mj-cs"/>
              </a:rPr>
              <a:t>6.       Grab historical NFDRS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Continue to provide NFDRS values that are calculated from WIMS.</a:t>
            </a:r>
          </a:p>
          <a:p>
            <a:r>
              <a:rPr lang="en-US" dirty="0" smtClean="0"/>
              <a:t>Show historical values that are provided from WFAS.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901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408542" cy="1325563"/>
          </a:xfrm>
        </p:spPr>
        <p:txBody>
          <a:bodyPr>
            <a:normAutofit fontScale="90000"/>
          </a:bodyPr>
          <a:lstStyle/>
          <a:p>
            <a:r>
              <a:rPr lang="en-US" sz="5400" b="0" i="0" kern="1200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effectLst/>
                <a:latin typeface="+mj-lt"/>
                <a:ea typeface="+mj-ea"/>
                <a:cs typeface="+mj-cs"/>
              </a:rPr>
              <a:t>7.    Allow a staffing level to be calculated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2476071"/>
            <a:ext cx="10233800" cy="3700891"/>
          </a:xfrm>
        </p:spPr>
        <p:txBody>
          <a:bodyPr/>
          <a:lstStyle/>
          <a:p>
            <a:r>
              <a:rPr lang="en-US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Displayed </a:t>
            </a:r>
            <a:r>
              <a:rPr lang="en-US" dirty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similar to current fire </a:t>
            </a:r>
            <a:r>
              <a:rPr lang="en-US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danger</a:t>
            </a:r>
          </a:p>
          <a:p>
            <a:r>
              <a:rPr lang="en-US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</a:rPr>
              <a:t>Will be able to be toggled by state for those that don’t wish to display publicly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92758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254429" cy="1325563"/>
          </a:xfrm>
        </p:spPr>
        <p:txBody>
          <a:bodyPr>
            <a:normAutofit fontScale="90000"/>
          </a:bodyPr>
          <a:lstStyle/>
          <a:p>
            <a:r>
              <a:rPr lang="en-US" sz="5400" b="0" i="0" kern="1200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effectLst/>
                <a:latin typeface="+mj-lt"/>
                <a:ea typeface="+mj-ea"/>
                <a:cs typeface="+mj-cs"/>
              </a:rPr>
              <a:t>8.       Have an option to export data directly into the Red App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RedApp</a:t>
            </a:r>
            <a:r>
              <a:rPr lang="en-US" dirty="0" smtClean="0"/>
              <a:t> will have US conversion installed in the next version that will be out this Fall.</a:t>
            </a:r>
          </a:p>
          <a:p>
            <a:r>
              <a:rPr lang="en-US" dirty="0" smtClean="0"/>
              <a:t>Two data streams will need to be maintained for:</a:t>
            </a:r>
          </a:p>
          <a:p>
            <a:pPr lvl="1"/>
            <a:r>
              <a:rPr lang="en-US" dirty="0" smtClean="0"/>
              <a:t>Current Conditions</a:t>
            </a:r>
          </a:p>
          <a:p>
            <a:pPr lvl="1"/>
            <a:r>
              <a:rPr lang="en-US" dirty="0" smtClean="0"/>
              <a:t>Forecast Conditions</a:t>
            </a:r>
          </a:p>
          <a:p>
            <a:r>
              <a:rPr lang="en-US" dirty="0" smtClean="0"/>
              <a:t>Will allow for offline calculations and act as a replacement for the current </a:t>
            </a:r>
            <a:r>
              <a:rPr lang="en-US" dirty="0" err="1" smtClean="0"/>
              <a:t>Remsoft</a:t>
            </a:r>
            <a:r>
              <a:rPr lang="en-US" dirty="0" smtClean="0"/>
              <a:t> Behave+ software.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9328" y="5016500"/>
            <a:ext cx="539115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65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100317" cy="1325563"/>
          </a:xfrm>
        </p:spPr>
        <p:txBody>
          <a:bodyPr>
            <a:normAutofit fontScale="9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0" kern="1200" dirty="0" smtClean="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13000"/>
                        <a:lumOff val="87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  <a:tileRect/>
                </a:gradFill>
                <a:effectLst/>
                <a:latin typeface="+mj-lt"/>
                <a:ea typeface="+mj-ea"/>
                <a:cs typeface="+mj-cs"/>
              </a:rPr>
              <a:t>9.  Develop a “Fire Prescription Planner” (additional proposal)</a:t>
            </a:r>
            <a:endParaRPr lang="en-US" sz="5400" dirty="0" smtClean="0">
              <a:effectLst/>
            </a:endParaRPr>
          </a:p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0000" y="1825625"/>
            <a:ext cx="10233800" cy="1123058"/>
          </a:xfrm>
        </p:spPr>
        <p:txBody>
          <a:bodyPr/>
          <a:lstStyle/>
          <a:p>
            <a:r>
              <a:rPr lang="en-US" dirty="0" smtClean="0"/>
              <a:t>Similar to the OK </a:t>
            </a:r>
            <a:r>
              <a:rPr lang="en-US" dirty="0" err="1" smtClean="0"/>
              <a:t>Mesonet</a:t>
            </a:r>
            <a:r>
              <a:rPr lang="en-US" dirty="0"/>
              <a:t> </a:t>
            </a:r>
            <a:r>
              <a:rPr lang="en-US" dirty="0" smtClean="0"/>
              <a:t>product</a:t>
            </a:r>
          </a:p>
          <a:p>
            <a:r>
              <a:rPr lang="en-US" dirty="0" smtClean="0"/>
              <a:t>Will use CFFDRS / FBP indices and values.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703" y="2948683"/>
            <a:ext cx="2472173" cy="36616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266" y="3707598"/>
            <a:ext cx="4018183" cy="27797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5575" y="4057395"/>
            <a:ext cx="6345463" cy="1040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853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GLFFC Weather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Current proposed estimated cost for items 1-8:</a:t>
            </a:r>
          </a:p>
          <a:p>
            <a:pPr lvl="1"/>
            <a:r>
              <a:rPr lang="en-US" dirty="0" smtClean="0"/>
              <a:t>$50,000</a:t>
            </a:r>
          </a:p>
          <a:p>
            <a:r>
              <a:rPr lang="en-US" dirty="0" smtClean="0"/>
              <a:t>New “Fire Prescription Planner” (additional proposal):</a:t>
            </a:r>
          </a:p>
          <a:p>
            <a:pPr lvl="1"/>
            <a:r>
              <a:rPr lang="en-US" dirty="0" smtClean="0"/>
              <a:t>$10,000</a:t>
            </a:r>
          </a:p>
          <a:p>
            <a:pPr lvl="1"/>
            <a:endParaRPr lang="en-US" dirty="0"/>
          </a:p>
          <a:p>
            <a:r>
              <a:rPr lang="en-US" dirty="0" smtClean="0"/>
              <a:t>Total Project cost: $60,000 </a:t>
            </a:r>
            <a:r>
              <a:rPr lang="en-US" dirty="0" smtClean="0"/>
              <a:t>plus</a:t>
            </a:r>
          </a:p>
          <a:p>
            <a:endParaRPr lang="en-US" dirty="0" smtClean="0"/>
          </a:p>
          <a:p>
            <a:r>
              <a:rPr lang="en-US" dirty="0" smtClean="0"/>
              <a:t>Annual Maintenance </a:t>
            </a:r>
            <a:r>
              <a:rPr lang="en-US" dirty="0"/>
              <a:t>cost of </a:t>
            </a:r>
            <a:r>
              <a:rPr lang="en-US" dirty="0"/>
              <a:t>$</a:t>
            </a:r>
            <a:r>
              <a:rPr lang="en-US" dirty="0" smtClean="0"/>
              <a:t>12,500 </a:t>
            </a:r>
            <a:r>
              <a:rPr lang="en-US" dirty="0"/>
              <a:t>per </a:t>
            </a:r>
            <a:r>
              <a:rPr lang="en-US" dirty="0" smtClean="0"/>
              <a:t>year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111674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B4B4B"/>
      </a:dk2>
      <a:lt2>
        <a:srgbClr val="8ED5C1"/>
      </a:lt2>
      <a:accent1>
        <a:srgbClr val="73CBB2"/>
      </a:accent1>
      <a:accent2>
        <a:srgbClr val="AACD5B"/>
      </a:accent2>
      <a:accent3>
        <a:srgbClr val="65A9E1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47428100-C732-4B2E-A30A-5273F581A0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TM04033923[[fn=Depth]]</Template>
  <TotalTime>73</TotalTime>
  <Words>387</Words>
  <Application>Microsoft Office PowerPoint</Application>
  <PresentationFormat>Widescreen</PresentationFormat>
  <Paragraphs>60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Corbel</vt:lpstr>
      <vt:lpstr>Depth</vt:lpstr>
      <vt:lpstr>Great Lakes Fire Weather Upgrade</vt:lpstr>
      <vt:lpstr>GLFFC Weather Project</vt:lpstr>
      <vt:lpstr>1.       Move the project to cloud based computing</vt:lpstr>
      <vt:lpstr>2.       3 day hourly forecast  </vt:lpstr>
      <vt:lpstr>3.       Calculate fire behavrior for Canadian models</vt:lpstr>
      <vt:lpstr>4.       Graphically display the spread ellipsoid</vt:lpstr>
      <vt:lpstr>5.       Display Growing season index</vt:lpstr>
      <vt:lpstr>6.       Grab historical NFDRS</vt:lpstr>
      <vt:lpstr>7.    Allow a staffing level to be calculated</vt:lpstr>
      <vt:lpstr>8.       Have an option to export data directly into the Red App</vt:lpstr>
      <vt:lpstr>9.  Develop a “Fire Prescription Planner” (additional proposal) </vt:lpstr>
      <vt:lpstr>GLFFC Weather Project</vt:lpstr>
    </vt:vector>
  </TitlesOfParts>
  <Company>Minnesota Department of Natural Resources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Great Lakes Fire Weather Upgrade</dc:title>
  <dc:creator>Bill Glesener</dc:creator>
  <cp:lastModifiedBy>William J. Glesener, II</cp:lastModifiedBy>
  <cp:revision>9</cp:revision>
  <dcterms:created xsi:type="dcterms:W3CDTF">2016-09-16T18:12:09Z</dcterms:created>
  <dcterms:modified xsi:type="dcterms:W3CDTF">2016-09-19T13:41:24Z</dcterms:modified>
</cp:coreProperties>
</file>