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66" r:id="rId4"/>
    <p:sldId id="258" r:id="rId5"/>
    <p:sldId id="267" r:id="rId6"/>
    <p:sldId id="259" r:id="rId7"/>
    <p:sldId id="260" r:id="rId8"/>
    <p:sldId id="261" r:id="rId9"/>
    <p:sldId id="262" r:id="rId10"/>
    <p:sldId id="264" r:id="rId11"/>
    <p:sldId id="268" r:id="rId12"/>
    <p:sldId id="269" r:id="rId13"/>
    <p:sldId id="271" r:id="rId14"/>
    <p:sldId id="276" r:id="rId15"/>
    <p:sldId id="277" r:id="rId16"/>
    <p:sldId id="270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16 Fire Summary" id="{9D8F802A-76D1-4817-8E4A-6C23637609B5}">
          <p14:sldIdLst>
            <p14:sldId id="256"/>
            <p14:sldId id="257"/>
            <p14:sldId id="266"/>
            <p14:sldId id="258"/>
            <p14:sldId id="267"/>
            <p14:sldId id="259"/>
            <p14:sldId id="260"/>
            <p14:sldId id="261"/>
            <p14:sldId id="262"/>
            <p14:sldId id="264"/>
          </p14:sldIdLst>
        </p14:section>
        <p14:section name="2017 Outlook" id="{9BCE7837-DC01-4005-8EFA-7F78C6D657F3}">
          <p14:sldIdLst>
            <p14:sldId id="268"/>
            <p14:sldId id="269"/>
            <p14:sldId id="271"/>
            <p14:sldId id="276"/>
            <p14:sldId id="277"/>
            <p14:sldId id="270"/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21" autoAdjust="0"/>
  </p:normalViewPr>
  <p:slideViewPr>
    <p:cSldViewPr snapToGrid="0" showGuides="1">
      <p:cViewPr varScale="1">
        <p:scale>
          <a:sx n="48" d="100"/>
          <a:sy n="48" d="100"/>
        </p:scale>
        <p:origin x="90" y="36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65E70-D90B-4935-9CB4-5E11DA7F9C59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ED61E-587C-4967-A16B-4446E38A0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47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2016 Meeting Notes -  ??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Weather of 2016 - ?? 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 2016 Fire Summary  - B.J. (MN DNR) 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Climate Outlooks for 2017 – ??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IMET Program Update  - Amanda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SPOT Page - OMG Finally - ?? 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NFDRS, New Fuel Models - B.J. (MN DNR)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Weather Shield - B.J. (MN DNR)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Forecast Builder/Future of NWS - ?? 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Routine FWF morning update - Amanda/Bill (DLH)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SPOT/Red Flag Statistics – Focal Points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D61E-587C-4967-A16B-4446E38A09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11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Above</a:t>
            </a:r>
            <a:r>
              <a:rPr lang="en-US" baseline="0" dirty="0" smtClean="0"/>
              <a:t> average Rx Acres</a:t>
            </a:r>
          </a:p>
          <a:p>
            <a:r>
              <a:rPr lang="en-US" baseline="0" dirty="0" smtClean="0"/>
              <a:t>Below average </a:t>
            </a:r>
            <a:r>
              <a:rPr lang="en-US" baseline="0" smtClean="0"/>
              <a:t>wildland 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D61E-587C-4967-A16B-4446E38A09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1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 Residences threatened.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D61E-587C-4967-A16B-4446E38A09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82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 residences threatened</a:t>
            </a:r>
          </a:p>
          <a:p>
            <a:r>
              <a:rPr lang="en-US" dirty="0" smtClean="0"/>
              <a:t>99</a:t>
            </a:r>
            <a:r>
              <a:rPr lang="en-US" baseline="0" dirty="0" smtClean="0"/>
              <a:t> personnel assigned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D61E-587C-4967-A16B-4446E38A09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68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residences, 60 minor structures</a:t>
            </a:r>
            <a:r>
              <a:rPr lang="en-US" dirty="0" smtClean="0"/>
              <a:t>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injuries; IMT 3 Metro All Hazard Team assigned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D61E-587C-4967-A16B-4446E38A09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38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2016 Meeting Notes -  ??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Weather of 2016 - ?? 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 2016 Fire Summary  - B.J. (MN DNR) 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Climate Outlooks for 2017 – ??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IMET Program Update  - Amanda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SPOT Page - OMG Finally - ?? 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NFDRS, New Fuel Models - B.J. (MN DNR)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Weather Shield - B.J. (MN DNR)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Forecast Builder/Future of NWS - ?? 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Routine FWF morning update - Amanda/Bill (DLH)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SPOT/Red Flag Statistics – Focal Points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D61E-587C-4967-A16B-4446E38A09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31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 Niña conditions are present.* </a:t>
            </a:r>
          </a:p>
          <a:p>
            <a:r>
              <a:rPr lang="en-US" dirty="0" smtClean="0"/>
              <a:t>Equatorial sea surface temperatures (SST) are below average in the central and east-central Pacific Ocean. </a:t>
            </a:r>
          </a:p>
          <a:p>
            <a:r>
              <a:rPr lang="en-US" smtClean="0"/>
              <a:t>La </a:t>
            </a:r>
            <a:r>
              <a:rPr lang="en-US" dirty="0" smtClean="0"/>
              <a:t>Niña is slightly favored to persist (~55% chance) through winter 2016-17.*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ED61E-587C-4967-A16B-4446E38A09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93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139211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4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59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84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0205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33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31030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99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1189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78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14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874520"/>
            <a:ext cx="6172200" cy="39865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95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780674"/>
            <a:ext cx="6172200" cy="408037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21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481263"/>
            <a:ext cx="8159833" cy="388589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43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310305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41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7620786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65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4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1189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03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1189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56" y="8254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48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0000" y="1825625"/>
            <a:ext cx="9062225" cy="4351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40477" y="4344650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21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172212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40477" y="4344650"/>
            <a:ext cx="202664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77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8E014AB-D91A-4B47-ACEE-F449EC9E38BE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2CAE7DD-BC5C-439E-BF97-BC10C02E2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920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MN 2016 Fire Summary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2016 MN Fire Weather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84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2016 Fire Activity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02634351"/>
              </p:ext>
            </p:extLst>
          </p:nvPr>
        </p:nvGraphicFramePr>
        <p:xfrm>
          <a:off x="928061" y="1690688"/>
          <a:ext cx="5901270" cy="3167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0254"/>
                <a:gridCol w="1180254"/>
                <a:gridCol w="1180254"/>
                <a:gridCol w="1180254"/>
                <a:gridCol w="1180254"/>
              </a:tblGrid>
              <a:tr h="4525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Agency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RX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RX acres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WF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WF Acres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25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State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259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31045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821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7567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25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BIA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44229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509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1781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25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USFS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5600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25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NPS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350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N/a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25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USFWS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147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26016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933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25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531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107,240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1412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12,297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687" y="1793834"/>
            <a:ext cx="3978701" cy="438312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365934"/>
              </p:ext>
            </p:extLst>
          </p:nvPr>
        </p:nvGraphicFramePr>
        <p:xfrm>
          <a:off x="223983" y="5079683"/>
          <a:ext cx="7309426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4351"/>
                <a:gridCol w="1091015"/>
                <a:gridCol w="1091015"/>
                <a:gridCol w="1091015"/>
                <a:gridCol w="1091015"/>
                <a:gridCol w="1091015"/>
              </a:tblGrid>
              <a:tr h="558417"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Days at Planning Levels </a:t>
                      </a:r>
                    </a:p>
                    <a:p>
                      <a:r>
                        <a:rPr lang="en-US" dirty="0" smtClean="0"/>
                        <a:t>(June – Sept)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3200" b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3200" b="1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32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US" sz="32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3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47400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76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Synopsis of Large Fire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Wildland Fire</a:t>
            </a:r>
          </a:p>
          <a:p>
            <a:pPr lvl="1"/>
            <a:r>
              <a:rPr lang="en-US" sz="3200" dirty="0" smtClean="0"/>
              <a:t>Lyons</a:t>
            </a:r>
          </a:p>
          <a:p>
            <a:pPr lvl="1"/>
            <a:r>
              <a:rPr lang="en-US" sz="3200" dirty="0" smtClean="0"/>
              <a:t>Lake Hattie</a:t>
            </a:r>
          </a:p>
          <a:p>
            <a:pPr lvl="1"/>
            <a:r>
              <a:rPr lang="en-US" sz="3200" dirty="0" err="1" smtClean="0"/>
              <a:t>Skibo</a:t>
            </a:r>
            <a:endParaRPr lang="en-US" sz="3200" dirty="0" smtClean="0"/>
          </a:p>
          <a:p>
            <a:pPr lvl="1"/>
            <a:r>
              <a:rPr lang="en-US" sz="3200" dirty="0" smtClean="0"/>
              <a:t>Foss Lake</a:t>
            </a:r>
          </a:p>
          <a:p>
            <a:pPr lvl="1"/>
            <a:r>
              <a:rPr lang="en-US" sz="3200" dirty="0" smtClean="0"/>
              <a:t>Hut Two</a:t>
            </a:r>
          </a:p>
          <a:p>
            <a:pPr lvl="1"/>
            <a:r>
              <a:rPr lang="en-US" sz="3200" dirty="0" smtClean="0"/>
              <a:t>Taylor Road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All Hazard</a:t>
            </a:r>
          </a:p>
          <a:p>
            <a:pPr lvl="1"/>
            <a:r>
              <a:rPr lang="en-US" sz="3200" dirty="0" smtClean="0"/>
              <a:t>July 5 Blowdown</a:t>
            </a:r>
          </a:p>
          <a:p>
            <a:pPr lvl="1"/>
            <a:r>
              <a:rPr lang="en-US" sz="3200" dirty="0" smtClean="0"/>
              <a:t>July 21 Blowdown</a:t>
            </a:r>
          </a:p>
          <a:p>
            <a:pPr lvl="1"/>
            <a:r>
              <a:rPr lang="en-US" sz="3200" dirty="0" err="1" smtClean="0"/>
              <a:t>Beartown</a:t>
            </a:r>
            <a:r>
              <a:rPr lang="en-US" sz="3200" dirty="0" smtClean="0"/>
              <a:t> Assist</a:t>
            </a:r>
          </a:p>
          <a:p>
            <a:pPr lvl="1"/>
            <a:r>
              <a:rPr lang="en-US" sz="3200" dirty="0" smtClean="0"/>
              <a:t>2o16 Wildfire Academy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852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Lyons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18" y="481263"/>
            <a:ext cx="6462773" cy="388589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04615"/>
              </p:ext>
            </p:extLst>
          </p:nvPr>
        </p:nvGraphicFramePr>
        <p:xfrm>
          <a:off x="838200" y="5265814"/>
          <a:ext cx="10515600" cy="70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333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FFMC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DMC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DC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ISI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BUI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FWI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County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Acres burned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93.6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92.5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13.6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36.5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23.7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Wadena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20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Lake Hattie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0" b="14280"/>
          <a:stretch>
            <a:fillRect/>
          </a:stretch>
        </p:blipFill>
        <p:spPr/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670944"/>
              </p:ext>
            </p:extLst>
          </p:nvPr>
        </p:nvGraphicFramePr>
        <p:xfrm>
          <a:off x="838200" y="5265814"/>
          <a:ext cx="10515600" cy="70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333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FFMC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DMC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DC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ISI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BUI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FWI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County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Acres burned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38.8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85.9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12.3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38.8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22.7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Hubbard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356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71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Skibo</a:t>
            </a:r>
            <a:r>
              <a:rPr lang="en-US" baseline="0" dirty="0" smtClean="0"/>
              <a:t> 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9" b="1824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386910"/>
              </p:ext>
            </p:extLst>
          </p:nvPr>
        </p:nvGraphicFramePr>
        <p:xfrm>
          <a:off x="838200" y="5265814"/>
          <a:ext cx="10515600" cy="70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333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FFMC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DMC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DC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ISI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BUI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FWI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County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Acres burned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94.6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37.8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65.1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15.7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37.6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</a:rPr>
                        <a:t>26.5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St. Louis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973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2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Foss Lake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1" b="1425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14475"/>
              </p:ext>
            </p:extLst>
          </p:nvPr>
        </p:nvGraphicFramePr>
        <p:xfrm>
          <a:off x="838200" y="5265814"/>
          <a:ext cx="10515600" cy="70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333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FFMC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DMC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DC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ISI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BUI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FWI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County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Acres burned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43.7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126.8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15.2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28.8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St. Louis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936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1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Hut Two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96" y="481263"/>
            <a:ext cx="5172217" cy="388589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595933"/>
              </p:ext>
            </p:extLst>
          </p:nvPr>
        </p:nvGraphicFramePr>
        <p:xfrm>
          <a:off x="838200" y="5265814"/>
          <a:ext cx="10515600" cy="70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333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FFMC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DMC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DC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ISI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BUI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FWI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County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Acres burned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89.1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50.1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7.8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31.8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14.7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Lake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257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93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Taylor Road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76" b="37578"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411274"/>
              </p:ext>
            </p:extLst>
          </p:nvPr>
        </p:nvGraphicFramePr>
        <p:xfrm>
          <a:off x="838200" y="5265814"/>
          <a:ext cx="10515600" cy="70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333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FFMC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DMC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DC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ISI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BUI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FWI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County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Acres burned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93.3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41.1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70.4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13.1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40.9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24.4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St. Louis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250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68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July 5 &amp; July 21 Blowdown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5" b="766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total of 21 counties </a:t>
            </a:r>
            <a:r>
              <a:rPr lang="en-US" dirty="0" smtClean="0"/>
              <a:t>had been </a:t>
            </a:r>
            <a:r>
              <a:rPr lang="en-US" dirty="0"/>
              <a:t>affected by summer </a:t>
            </a:r>
            <a:r>
              <a:rPr lang="en-US" dirty="0" smtClean="0"/>
              <a:t>storms. Summer rains exceeded 200% of normal in many 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0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MN 2017 Fire Outlook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2016 MN Incident Command System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09431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Conditions</a:t>
            </a:r>
            <a:endParaRPr lang="en-US" dirty="0"/>
          </a:p>
        </p:txBody>
      </p:sp>
      <p:pic>
        <p:nvPicPr>
          <p:cNvPr id="8194" name="Picture 2" descr="weekly precipitation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139660"/>
            <a:ext cx="3038475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 departure from norm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2" y="2139661"/>
            <a:ext cx="3038475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rank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2139661"/>
            <a:ext cx="3038475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23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Drought Conditions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99" y="2319216"/>
            <a:ext cx="5325035" cy="411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974" y="2321438"/>
            <a:ext cx="5325035" cy="411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592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SST and Anomaly Maps</a:t>
            </a:r>
            <a:endParaRPr lang="en-US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64" y="1396311"/>
            <a:ext cx="4891828" cy="48918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96066"/>
            <a:ext cx="5917044" cy="37920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097300" y="1396311"/>
            <a:ext cx="2470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La Nina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882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592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Climate Prediction Center Anomaly Maps</a:t>
            </a:r>
            <a:endParaRPr lang="en-US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1581662"/>
            <a:ext cx="5257800" cy="489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7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59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Predictive Services Anomaly Maps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331" y="1091046"/>
            <a:ext cx="7480541" cy="5610406"/>
          </a:xfrm>
        </p:spPr>
      </p:pic>
    </p:spTree>
    <p:extLst>
      <p:ext uri="{BB962C8B-B14F-4D97-AF65-F5344CB8AC3E}">
        <p14:creationId xmlns:p14="http://schemas.microsoft.com/office/powerpoint/2010/main" val="152311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59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Fire Family Plus Comparisons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05" y="953260"/>
            <a:ext cx="3886200" cy="2914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05" y="3943350"/>
            <a:ext cx="3886200" cy="2914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98" y="953260"/>
            <a:ext cx="3886200" cy="2914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98" y="3943350"/>
            <a:ext cx="38862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1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59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FF+ Spring 2017 Analog Years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05" y="953260"/>
            <a:ext cx="3886200" cy="29146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05" y="3943350"/>
            <a:ext cx="3886200" cy="2914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98" y="953260"/>
            <a:ext cx="3886200" cy="29146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98" y="3943350"/>
            <a:ext cx="3886200" cy="29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4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756" y="1690688"/>
            <a:ext cx="8800614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Cooler winter with more snow in January and February.</a:t>
            </a:r>
          </a:p>
          <a:p>
            <a:r>
              <a:rPr lang="en-US" dirty="0" smtClean="0"/>
              <a:t>May see a somewhat earlier start if March drying occurs…</a:t>
            </a:r>
          </a:p>
          <a:p>
            <a:r>
              <a:rPr lang="en-US" dirty="0" smtClean="0"/>
              <a:t>With normal fire occurrence for the start of the season.</a:t>
            </a:r>
          </a:p>
          <a:p>
            <a:r>
              <a:rPr lang="en-US" dirty="0" smtClean="0"/>
              <a:t>End of April / beginning of May will be telling.</a:t>
            </a:r>
          </a:p>
          <a:p>
            <a:r>
              <a:rPr lang="en-US" dirty="0" smtClean="0"/>
              <a:t>Potential for a late spring season more like 1976.</a:t>
            </a:r>
          </a:p>
          <a:p>
            <a:r>
              <a:rPr lang="en-US" dirty="0" smtClean="0"/>
              <a:t>3-5 large fires</a:t>
            </a:r>
          </a:p>
          <a:p>
            <a:r>
              <a:rPr lang="en-US" dirty="0" smtClean="0"/>
              <a:t>Initiation of the next Drought Cycle.</a:t>
            </a:r>
          </a:p>
          <a:p>
            <a:endParaRPr lang="en-US" dirty="0"/>
          </a:p>
          <a:p>
            <a:r>
              <a:rPr lang="en-US" dirty="0" smtClean="0"/>
              <a:t>Will revisit in February and…after…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1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lc-record-2016-11-30-13h49m40s-Snow Removal In Japan.mp4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7513" y="1113250"/>
            <a:ext cx="6768491" cy="503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7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MNICS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ICS" id="{B5B87B22-7F39-43A7-A707-A9DE066A199F}" vid="{7958E6A6-3825-4BC1-81AF-16BBEFDD5B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MNICS</Template>
  <TotalTime>235</TotalTime>
  <Words>447</Words>
  <Application>Microsoft Office PowerPoint</Application>
  <PresentationFormat>Widescreen</PresentationFormat>
  <Paragraphs>226</Paragraphs>
  <Slides>20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Corbel</vt:lpstr>
      <vt:lpstr>MNICS</vt:lpstr>
      <vt:lpstr>MN 2016 Fire Summary</vt:lpstr>
      <vt:lpstr>2016 Fire Activity</vt:lpstr>
      <vt:lpstr>Synopsis of Large Fire Activity</vt:lpstr>
      <vt:lpstr>Lyons</vt:lpstr>
      <vt:lpstr>Lake Hattie</vt:lpstr>
      <vt:lpstr>Skibo </vt:lpstr>
      <vt:lpstr>Foss Lake</vt:lpstr>
      <vt:lpstr>Hut Two</vt:lpstr>
      <vt:lpstr>Taylor Road</vt:lpstr>
      <vt:lpstr>July 5 &amp; July 21 Blowdown</vt:lpstr>
      <vt:lpstr>MN 2017 Fire Outlook</vt:lpstr>
      <vt:lpstr>Current Conditions</vt:lpstr>
      <vt:lpstr>Current Drought Conditions</vt:lpstr>
      <vt:lpstr>SST and Anomaly Maps</vt:lpstr>
      <vt:lpstr>Climate Prediction Center Anomaly Maps</vt:lpstr>
      <vt:lpstr>Predictive Services Anomaly Maps</vt:lpstr>
      <vt:lpstr>Fire Family Plus Comparisons</vt:lpstr>
      <vt:lpstr>FF+ Spring 2017 Analog Years</vt:lpstr>
      <vt:lpstr>Summary</vt:lpstr>
      <vt:lpstr>PowerPoint Presentation</vt:lpstr>
    </vt:vector>
  </TitlesOfParts>
  <Company>Minnesota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 2016 Fire Summary</dc:title>
  <dc:creator>William J. Glesener, II</dc:creator>
  <cp:lastModifiedBy>William J. Glesener, II</cp:lastModifiedBy>
  <cp:revision>22</cp:revision>
  <dcterms:created xsi:type="dcterms:W3CDTF">2016-11-30T16:26:11Z</dcterms:created>
  <dcterms:modified xsi:type="dcterms:W3CDTF">2016-12-07T19:03:32Z</dcterms:modified>
</cp:coreProperties>
</file>