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67" r:id="rId4"/>
  </p:sldMasterIdLst>
  <p:notesMasterIdLst>
    <p:notesMasterId r:id="rId14"/>
  </p:notesMasterIdLst>
  <p:handoutMasterIdLst>
    <p:handoutMasterId r:id="rId15"/>
  </p:handoutMasterIdLst>
  <p:sldIdLst>
    <p:sldId id="344" r:id="rId5"/>
    <p:sldId id="358" r:id="rId6"/>
    <p:sldId id="375" r:id="rId7"/>
    <p:sldId id="372" r:id="rId8"/>
    <p:sldId id="373" r:id="rId9"/>
    <p:sldId id="376" r:id="rId10"/>
    <p:sldId id="371" r:id="rId11"/>
    <p:sldId id="360" r:id="rId12"/>
    <p:sldId id="374" r:id="rId13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9B"/>
    <a:srgbClr val="58D075"/>
    <a:srgbClr val="FFFF66"/>
    <a:srgbClr val="4584D3"/>
    <a:srgbClr val="05E0DB"/>
    <a:srgbClr val="31B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5" autoAdjust="0"/>
    <p:restoredTop sz="99690" autoAdjust="0"/>
  </p:normalViewPr>
  <p:slideViewPr>
    <p:cSldViewPr snapToGrid="0" snapToObjects="1">
      <p:cViewPr varScale="1">
        <p:scale>
          <a:sx n="115" d="100"/>
          <a:sy n="115" d="100"/>
        </p:scale>
        <p:origin x="16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20784"/>
    </p:cViewPr>
  </p:sorterViewPr>
  <p:notesViewPr>
    <p:cSldViewPr snapToGrid="0" snapToObjects="1">
      <p:cViewPr varScale="1">
        <p:scale>
          <a:sx n="80" d="100"/>
          <a:sy n="80" d="100"/>
        </p:scale>
        <p:origin x="-2416" y="-120"/>
      </p:cViewPr>
      <p:guideLst>
        <p:guide orient="horz" pos="2909"/>
        <p:guide pos="2208"/>
      </p:guideLst>
    </p:cSldViewPr>
  </p:notesViewPr>
  <p:gridSpacing cx="68580" cy="685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FD7C532-218E-E342-AEEB-33F894796451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C76A6BB5-B841-CD4F-BE51-1DA2491B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079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D7974956-0AE8-6D41-9F53-0073E8624198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E9CB6B86-0341-A54D-BB9A-686E578912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74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6B86-0341-A54D-BB9A-686E578912F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37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MPCA Writing Employee Work Plans</a:t>
            </a:r>
            <a:endParaRPr sz="4400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9" name="Picture 8" descr="logoonly-colo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27" y="542858"/>
            <a:ext cx="1431026" cy="1421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MPCA Performance logo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2567940"/>
            <a:ext cx="1728184" cy="167349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1238" y="5667935"/>
            <a:ext cx="4038600" cy="748553"/>
          </a:xfrm>
        </p:spPr>
        <p:txBody>
          <a:bodyPr/>
          <a:lstStyle>
            <a:lvl1pPr>
              <a:defRPr i="1">
                <a:solidFill>
                  <a:srgbClr val="800000"/>
                </a:solidFill>
                <a:latin typeface="Baskerville"/>
                <a:cs typeface="Baskerville"/>
              </a:defRPr>
            </a:lvl1pPr>
          </a:lstStyle>
          <a:p>
            <a:r>
              <a:rPr lang="en-US" dirty="0" err="1" smtClean="0"/>
              <a:t>Mateffyco.com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6550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3931" y="0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29097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  <a:prstGeom prst="rect">
            <a:avLst/>
          </a:prstGeom>
        </p:spPr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46688" y="6241022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2079" y="204010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4979" y="642358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Air Emission Inventory Program</a:t>
            </a:r>
            <a:endParaRPr lang="en-US" dirty="0"/>
          </a:p>
        </p:txBody>
      </p:sp>
      <p:pic>
        <p:nvPicPr>
          <p:cNvPr id="10" name="Picture 9" descr="logoonly-color.jpg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5535" cy="52194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962" y="-2615"/>
            <a:ext cx="554038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  <p:sldLayoutId id="2147493479" r:id="rId12"/>
    <p:sldLayoutId id="2147493480" r:id="rId13"/>
    <p:sldLayoutId id="2147493481" r:id="rId14"/>
    <p:sldLayoutId id="2147493482" r:id="rId15"/>
    <p:sldLayoutId id="2147493483" r:id="rId16"/>
    <p:sldLayoutId id="2147493484" r:id="rId17"/>
    <p:sldLayoutId id="2147493485" r:id="rId18"/>
    <p:sldLayoutId id="2147493486" r:id="rId19"/>
    <p:sldLayoutId id="2147493487" r:id="rId20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fei.sonomatechdata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huang@sonomatech.com" TargetMode="External"/><Relationship Id="rId2" Type="http://schemas.openxmlformats.org/officeDocument/2006/relationships/hyperlink" Target="mailto:rao.venkatesh@ep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rgbClr val="05E0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800600" y="5103399"/>
            <a:ext cx="4038600" cy="762144"/>
          </a:xfrm>
        </p:spPr>
        <p:txBody>
          <a:bodyPr>
            <a:normAutofit/>
          </a:bodyPr>
          <a:lstStyle/>
          <a:p>
            <a:pPr algn="r"/>
            <a:r>
              <a:rPr lang="en-US" sz="2200" dirty="0" smtClean="0"/>
              <a:t>Chun Yi Wu</a:t>
            </a:r>
            <a:endParaRPr lang="en-US" sz="2200" dirty="0"/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3125585" y="5661290"/>
            <a:ext cx="5713615" cy="748553"/>
          </a:xfrm>
        </p:spPr>
        <p:txBody>
          <a:bodyPr>
            <a:normAutofit fontScale="92500"/>
          </a:bodyPr>
          <a:lstStyle/>
          <a:p>
            <a:pPr algn="r"/>
            <a:r>
              <a:rPr lang="en-US" dirty="0"/>
              <a:t/>
            </a:r>
            <a:br>
              <a:rPr lang="en-US" dirty="0"/>
            </a:br>
            <a:r>
              <a:rPr lang="en-US" sz="2200" dirty="0">
                <a:solidFill>
                  <a:schemeClr val="tx1"/>
                </a:solidFill>
              </a:rPr>
              <a:t>Environmental Analysis and Outcomes Division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4800" dirty="0" smtClean="0"/>
              <a:t>Air Emissions Inventory</a:t>
            </a:r>
            <a:endParaRPr lang="en-US" sz="4800" dirty="0"/>
          </a:p>
        </p:txBody>
      </p:sp>
      <p:sp>
        <p:nvSpPr>
          <p:cNvPr id="15" name="Rectangle 14"/>
          <p:cNvSpPr/>
          <p:nvPr/>
        </p:nvSpPr>
        <p:spPr>
          <a:xfrm>
            <a:off x="208231" y="228599"/>
            <a:ext cx="4264182" cy="41879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81800" y="228600"/>
            <a:ext cx="2057400" cy="2039112"/>
          </a:xfrm>
          <a:prstGeom prst="rect">
            <a:avLst/>
          </a:prstGeom>
          <a:solidFill>
            <a:srgbClr val="58D0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40822" y="460528"/>
            <a:ext cx="394433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Air Emission Inventory </a:t>
            </a:r>
            <a:r>
              <a:rPr lang="en-US" sz="4400" dirty="0" smtClean="0">
                <a:solidFill>
                  <a:schemeClr val="bg1"/>
                </a:solidFill>
              </a:rPr>
              <a:t>– Update on 2014 Wildland </a:t>
            </a:r>
            <a:r>
              <a:rPr lang="en-US" sz="5400" dirty="0" smtClean="0">
                <a:solidFill>
                  <a:schemeClr val="bg1"/>
                </a:solidFill>
              </a:rPr>
              <a:t>Fires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/>
          <a:srcRect l="53121" t="7431" r="33817" b="71902"/>
          <a:stretch/>
        </p:blipFill>
        <p:spPr bwMode="auto">
          <a:xfrm>
            <a:off x="4963620" y="566023"/>
            <a:ext cx="1378935" cy="136426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6781800" y="2377440"/>
            <a:ext cx="2057400" cy="2039112"/>
          </a:xfrm>
          <a:prstGeom prst="rect">
            <a:avLst/>
          </a:prstGeom>
          <a:solidFill>
            <a:srgbClr val="4584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40270" y="2935331"/>
            <a:ext cx="1940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Minnesota Pollution Control Agency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91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22960" y="1143639"/>
            <a:ext cx="7614458" cy="5708446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EPA </a:t>
            </a:r>
            <a:r>
              <a:rPr lang="en-US" sz="2800" dirty="0">
                <a:solidFill>
                  <a:schemeClr val="tx1"/>
                </a:solidFill>
              </a:rPr>
              <a:t>has addressed all </a:t>
            </a:r>
            <a:r>
              <a:rPr lang="en-US" sz="2800" dirty="0" smtClean="0">
                <a:solidFill>
                  <a:schemeClr val="tx1"/>
                </a:solidFill>
              </a:rPr>
              <a:t>comments </a:t>
            </a:r>
            <a:r>
              <a:rPr lang="en-US" sz="2800" dirty="0">
                <a:solidFill>
                  <a:schemeClr val="tx1"/>
                </a:solidFill>
              </a:rPr>
              <a:t>EPA received on the draft inventory that </a:t>
            </a:r>
            <a:r>
              <a:rPr lang="en-US" sz="2800" dirty="0" smtClean="0">
                <a:solidFill>
                  <a:schemeClr val="tx1"/>
                </a:solidFill>
              </a:rPr>
              <a:t>was </a:t>
            </a:r>
            <a:r>
              <a:rPr lang="en-US" sz="2800" dirty="0">
                <a:solidFill>
                  <a:schemeClr val="tx1"/>
                </a:solidFill>
              </a:rPr>
              <a:t>posted in </a:t>
            </a:r>
            <a:r>
              <a:rPr lang="en-US" sz="2800" dirty="0" smtClean="0">
                <a:solidFill>
                  <a:schemeClr val="tx1"/>
                </a:solidFill>
              </a:rPr>
              <a:t>June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EPA </a:t>
            </a:r>
            <a:r>
              <a:rPr lang="en-US" sz="2800" dirty="0">
                <a:solidFill>
                  <a:schemeClr val="tx1"/>
                </a:solidFill>
              </a:rPr>
              <a:t>has also included all </a:t>
            </a:r>
            <a:r>
              <a:rPr lang="en-US" sz="2800" dirty="0" smtClean="0">
                <a:solidFill>
                  <a:schemeClr val="tx1"/>
                </a:solidFill>
              </a:rPr>
              <a:t>activity </a:t>
            </a:r>
            <a:r>
              <a:rPr lang="en-US" sz="2800" dirty="0">
                <a:solidFill>
                  <a:schemeClr val="tx1"/>
                </a:solidFill>
              </a:rPr>
              <a:t>data </a:t>
            </a:r>
            <a:r>
              <a:rPr lang="en-US" sz="2800" dirty="0" smtClean="0">
                <a:solidFill>
                  <a:schemeClr val="tx1"/>
                </a:solidFill>
              </a:rPr>
              <a:t>that </a:t>
            </a:r>
            <a:r>
              <a:rPr lang="en-US" sz="2800" dirty="0">
                <a:solidFill>
                  <a:schemeClr val="tx1"/>
                </a:solidFill>
              </a:rPr>
              <a:t>was submitted into the processing of the v1 emission </a:t>
            </a:r>
            <a:r>
              <a:rPr lang="en-US" sz="2800" dirty="0" smtClean="0">
                <a:solidFill>
                  <a:schemeClr val="tx1"/>
                </a:solidFill>
              </a:rPr>
              <a:t>estimates 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For </a:t>
            </a:r>
            <a:r>
              <a:rPr lang="en-US" sz="2800" dirty="0">
                <a:solidFill>
                  <a:schemeClr val="tx1"/>
                </a:solidFill>
              </a:rPr>
              <a:t>those states that did not submit activity data, we used nationally available datasets and satellite detects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endParaRPr lang="en-US" sz="2600" dirty="0"/>
          </a:p>
        </p:txBody>
      </p:sp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0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63" y="248312"/>
            <a:ext cx="7823401" cy="642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4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02756" y="531640"/>
            <a:ext cx="4933920" cy="6086625"/>
          </a:xfrm>
          <a:prstGeom prst="rect">
            <a:avLst/>
          </a:prstGeom>
        </p:spPr>
      </p:pic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11163" y="1706618"/>
            <a:ext cx="32214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USDA Forest Service </a:t>
            </a:r>
            <a:r>
              <a:rPr lang="en-US" sz="2400" dirty="0" err="1"/>
              <a:t>AirFire</a:t>
            </a:r>
            <a:r>
              <a:rPr lang="en-US" sz="2400" dirty="0"/>
              <a:t> Team and Sonoma Technology, Inc. have developed a </a:t>
            </a:r>
            <a:r>
              <a:rPr lang="en-US" sz="2400" dirty="0" err="1"/>
              <a:t>SMARTFire</a:t>
            </a:r>
            <a:r>
              <a:rPr lang="en-US" sz="2400" dirty="0"/>
              <a:t> Emissions Inventory website </a:t>
            </a:r>
            <a:r>
              <a:rPr lang="en-US" sz="2600" u="sng" dirty="0">
                <a:hlinkClick r:id="rId3"/>
              </a:rPr>
              <a:t>http://sfei.sonomatechdata.com/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04315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98474" y="625852"/>
            <a:ext cx="7938944" cy="5708446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View summary </a:t>
            </a:r>
            <a:r>
              <a:rPr lang="en-US" sz="2800" dirty="0">
                <a:solidFill>
                  <a:schemeClr val="tx1"/>
                </a:solidFill>
              </a:rPr>
              <a:t>results by state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Burned area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Emissions for PM2.5</a:t>
            </a:r>
            <a:r>
              <a:rPr lang="en-US" sz="2600" dirty="0">
                <a:solidFill>
                  <a:schemeClr val="tx1"/>
                </a:solidFill>
              </a:rPr>
              <a:t>, EC, OC, SO</a:t>
            </a:r>
            <a:r>
              <a:rPr lang="en-US" sz="2200" dirty="0">
                <a:solidFill>
                  <a:schemeClr val="tx1"/>
                </a:solidFill>
              </a:rPr>
              <a:t>4</a:t>
            </a:r>
            <a:r>
              <a:rPr lang="en-US" sz="2600" dirty="0">
                <a:solidFill>
                  <a:schemeClr val="tx1"/>
                </a:solidFill>
              </a:rPr>
              <a:t>, NO</a:t>
            </a:r>
            <a:r>
              <a:rPr lang="en-US" sz="2200" dirty="0">
                <a:solidFill>
                  <a:schemeClr val="tx1"/>
                </a:solidFill>
              </a:rPr>
              <a:t>3</a:t>
            </a:r>
            <a:r>
              <a:rPr lang="en-US" sz="2600" dirty="0">
                <a:solidFill>
                  <a:schemeClr val="tx1"/>
                </a:solidFill>
              </a:rPr>
              <a:t>, PM FINE, PM10, CO, CO</a:t>
            </a:r>
            <a:r>
              <a:rPr lang="en-US" sz="2200" dirty="0">
                <a:solidFill>
                  <a:schemeClr val="tx1"/>
                </a:solidFill>
              </a:rPr>
              <a:t>2</a:t>
            </a:r>
            <a:r>
              <a:rPr lang="en-US" sz="2600" dirty="0">
                <a:solidFill>
                  <a:schemeClr val="tx1"/>
                </a:solidFill>
              </a:rPr>
              <a:t>, CH</a:t>
            </a:r>
            <a:r>
              <a:rPr lang="en-US" sz="2200" dirty="0">
                <a:solidFill>
                  <a:schemeClr val="tx1"/>
                </a:solidFill>
              </a:rPr>
              <a:t>4</a:t>
            </a:r>
            <a:r>
              <a:rPr lang="en-US" sz="2600" dirty="0">
                <a:solidFill>
                  <a:schemeClr val="tx1"/>
                </a:solidFill>
              </a:rPr>
              <a:t>, NOx, NH</a:t>
            </a:r>
            <a:r>
              <a:rPr lang="en-US" sz="2200" dirty="0">
                <a:solidFill>
                  <a:schemeClr val="tx1"/>
                </a:solidFill>
              </a:rPr>
              <a:t>3</a:t>
            </a:r>
            <a:r>
              <a:rPr lang="en-US" sz="2600" dirty="0">
                <a:solidFill>
                  <a:schemeClr val="tx1"/>
                </a:solidFill>
              </a:rPr>
              <a:t>, SO</a:t>
            </a:r>
            <a:r>
              <a:rPr lang="en-US" sz="2200" dirty="0">
                <a:solidFill>
                  <a:schemeClr val="tx1"/>
                </a:solidFill>
              </a:rPr>
              <a:t>2</a:t>
            </a:r>
            <a:r>
              <a:rPr lang="en-US" sz="2600" dirty="0">
                <a:solidFill>
                  <a:schemeClr val="tx1"/>
                </a:solidFill>
              </a:rPr>
              <a:t>, VOC, and 34 </a:t>
            </a:r>
            <a:r>
              <a:rPr lang="en-US" sz="2600" dirty="0" smtClean="0">
                <a:solidFill>
                  <a:schemeClr val="tx1"/>
                </a:solidFill>
              </a:rPr>
              <a:t>HAPs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Annual totals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Annual by </a:t>
            </a:r>
            <a:r>
              <a:rPr lang="en-US" sz="2600" dirty="0">
                <a:solidFill>
                  <a:schemeClr val="tx1"/>
                </a:solidFill>
              </a:rPr>
              <a:t>type phase (smoldering or </a:t>
            </a:r>
            <a:r>
              <a:rPr lang="en-US" sz="2600" dirty="0" smtClean="0">
                <a:solidFill>
                  <a:schemeClr val="tx1"/>
                </a:solidFill>
              </a:rPr>
              <a:t>flaming)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Annual by state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Annual by county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Monthly totals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Monthly by state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Monthly by state type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Monthly by type phase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Daily totals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Daily by type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 smtClean="0">
                <a:solidFill>
                  <a:schemeClr val="tx1"/>
                </a:solidFill>
              </a:rPr>
              <a:t>Daily by type phase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sz="2600" dirty="0" smtClean="0">
              <a:solidFill>
                <a:schemeClr val="tx1"/>
              </a:solidFill>
            </a:endParaRPr>
          </a:p>
          <a:p>
            <a:endParaRPr lang="en-US" sz="2600" dirty="0"/>
          </a:p>
        </p:txBody>
      </p:sp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6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163" y="1031472"/>
            <a:ext cx="8350452" cy="5062932"/>
          </a:xfrm>
          <a:prstGeom prst="rect">
            <a:avLst/>
          </a:prstGeom>
        </p:spPr>
      </p:pic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79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62" y="950077"/>
            <a:ext cx="8848618" cy="509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6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55" y="3464999"/>
            <a:ext cx="7208837" cy="3393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149" y="301654"/>
            <a:ext cx="6915451" cy="316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47651" y="1024863"/>
            <a:ext cx="7290262" cy="5708446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Download </a:t>
            </a:r>
            <a:r>
              <a:rPr lang="en-US" sz="3200" dirty="0">
                <a:solidFill>
                  <a:schemeClr val="tx1"/>
                </a:solidFill>
              </a:rPr>
              <a:t>state-specific KML files for viewing fire and emissions data in Google </a:t>
            </a:r>
            <a:r>
              <a:rPr lang="en-US" sz="3200" dirty="0" smtClean="0">
                <a:solidFill>
                  <a:schemeClr val="tx1"/>
                </a:solidFill>
              </a:rPr>
              <a:t>Earth</a:t>
            </a:r>
          </a:p>
          <a:p>
            <a:r>
              <a:rPr lang="en-US" sz="3200" dirty="0">
                <a:solidFill>
                  <a:schemeClr val="tx1"/>
                </a:solidFill>
              </a:rPr>
              <a:t>Q</a:t>
            </a:r>
            <a:r>
              <a:rPr lang="en-US" sz="3200" dirty="0" smtClean="0">
                <a:solidFill>
                  <a:schemeClr val="tx1"/>
                </a:solidFill>
              </a:rPr>
              <a:t>uestions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tx1"/>
                </a:solidFill>
              </a:rPr>
              <a:t>Tesh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Rao </a:t>
            </a:r>
            <a:r>
              <a:rPr lang="en-US" sz="3200" dirty="0" smtClean="0">
                <a:solidFill>
                  <a:schemeClr val="tx1"/>
                </a:solidFill>
              </a:rPr>
              <a:t>at EPA (</a:t>
            </a:r>
            <a:r>
              <a:rPr lang="en-US" sz="3200" u="sng" dirty="0" smtClean="0">
                <a:solidFill>
                  <a:schemeClr val="tx1"/>
                </a:solidFill>
                <a:hlinkClick r:id="rId2"/>
              </a:rPr>
              <a:t>rao.venkatesh@epa.gov</a:t>
            </a:r>
            <a:r>
              <a:rPr lang="en-US" sz="3200" u="sng" dirty="0" smtClean="0">
                <a:solidFill>
                  <a:schemeClr val="tx1"/>
                </a:solidFill>
              </a:rPr>
              <a:t>)</a:t>
            </a:r>
            <a:endParaRPr lang="en-US" sz="3200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tx1"/>
                </a:solidFill>
              </a:rPr>
              <a:t>ShihMing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Huang at STI (</a:t>
            </a:r>
            <a:r>
              <a:rPr lang="en-US" sz="3200" dirty="0" smtClean="0">
                <a:solidFill>
                  <a:schemeClr val="tx1"/>
                </a:solidFill>
                <a:hlinkClick r:id="rId3"/>
              </a:rPr>
              <a:t>shuang@sonomatech.com</a:t>
            </a:r>
            <a:r>
              <a:rPr lang="en-US" sz="3200" dirty="0" smtClean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6" name="AutoShape 2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1063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AutoShape 4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2587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AutoShape 6" descr="data:image/jpeg;base64,/9j/4AAQSkZJRgABAQAAAQABAAD/2wCEAAkGBxQTEhQUExQVFhQWFxwVFBcXFxgXFxgXFxgYGBQXFxgYHCggGBolHBYUITEhJSkrLi4uFx8zODMsNygtLisBCgoKDg0OGhAQGywmHyUsLCwsLCwsLCwsLCwsLCwsLCwsLCwsLCwsLCwsNywsLCwsLCwsLCwsLCwsLCwsLCwsLP/AABEIAL4BCgMBIgACEQEDEQH/xAAbAAACAwEBAQAAAAAAAAAAAAACAwQFBgEAB//EAEMQAAEDAgQDBQYDBgQEBwAAAAEAAhEDIQQSMUEFUWETInGBkQYyobHh8EJiwRQjUoKi0TNykvEkQ7KzFSVTg5PC0//EABkBAAMBAQEAAAAAAAAAAAAAAAABAgMEBf/EACsRAAICAgECBgAHAQEAAAAAAAABAhEDIRIxURMiQWFx8AQygZGhsdHBUv/aAAwDAQACEQMRAD8A+JI2hAFLw4B1QB6i2VJDIXKTBqNFMaxpRYHcPZWuAe0kAqoeY8EdGorJNc7EhoDYkJga2JWZp4kgQCp1DEu5poTNNw6mHOhXbcARss9wircEr6RwSsDTzwCNCPnC05URxM5Q4KXmQFpcF7Ig0w6+bktJw5lEiQ0Aq0USyMqMEU3CeCim2+quQIXV5Zt2WlR5eXl5IZ5eXl5AHCo+IqhMrvhUnEcWGppEtlm1wULidKxM25LN1+KOBu6yVieN90CR6q0iRPE3gCFnMW9P4hiibqixVdaIhgYp6r31EyrVURxSbGkce5IeUbylFSVR5dhCjCAo8AmtahATWoAdSYn5ENFTw0JWOj5LlTGmEppRhZFj6VU6FTKL1XUyntqIQErEuuEdJyi+aZTKqxE5jlNw71W0nqZSeqRLRf4GtELU8L4wQA2SBMrFYaorTDVVolZJ9Gw/EJuHdVouG8SNpJ+i+ZYTEW1V/wAH4plgE2CHELPqVN4IkIlT8F4k17VbgysWjRM6vLy8kM8vLy8gCNjhZYjiDiC4lbvENkLF+01DKehVxZEkZXH4klVFTEKyxmio8Q5aE0SK2KkKtrPQvqJD6iQUDUSCmlyWQk2MU5ASmPSykOgSmMKBG0IAa1NYlsCdTCLAk0GSrNuGMKtoaqzFbxUsZ8fptTQhHouTr0WZYWe6JA1k+KOmUCG0jzTCUDKZnoiJARYDaZUtj1XsdF1JpPkjZVYixo1jqrjDVtJWfpuU+nWt5K4y2S0aOhifXWFL4Vje8Zi536DQeo+Ky1HFWk67eKl8Ox2V4J535q+ZNH0NnGexYSDDspIHOCAfSRfbVaf2N42ajml5/wAVjWgyINSmDMR+Ii50jui6+VDHNJ7N5ilJDZFwSItyg/CRopnD+IVMPVpHtDlY/tg2Ybq4WAnKXAEdJSexrR98XliMB7cCo/vAU4zDK+wdAzB0xbutPmY3C19TGsbklwGcw3qQCT4WB1WdFpkhAXKn4rxcsq02MGbMDYayH0gReIEPiebhorVzp++Vj8UgsKo8Qs9xmmHNIKtKsrJ+1/HGUGuaATVsQIkQZJcfy90jxITQGV4pShZ7EOVxjeJipnMQBYiZ2nbX6KlxBWlk0RKhUcuTKhSSUrHR2VwlcavKbHQD0EI3LgCLAGETAuuYjpMRYUGwJ1MIWMUhjUxB0gpWYpTAnZUAfKC5dD157tkLWlYmrQwVCdVwwmkjcSh7IRb6osVDGmI5Is2sJdV0QOQj785XqKAaJFAEDmfJMYAL3/UePNDSqxyKZlHNKxUPB809jx5KG0+qcHWTTCh+b0TaI0HO3qoYeU2nU3mE7FROLyHa3BjzVhiMTNjFoIImQA3TXrOuqozUIM/VSG1Z+z+ipMVGl/8AG6rg0kCzDTzZY94Q5zv4nxuei0rPa1xwDmZ/3jHDJImGwAIJB0yk3ub3XzhzoJI6CCZOl/SFZYOt+7OtwYMANBIIu7U6C3zBu1IVGq4Lxx1Wtl7Rwc+tTc1oLhTL3OIqZgHQGd47jUaxb6TgMcWU6NJh7R2UPqP3hzgXOM7nvTMXjmvgWBxWR7XmHZXBwaZEkGbx4fHxX2bhXFKdLAtxDwyXAA5A2ZI7rHFosYiQfd02Rdjoke1ftJWoGm+iynUpPae8ST3/AHgO6d26Ta+qxPtZxQ4otxDB2bmU+zqMMzm7zw0SLzJ2/D1Cj8S45RdVz0mEUiIfSOZsmXSbSJgztvCpuI8RETTLmgd3LPXmINtMtxYGSUBRXtxJANMG0kzsbRPpt1Rtxo7rd4UGmY7wEjqRbl13SQbpWFFlVckEpRfIQtqIsZJapVLDbqNgXgm53HxWkFIZJFwVLkUkUD8PdD2SuThvVIq0wEJjor2MlE2mpIFkIVJk0NbRsu5UIqFeBVIkawp0pDQnKhHylrZ3UgUgdPQ6pQbO106m3n5fquZs3oQ6yfRbvyv6ImibfpKbaDe59Pok2NPuR3PJ13R0rW+YTCySB8eiN/Xx8ErCrI7wReLc01lRGBy+S8ADtdOwUbDpjkmdpBvtshDYGy9lzXQmPgEKkotfol9nCY1OxcBjXEefyTabrWEIGHkQRyP2UQCLJ4nRU2VrRrdoImHc5i3I2vt6eSqYHmpmGxBaAW2cJMix0On3snYOAutAAABncz6ADwhWuC4rWFA0BemX57k2cBq3lAnTXN0CqnuMgG/Qz+qNuKtF9ZA67n4D0RyDgW9DLBkzfaQbbg7az1hQ+IZCZYXkHXNzN1FL7a66/e6Y/wBwW0/vsnYcRbYHmlyukoCUrDiGOaDNK4HGV0FHIOIDKhnktFVxxbhGNEybE9JPWdY9QqBxHSVzOYAmw0HnJT6k1ReYPjJAAffrv5/Jdx2JBaHNOp9FSApram1kBbLjDPDhPqmPAVXhqpCmteqQhrUUpedca5WmSyWxNSGlPzp2I+XuA2BC6RCZTZO/VetqfguWzqUTgcSU9rYEIWPvzTmi4spbGhYXWNlMawSjZTvY+Rsps0dfBHZ1UhgHKCjLToR52j4JlKjcAJOQQhYiuPhaEwgRIsjqtBH2VzLAFpB8U0x69RQnmmAI6ZGv6ISD5bJ2JJMNlimRdDHy/SUdOnMJcinA44ff+6Ywj70QBpRBt07sjgMIkLwG+69CEeCOQmqOkoieqEeC8Kh3+CfIFvoeqfGB8kCZUEix+CCYIsiwqzk/cI43S2tRh8bTzEIsVUedTlB2ZCdFilkJpi42cmwXcy9bRCWKkzNxGtqXUxj1CptiLXUqn4K7J47HhyawpLWp7U7DiNY4pweeajgosxVWTRh2RDvzbbrjKO4+CJzL6WGvj9/JExkXiy5LOtRlF0eFO087z4L1MzsnEi1/19V3Jy1PkpsuKs5FraoTSR9hfknho2KV9hy26khNNpFpHmpTSbncNJ68v1XBQFuaZ2UmN9FLkUsdbEMBI0XnUnbE9dFZYaiWgGZESf7oCLCNd55rPxXejd4Y8fMQKQ5/DTX4p2T01nZDiMO4ujW08vkhw7idBbqVraZzKLi+g9r5MDSw5bCfFO7Mnku0KcdEeU7Tv8lDls1UdWxDl2AnFq4xsxompClH0Bdp99Ul4Uojn5JJN/mmpESSEPlHSnceqNwlN7I6ynyGopAui3hfxn+yFzuQ+Nk59PujTf8ARLLElIbx2rEZSTc/fRO7ARO+6Jrd/jum7KnIzjDYhrT9/BLIUp7fvmlFsIUiuIsCy40RzTCUio6NdeWquLMpoY8KRTdPO33qodOrzk8kfaum3otbMaZYMceSe1RcG4nVSgEXs0irVhtC7C46yKQqslxRjMMCdT1/snFsnbmntp/H5D7+CFgM2Gn6WHxXFytnovHxpHG0d/L6p2HpAuH3fb9VwvDRBvqLAx9nvFHRqta085jfTdTJtocVFS0wMk5vQeet/BCyhGvhrzRurWAFzJJt9zqu4WSY+f6/FG0S3GT0WGEpNBMxoBPXU/ogytzOMiIG+/TzK7WwAdSzyGuN5MweQUBtMgTId0tzOu/P4LOKUrdlZJyhSpdy7LmFhDSCTDQNzJgfP4KTVwDWQBub+k/oqBrZcCJBOkgC3nHRWWNwzmlvaGSWgAjMJE2GbfdZTxU0kzTH+I5Jtx6AYmie0AByyJC6cPEjkAuYdwzd6bCBJmPA8rpr6re9B1ItvoE/MqQ1KDTYvLf7t0QOqgOjfw/VNrVWh8RJiNvFRwOQgkaxcK4e5nll2DqGRoULCAbA7RF9U2hhnXzO8vHT4QpeHY0PcNAN9OhuhzS6BHG5O3or6p8YvEpTWT9yrF2GBDSAJ7wMmbCY00ScPhs1jYetzy5qlk0S8OyMANJv92TW4aSvMw9xaCdOf0UrD1HB4GwMmwQ5OtCUVfmQjsCBobG8+AheZTvzVnii1zjluA6LRzykjUEGw81ALXDSLemg9dUlJtbLlCMHaQsU7/f3umGiicx1jAdaRbl08l6pRqWcdPp9DdO99RXrocyCOR+gMJOUXEiQpf7IXNnT/cgqPSweYnUnqmpLuDjLWiOULWtP4b+NvMqU7D2N9ORtpou0mRP9wBKu16E029kI0wOS6CEyYMgz5L1SrNsonpb9FrFs5slUxtNhsVIYeajYPFNmJ8TsrAvFut/FNyaY8UYtWmBUJQXTS0HxS4b0WinomUG2Uz2QDuYgdSfuVHptIbaSZF9t46zYnyXqzza/WPgFJptAyzBIGZwkkTtaOVj/AJlxLSO2UlOXYQ6sJEgiNtfvf1QVK3NsDUc1LwjMzmtB1d/TYanoHI8U5rqjySLARvd0EegJRySdUR4XKN8iGwgk2iNL/TzTaNRsHc/L++6S6qNRHh9FZcPwPaOpNtNQza/dvM9Ya63hzE1KSStmUYS5VFja3ECWBkQ2BcdBz+/NBUx7WFncaSJ5aXANtDfTorzjHCmh9JjbZnCY1hxLZEDYNKl47gYLKgt+7YYDp7hfUdSbHX90Nf4lxRzYqWtM7pY8m7kZ/AClUqGo4uENzGS25k2DT+EDxlSqFVryO61wawAzkbESSRJvEgWI81Z8B9nC+m97i1pFTswCJJLYa8NLXDcuGh35KXgMDhaYLq5YAHVQ0Zof3XsFMNgyXABum8+ZPJG3VkxVL09yqwPDm1n4iGkNaGBoIILc0NA8ZnyUb/woNa4uM9/INrhxmeUhvzTMDinUhiKlAdwVG5czS8ABz3tnlZlyeqra+LL/AHsocSXEibzJ0nmTCuMZuTp60RLJBLa2TabIe/I1pMwBYaC/yPou0qQBE+9c2JNssjUo+GU/xl0AkwACS6LutyE/ovYpozQyWkAk7EAC8if1SrzV7GilcVKvXoNrUiKZNgc4A5zAHOBooVBud5mQC/vd2R78mYvoduXVXdMfuQA5smpo8yfeyjU9Ry3S+DuqR3aIeM7HCHBpnszlnmCHzopxukyslWitpcPGRlQOAzEiRBgw4xciB3So7gG3cM0QLkACCbAfitur3A0GnCNJFxntpJ7KsZ9Q1VeDwJcS3KC8QS0wJEu0MiBpzVQnd36MicEq49iz4HhG1WgDKSQ0EWMS9w2uNPkoPFcD2VQgtzNa+LTEwHRJ8/irP2aDmkNYWtLwxxz/AIYqkS0TcXMpXtG59Oo9j3FxFTNmLe6S5kWv6W8FnHksr7FyknBJlUare81oIBEQTJBBJsRrc9FGFExBF/eBJjnPrCnYqiM7hRIyHNlLoAytJsCehHXolYPEnM4PAdmAHeIaB7wvy97yXRdK0Y9dSFEdl7p74kPGo1jkuMxtQghoJixjLaZ0mSp9cUnsa6578uBsIeAQOkGR9hV2HdeG2JMBubLF9LixtHmFSaatoiUWnSevY9RrvAMNmR4mNTYfNd7RzncidRp92Vjw3CBwqAiIeGkaOgnLEg29YSMPhwx9MiTctPjJaNdCI3RzVuhrDKlbI2IoubyEiYnlsozWubeDGvQrT4trQWF0AyQbgWg5TO12/BUTHdxrQyTJaJMzcnQbe6jHlcl0KyYIxfUjVnkZc7AAbiIEjy89lFqNLpygRzm3RXOExjW0yx1PUESN3DQ94RY8kGLqtmQBDrxBH3aFtGbTqjnlji1fIr6dI7/7Kwp1GxA/S8qMypBj57LlJkmxJO/RavfUxg4w/KOqP+wh7b8rUTGE9VJbTMbf6R/ZNNFSUrtGQp5nHKCBqZ5Aa67KUzBOaMz/AOHMYmYhp8NXU7ddkPCqZIM6VHimNu4O9WPplHmpnF8QSDtnMeTe9HS7gP8A21jKT5cV9+/8N4YYrHzfUiYDEhrpHd218rW/zeqdWa3LmEBz5JAAEAugeVj6I6ODIYe5JkMHPM7utGusz8FMxVAOqspNs3Mylc7saGvN9i97jbkpcldjinVMVisC1lFkAHtDY/ikHQAXiw/1BX/DuHluIdlbehSkkR7xtuOUiPlKKtgf/MKGHBBp0YcSBAADQ8uI6htMk9Vb+yhztxeIM5alQRItlGYu15Nz+i4suVqF+39vX8HVHjdr79ZXY3FO7ah2jQA2oROYQcgY0j8okT/OnccpVqlIO7rWvexpicxik19SbwWBxcSdZbOyHj2DzYnD0csONOHW1e4Oe4k7wIPiOqmcQotpYW27H1G3me3qFjQL7UwPJyhUlFoJPlp9yqb7N1P2am8uH7wGqWjMXdmG5s7tS0w4i8N00vMn2Rpdmx9XNlfkztdlLhkDyHuMGABkeNIuLhb7jtAUsM2nBIFGlhgA0u/xHNbUsPyiYWQw+LY3h+ILWta6p2jG7AtL4AaebTVMDl6i3KTTT7nLB35kVXAcAauErEwGhzqhdBJBp0oIgCI/faqJT4XTY2gfeLm1HOFpaGi1zzVvwBxbhHtDJzF7C7WO1p0G2gEAyIvGvNexWCEumAG4NrwD3pfVcLC/dPeJtsJi6bk+T7GqS9Rvszw1zqbcjXZrnNo25iOR00VPXw3Y1n06nvQRfUOJHIQT8F9W9jcGP2dmXXs2epBJ+MrL4vAtfiMXnEy5tITr364aY3FjFuZXPjnNTbkvK+geLzbj/wCTPurM/Z3VAGZwSSATIJrBzTGXXbXQdIUenwvOGEktM5NbTTp0wLjXRw5eN1Jq8MaaLoYQ4mmGmZHfqFsiOloN9eSljh5bndq0OrDM/VzW9vofxWp3ncroWk67lcrqyuwxy4Om7PTgPdZzXWc5lTKA6YmA63MjmpXs9xCh2rnVnAS2bNBylryRlBBjuknz9B4ZSZ+ztBILw7/DAMlrgZJBbEEuAlNwHCIq1DTc3Mxxa1xBc3LnqZyRsItrEOMopNNMmTfoMwFGm40XFrnWYS0sDg4iq/NHdJAgAdT0sne0lRz3PztDQHjK11PK6DT1EEwBk06XPJfAMeGBknMAwiBtlq1SAToJlxvFtlN4pju2rVA5rcxJDQ1+exZVpi4BbEEGC4XvEm0752K6ZScY4Zkq0iL9owviC7VodvMzJvsqlmEFQ08sFxHemzZaQANJJgiecrQcWrNqPwE5SDTykHTMKdMAHldJwWAczsrDvCq2/NtWk0zGuht1VOdJd6/0qEU+vcz7cA9wcSIaxwa6CO7JgSZ6Rol5C2pZrhlNtyL2EgD5LR4jCO/4wEQbvcC68tNI8rxnduPgrjCcPOauCGl5DXNjM0HM19R1yD/FT9Aq8Z/f0JljgZ3h1VxdWMAucwVJEiSIIgESddFGxlUmXWu8m1jcAiw296/QrQ+01BrMeA67HMJbB5FxAl29g3bUaarKtwxLXHKe60GbxAdlcRfSSPonjabv4CTbjouuPYMvpdt3Ya5sBkOhhESXQNXN0uqXBYk0szcvuuOtoIIMTOvdjz1Wu4ZwMOwoqAuBq0HnW2amRAI2mQBB1A8FRcHYHurZjo6mXDKJh3cqmCDEB5+CUJLi4+iGnydrqRsTiKgcYogFwlsNzGILZEE8jz3VXVrAtAd3SOehGsxtt6L6HSw0CgQ0DNTcHgAe/TLfjOb0UDivBYc4ueXgtzw5rYka5YAymAPilj/ExTqvvQJ4HPpIwzcC58gEQN5MRudJRu4cWenQarTYjAg1KbMwY2rTluUZbgwRJk6E8uSqXcL7hqGAGWc2bl09ZvNl1R/EX6mL/CJLpsg06sCS7S0AiOmm9kB4h4rpDC4ktcARZoMxJkXOtraJ5wX2Rf5ro5L1OfjLomZzA1g0XuGtI83XfHjceS9XqEuYH3A10uJLnX694+aiNfaJ+/8AdSCLjr8t/gPilW7Oly0oml4dj2sdSLgC5hdiXn+KoxrjSF9u0c235VF9nahFXtHOtTvmcC65JkxaTdx8VWCv77ukeQ+ql8OqhtFwIkvIMzpHTlr8FzuDUX7luacr7FhgceQ7E1XGHOoupjoasMAHg2CPBfSeBYYNwVGjIkmX+Dg0VBbkK1Y/yFfLcIQYadC8F3g2dfGT6LZO9omhoDInsyAZkhz87WnlMVnj+ULm/EWnS+60XCHOGh+NxU411UCeywz6s8iA6pT8SWvpsjr6zcVQz1cPQbo7EMpx+WiGsqDwytpO/mKz2FxzWvxNSLOfSZEx+7bVa4t6jLTaFeezWKDsXh3OIJpUKtdx5uIc0SOeVtP4KYxppfC/gmSaTfz/ANNb7RhmZtWWtqZqtTOQ3NkpU3Na0FwNiXMMdVjON4A0eF4YamqA6I271V0mZNyzktB7VVmuaQIPY4PmNazw0xzOWlUSvalgecLRbozD0wB1rVabIIFvcZU9VcVzTfw/3MMdxUfn+hGFwxZgsRHd/wCJYwEcqJYT42afRVvEsNfEEWDXUKLeuWkZB86ZK0XEY/ZxTH4sTifWKlNv9VRircMztGsP/q4t779A2P8AuFTkXX4s2wvd+/3+j6LwnDNpgtbEAMEDnF/iVmMPhpxGI64incflqPef+gLU4ak4F2aNdib90ED6rO4LENz13b9q5w/0ViF0ZKShFqts48N+d+y/tGMrB4pU2yB+8oATBcBBfMTOWX9JgKVVbV/Yxm0NI1Blj3alHFvg920zzNpvcRL9oWhuHw5tBqNdYX7lGm2/O6Xx6i9uHYA8EfsjSfBlLENLRFrTF731sueCcdfdnZPzJOvqKusYwVAjO92ZoAbvmbTcGyBYwAPPdQuCcUdRrFzaYJeXS138pGlzcn63WnwNCaPDmDUvbVNpENpME9Tnezxuqj2eo5sU5zoA7Ko+4J0NGZE3HcP+nVK2ou13EmndlTwqtTcWtebAOkGzZzueAWx3ve0M+mmjq4OlWqONOi1kih3cvuk1crm6iDDwDBFhFoVF7KUQ+pTa6creTo94kjQjeF9DrYdrMkGf3VIz3b5MQw3LQJiQFbhd16E5J8Wu587x9KKWBcbQX5j/AJHUAfhCtRgqlJzXAkhuIqMF9zNQmNJ7gOsHfRL9osMMrGEe7icTTjo59MCPRazFMzYYOtIxIeTEf4lIf/olKD37JlLI1S7szfEKb34nENaLOYXxYT+7EyDrOQW8OiscLhMxok5u/SpA943zta2IG0UHDfVaCthWDiQcR79K3+kg/BpUHBYfJSp3GalDb86dV4H/AHQjwWlT9LX7UQ8jaTXZfzf+GQ9pKfZ1sJUIBs0louRanmBuSROaLdL7L4nw91So4x2bA6pzDiOzGIggtmIY66v/AG8wI7BjrZm4iowxaAc5G35QrXE4NpdTItTqtpOH83aUXnwjEsHorjjfL4/0PF8ifczPsbh67sOwioA1mJ7JwMywPaLxMOGd4MWu3fbKtw5FWrTNQtfBaCAe84ODC2Bc6u03G8wtNwKpVbVxTGaAjEuFv+W7tBq4blmk+SDiDOz4w4WgvcOY/ehzgfWpKquKbS+9Rr81EbhPHauaiyrTDgKoqy2A6K4IMgmCD207QddFqONUIp0XnZxpvPS7XfFoHmqurwqm8V2mA7s6ppG1n0nmtSEnSaeJYOuTorum+nVwFUiJzZw2fxOhwH/y/Bc+XA3JOKHHJx37mSxzS2hSqx3sPXyOP5XtDv8AqLx5KJxLuValORkr5XgmYABdmPqx481ZsqtdQxNIkd5pc2SPfpVBUkdXCu6P8hWd4rjG1KeGP4qZNN2/dGUtPI3zmJ3W0I9Pvv8Afk1lJqzmOwMNc8C4cLRYh03ja7Xa9Eqm98CGtNtcrjPXVcoV2hrmGBmEGCb6FpvsCP6ioE/mhdEbWmZSSltFSODDk/78k13C5M5X9OXyV83z5omx4rW2cuymHCbEZXif08kTeDET79425eS0AM3Xc0QCT4bJWUUjOGnk/wBI/RGMA5th2nPT6K/Y2Z8fpZdqDbfnf+/goaTKjNroUdPCu3a+BzH0UrDse1xc3PcZSQCLW+CtKRJFyfI/RNzeNkpRT6lRnJdCv7apJmSXROt4snDFVS7Mc2a0G/4fd9FNYfRFOvLaD9FHhx7GnjT9SIcVVOWXPMEuFj7znBxPjLWnyUrA1qjezu6KZJaCNCYJ+QRh2wnrdMFSdvioliTGs7RoHe1tcTe5ue6OUcugWdGPqBziC65nQ6wR/wDZOdU8fVcFTb0U+CvVt/qCyqP5Ul+hFxuLrVabKbicrNJHMAW9Am8T4xXqtgn/AJYpaWywQRbmCUbz1PqlF52+ZCpYkHjP2/YjUOI4hnZgOjs7NttaBppYeiGlXxAcXNcWkhzSWgg5XnvCI0kqSMQ7QAep09EeZxF4+yQrUEiHkbK3D4Sqw5mk3jblfSVaHimKcTmc49zJ7u0h3zaEtxPIW68/JBUplwiY0+7ocEwWRoVizWqGXOJl5ebfiO/ipv7RXylsuLZaSNjkAa228BoS6bIEG9rIg/kEnBMayyTskVsbiXOa8uOZohpkSBe1zpBPqldrWMy4945iJGpIJMT+Vp8lzsz06a/3QlpG462U+FErxpAYoVqjS1ziRmzXeJm/M/mPqizV8jWl5hgys74sJBgebWn+UIA8EQdL2j6rjnfWes/VWscexLyyE08LUzF7agDnC5LiCQdQbaWSncPfnzGo0u55idNLxKbU71jPMQSP1QF4kc9VXFEucu4L6DveL2/1HaDtyXW03aCo30J/RdLzE/c6JJrmP906XYXiS7jv2eLZxP8AkP8AdKdgh/H/AEfVcp1ylvrn4/NVpEOUn6njgBMz/SP7oDg/z/0j+6NtY30XM7uZTsg//9k="/>
          <p:cNvSpPr>
            <a:spLocks noChangeAspect="1" noChangeArrowheads="1"/>
          </p:cNvSpPr>
          <p:nvPr/>
        </p:nvSpPr>
        <p:spPr bwMode="auto">
          <a:xfrm>
            <a:off x="411163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57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17682</TotalTime>
  <Words>203</Words>
  <Application>Microsoft Office PowerPoint</Application>
  <PresentationFormat>On-screen Show (4:3)</PresentationFormat>
  <Paragraphs>28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Baskerville</vt:lpstr>
      <vt:lpstr>Calibri</vt:lpstr>
      <vt:lpstr>Rockwell</vt:lpstr>
      <vt:lpstr>Wingdings</vt:lpstr>
      <vt:lpstr>Advantage</vt:lpstr>
      <vt:lpstr>Chun Yi Wu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Wu, Chun Yi</cp:lastModifiedBy>
  <cp:revision>411</cp:revision>
  <cp:lastPrinted>2014-06-10T19:24:13Z</cp:lastPrinted>
  <dcterms:created xsi:type="dcterms:W3CDTF">2010-04-12T23:12:02Z</dcterms:created>
  <dcterms:modified xsi:type="dcterms:W3CDTF">2016-12-05T20:32:27Z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