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tiff" ContentType="image/tif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68"/>
  </p:notesMasterIdLst>
  <p:sldIdLst>
    <p:sldId id="549" r:id="rId2"/>
    <p:sldId id="565" r:id="rId3"/>
    <p:sldId id="584" r:id="rId4"/>
    <p:sldId id="403" r:id="rId5"/>
    <p:sldId id="439" r:id="rId6"/>
    <p:sldId id="528" r:id="rId7"/>
    <p:sldId id="477" r:id="rId8"/>
    <p:sldId id="445" r:id="rId9"/>
    <p:sldId id="447" r:id="rId10"/>
    <p:sldId id="448" r:id="rId11"/>
    <p:sldId id="566" r:id="rId12"/>
    <p:sldId id="487" r:id="rId13"/>
    <p:sldId id="457" r:id="rId14"/>
    <p:sldId id="411" r:id="rId15"/>
    <p:sldId id="583" r:id="rId16"/>
    <p:sldId id="550" r:id="rId17"/>
    <p:sldId id="462" r:id="rId18"/>
    <p:sldId id="429" r:id="rId19"/>
    <p:sldId id="463" r:id="rId20"/>
    <p:sldId id="552" r:id="rId21"/>
    <p:sldId id="496" r:id="rId22"/>
    <p:sldId id="510" r:id="rId23"/>
    <p:sldId id="536" r:id="rId24"/>
    <p:sldId id="421" r:id="rId25"/>
    <p:sldId id="521" r:id="rId26"/>
    <p:sldId id="382" r:id="rId27"/>
    <p:sldId id="530" r:id="rId28"/>
    <p:sldId id="497" r:id="rId29"/>
    <p:sldId id="532" r:id="rId30"/>
    <p:sldId id="299" r:id="rId31"/>
    <p:sldId id="535" r:id="rId32"/>
    <p:sldId id="538" r:id="rId33"/>
    <p:sldId id="499" r:id="rId34"/>
    <p:sldId id="500" r:id="rId35"/>
    <p:sldId id="542" r:id="rId36"/>
    <p:sldId id="520" r:id="rId37"/>
    <p:sldId id="503" r:id="rId38"/>
    <p:sldId id="301" r:id="rId39"/>
    <p:sldId id="466" r:id="rId40"/>
    <p:sldId id="467" r:id="rId41"/>
    <p:sldId id="468" r:id="rId42"/>
    <p:sldId id="469" r:id="rId43"/>
    <p:sldId id="470" r:id="rId44"/>
    <p:sldId id="551" r:id="rId45"/>
    <p:sldId id="302" r:id="rId46"/>
    <p:sldId id="505" r:id="rId47"/>
    <p:sldId id="507" r:id="rId48"/>
    <p:sldId id="543" r:id="rId49"/>
    <p:sldId id="498" r:id="rId50"/>
    <p:sldId id="555" r:id="rId51"/>
    <p:sldId id="554" r:id="rId52"/>
    <p:sldId id="522" r:id="rId53"/>
    <p:sldId id="523" r:id="rId54"/>
    <p:sldId id="559" r:id="rId55"/>
    <p:sldId id="558" r:id="rId56"/>
    <p:sldId id="560" r:id="rId57"/>
    <p:sldId id="561" r:id="rId58"/>
    <p:sldId id="562" r:id="rId59"/>
    <p:sldId id="563" r:id="rId60"/>
    <p:sldId id="524" r:id="rId61"/>
    <p:sldId id="525" r:id="rId62"/>
    <p:sldId id="526" r:id="rId63"/>
    <p:sldId id="564" r:id="rId64"/>
    <p:sldId id="533" r:id="rId65"/>
    <p:sldId id="412" r:id="rId66"/>
    <p:sldId id="544" r:id="rId67"/>
  </p:sldIdLst>
  <p:sldSz cx="9144000" cy="6858000" type="screen4x3"/>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132" autoAdjust="0"/>
    <p:restoredTop sz="93860" autoAdjust="0"/>
  </p:normalViewPr>
  <p:slideViewPr>
    <p:cSldViewPr>
      <p:cViewPr varScale="1">
        <p:scale>
          <a:sx n="70" d="100"/>
          <a:sy n="70" d="100"/>
        </p:scale>
        <p:origin x="1320" y="60"/>
      </p:cViewPr>
      <p:guideLst>
        <p:guide orient="horz" pos="2160"/>
        <p:guide pos="2880"/>
      </p:guideLst>
    </p:cSldViewPr>
  </p:slideViewPr>
  <p:notesTextViewPr>
    <p:cViewPr>
      <p:scale>
        <a:sx n="100" d="100"/>
        <a:sy n="100" d="100"/>
      </p:scale>
      <p:origin x="0" y="0"/>
    </p:cViewPr>
  </p:notesTextViewPr>
  <p:sorterViewPr>
    <p:cViewPr>
      <p:scale>
        <a:sx n="66" d="100"/>
        <a:sy n="66" d="100"/>
      </p:scale>
      <p:origin x="0" y="6306"/>
    </p:cViewPr>
  </p:sorter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notesMaster" Target="notesMasters/notesMaster1.xml"/><Relationship Id="rId7" Type="http://schemas.openxmlformats.org/officeDocument/2006/relationships/slide" Target="slides/slide6.xml"/><Relationship Id="rId71" Type="http://schemas.openxmlformats.org/officeDocument/2006/relationships/theme" Target="theme/theme1.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61" Type="http://schemas.openxmlformats.org/officeDocument/2006/relationships/slide" Target="slides/slide60.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tableStyles" Target="tableStyle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56F87B0-351F-4584-9BC7-D11B2367365C}" type="datetimeFigureOut">
              <a:rPr lang="en-US" smtClean="0"/>
              <a:pPr/>
              <a:t>4/6/2017</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A28A001E-63B3-4466-9B6D-A582E7636574}" type="slidenum">
              <a:rPr lang="en-US" smtClean="0"/>
              <a:pPr/>
              <a:t>‹#›</a:t>
            </a:fld>
            <a:endParaRPr lang="en-US"/>
          </a:p>
        </p:txBody>
      </p:sp>
    </p:spTree>
    <p:extLst>
      <p:ext uri="{BB962C8B-B14F-4D97-AF65-F5344CB8AC3E}">
        <p14:creationId xmlns:p14="http://schemas.microsoft.com/office/powerpoint/2010/main" val="10574009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Rectangle 7"/>
          <p:cNvSpPr>
            <a:spLocks noGrp="1" noChangeArrowheads="1"/>
          </p:cNvSpPr>
          <p:nvPr>
            <p:ph type="sldNum" sz="quarter" idx="5"/>
          </p:nvPr>
        </p:nvSpPr>
        <p:spPr>
          <a:noFill/>
        </p:spPr>
        <p:txBody>
          <a:bodyPr/>
          <a:lstStyle/>
          <a:p>
            <a:fld id="{101C017B-07DA-41E7-91EA-19CBE70296E8}" type="slidenum">
              <a:rPr lang="en-US" smtClean="0">
                <a:solidFill>
                  <a:prstClr val="black"/>
                </a:solidFill>
              </a:rPr>
              <a:pPr/>
              <a:t>6</a:t>
            </a:fld>
            <a:endParaRPr lang="en-US" smtClean="0">
              <a:solidFill>
                <a:prstClr val="black"/>
              </a:solidFill>
            </a:endParaRPr>
          </a:p>
        </p:txBody>
      </p:sp>
      <p:sp>
        <p:nvSpPr>
          <p:cNvPr id="270339" name="Rectangle 2"/>
          <p:cNvSpPr>
            <a:spLocks noGrp="1" noRot="1" noChangeAspect="1" noChangeArrowheads="1" noTextEdit="1"/>
          </p:cNvSpPr>
          <p:nvPr>
            <p:ph type="sldImg"/>
          </p:nvPr>
        </p:nvSpPr>
        <p:spPr>
          <a:xfrm>
            <a:off x="1146175" y="685800"/>
            <a:ext cx="4567238" cy="3427413"/>
          </a:xfrm>
          <a:ln/>
        </p:spPr>
      </p:sp>
      <p:sp>
        <p:nvSpPr>
          <p:cNvPr id="270340" name="Rectangle 3"/>
          <p:cNvSpPr>
            <a:spLocks noGrp="1" noChangeArrowheads="1"/>
          </p:cNvSpPr>
          <p:nvPr>
            <p:ph type="body" idx="1"/>
          </p:nvPr>
        </p:nvSpPr>
        <p:spPr>
          <a:noFill/>
          <a:ln/>
        </p:spPr>
        <p:txBody>
          <a:bodyPr/>
          <a:lstStyle/>
          <a:p>
            <a:pPr eaLnBrk="1" hangingPunct="1"/>
            <a:endParaRPr lang="en-US" i="1" smtClean="0"/>
          </a:p>
        </p:txBody>
      </p:sp>
    </p:spTree>
    <p:extLst>
      <p:ext uri="{BB962C8B-B14F-4D97-AF65-F5344CB8AC3E}">
        <p14:creationId xmlns:p14="http://schemas.microsoft.com/office/powerpoint/2010/main" val="253474609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Rectangle 7"/>
          <p:cNvSpPr>
            <a:spLocks noGrp="1" noChangeArrowheads="1"/>
          </p:cNvSpPr>
          <p:nvPr>
            <p:ph type="sldNum" sz="quarter" idx="5"/>
          </p:nvPr>
        </p:nvSpPr>
        <p:spPr>
          <a:noFill/>
        </p:spPr>
        <p:txBody>
          <a:bodyPr/>
          <a:lstStyle/>
          <a:p>
            <a:fld id="{D893D493-87B8-4BC2-9452-4CA706DADAC2}" type="slidenum">
              <a:rPr lang="en-US" smtClean="0"/>
              <a:pPr/>
              <a:t>7</a:t>
            </a:fld>
            <a:endParaRPr lang="en-US" smtClean="0"/>
          </a:p>
        </p:txBody>
      </p:sp>
      <p:sp>
        <p:nvSpPr>
          <p:cNvPr id="269315" name="Rectangle 2"/>
          <p:cNvSpPr>
            <a:spLocks noGrp="1" noRot="1" noChangeAspect="1" noChangeArrowheads="1" noTextEdit="1"/>
          </p:cNvSpPr>
          <p:nvPr>
            <p:ph type="sldImg"/>
          </p:nvPr>
        </p:nvSpPr>
        <p:spPr>
          <a:xfrm>
            <a:off x="1146175" y="685800"/>
            <a:ext cx="4567238" cy="3427413"/>
          </a:xfrm>
          <a:ln/>
        </p:spPr>
      </p:sp>
      <p:sp>
        <p:nvSpPr>
          <p:cNvPr id="269316" name="Rectangle 3"/>
          <p:cNvSpPr>
            <a:spLocks noGrp="1" noChangeArrowheads="1"/>
          </p:cNvSpPr>
          <p:nvPr>
            <p:ph type="body" idx="1"/>
          </p:nvPr>
        </p:nvSpPr>
        <p:spPr>
          <a:noFill/>
          <a:ln/>
        </p:spPr>
        <p:txBody>
          <a:bodyPr/>
          <a:lstStyle/>
          <a:p>
            <a:pPr eaLnBrk="1" hangingPunct="1"/>
            <a:endParaRPr lang="en-US" i="1" dirty="0" smtClean="0"/>
          </a:p>
        </p:txBody>
      </p:sp>
    </p:spTree>
    <p:extLst>
      <p:ext uri="{BB962C8B-B14F-4D97-AF65-F5344CB8AC3E}">
        <p14:creationId xmlns:p14="http://schemas.microsoft.com/office/powerpoint/2010/main" val="38568537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Rectangle 7"/>
          <p:cNvSpPr>
            <a:spLocks noGrp="1" noChangeArrowheads="1"/>
          </p:cNvSpPr>
          <p:nvPr>
            <p:ph type="sldNum" sz="quarter" idx="5"/>
          </p:nvPr>
        </p:nvSpPr>
        <p:spPr>
          <a:noFill/>
        </p:spPr>
        <p:txBody>
          <a:bodyPr/>
          <a:lstStyle/>
          <a:p>
            <a:fld id="{C710B6A7-0F10-4EE4-9728-FBEDAADE7CF7}" type="slidenum">
              <a:rPr lang="en-US" smtClean="0"/>
              <a:pPr/>
              <a:t>8</a:t>
            </a:fld>
            <a:endParaRPr lang="en-US" smtClean="0"/>
          </a:p>
        </p:txBody>
      </p:sp>
      <p:sp>
        <p:nvSpPr>
          <p:cNvPr id="278531" name="Rectangle 2"/>
          <p:cNvSpPr>
            <a:spLocks noGrp="1" noRot="1" noChangeAspect="1" noChangeArrowheads="1" noTextEdit="1"/>
          </p:cNvSpPr>
          <p:nvPr>
            <p:ph type="sldImg"/>
          </p:nvPr>
        </p:nvSpPr>
        <p:spPr>
          <a:xfrm>
            <a:off x="1144588" y="685800"/>
            <a:ext cx="4570412" cy="3427413"/>
          </a:xfrm>
          <a:solidFill>
            <a:srgbClr val="FFFFFF"/>
          </a:solidFill>
          <a:ln/>
        </p:spPr>
      </p:sp>
      <p:sp>
        <p:nvSpPr>
          <p:cNvPr id="278532"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i="1" smtClean="0"/>
          </a:p>
        </p:txBody>
      </p:sp>
    </p:spTree>
    <p:extLst>
      <p:ext uri="{BB962C8B-B14F-4D97-AF65-F5344CB8AC3E}">
        <p14:creationId xmlns:p14="http://schemas.microsoft.com/office/powerpoint/2010/main" val="332494758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7"/>
          <p:cNvSpPr>
            <a:spLocks noGrp="1" noChangeArrowheads="1"/>
          </p:cNvSpPr>
          <p:nvPr>
            <p:ph type="sldNum" sz="quarter" idx="5"/>
          </p:nvPr>
        </p:nvSpPr>
        <p:spPr>
          <a:noFill/>
        </p:spPr>
        <p:txBody>
          <a:bodyPr/>
          <a:lstStyle/>
          <a:p>
            <a:fld id="{409CF139-B206-4F73-9F02-57021550FD83}" type="slidenum">
              <a:rPr lang="en-US" smtClean="0"/>
              <a:pPr/>
              <a:t>9</a:t>
            </a:fld>
            <a:endParaRPr lang="en-US" smtClean="0"/>
          </a:p>
        </p:txBody>
      </p:sp>
      <p:sp>
        <p:nvSpPr>
          <p:cNvPr id="272387" name="Rectangle 2"/>
          <p:cNvSpPr>
            <a:spLocks noGrp="1" noRot="1" noChangeAspect="1" noChangeArrowheads="1" noTextEdit="1"/>
          </p:cNvSpPr>
          <p:nvPr>
            <p:ph type="sldImg"/>
          </p:nvPr>
        </p:nvSpPr>
        <p:spPr>
          <a:xfrm>
            <a:off x="1144588" y="685800"/>
            <a:ext cx="4570412" cy="3427413"/>
          </a:xfrm>
          <a:ln/>
        </p:spPr>
      </p:sp>
      <p:sp>
        <p:nvSpPr>
          <p:cNvPr id="272388" name="Rectangle 3"/>
          <p:cNvSpPr>
            <a:spLocks noGrp="1" noChangeArrowheads="1"/>
          </p:cNvSpPr>
          <p:nvPr>
            <p:ph type="body" idx="1"/>
          </p:nvPr>
        </p:nvSpPr>
        <p:spPr>
          <a:noFill/>
          <a:ln/>
        </p:spPr>
        <p:txBody>
          <a:bodyPr/>
          <a:lstStyle/>
          <a:p>
            <a:pPr eaLnBrk="1" hangingPunct="1"/>
            <a:endParaRPr lang="en-US" sz="1600" b="1" i="1" smtClean="0"/>
          </a:p>
          <a:p>
            <a:pPr eaLnBrk="1" hangingPunct="1"/>
            <a:endParaRPr lang="en-US" sz="1600" b="1" i="1" smtClean="0"/>
          </a:p>
          <a:p>
            <a:pPr eaLnBrk="1" hangingPunct="1"/>
            <a:endParaRPr lang="en-US" smtClean="0"/>
          </a:p>
        </p:txBody>
      </p:sp>
    </p:spTree>
    <p:extLst>
      <p:ext uri="{BB962C8B-B14F-4D97-AF65-F5344CB8AC3E}">
        <p14:creationId xmlns:p14="http://schemas.microsoft.com/office/powerpoint/2010/main" val="90154621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7"/>
          <p:cNvSpPr>
            <a:spLocks noGrp="1" noChangeArrowheads="1"/>
          </p:cNvSpPr>
          <p:nvPr>
            <p:ph type="sldNum" sz="quarter" idx="5"/>
          </p:nvPr>
        </p:nvSpPr>
        <p:spPr>
          <a:noFill/>
        </p:spPr>
        <p:txBody>
          <a:bodyPr/>
          <a:lstStyle/>
          <a:p>
            <a:fld id="{115E52D5-632E-4334-991D-CEB4CC080522}" type="slidenum">
              <a:rPr lang="en-US" smtClean="0"/>
              <a:pPr/>
              <a:t>10</a:t>
            </a:fld>
            <a:endParaRPr lang="en-US" smtClean="0"/>
          </a:p>
        </p:txBody>
      </p:sp>
      <p:sp>
        <p:nvSpPr>
          <p:cNvPr id="273411" name="Rectangle 2"/>
          <p:cNvSpPr>
            <a:spLocks noGrp="1" noRot="1" noChangeAspect="1" noChangeArrowheads="1" noTextEdit="1"/>
          </p:cNvSpPr>
          <p:nvPr>
            <p:ph type="sldImg"/>
          </p:nvPr>
        </p:nvSpPr>
        <p:spPr>
          <a:xfrm>
            <a:off x="1144588" y="685800"/>
            <a:ext cx="4570412" cy="3427413"/>
          </a:xfrm>
          <a:ln/>
        </p:spPr>
      </p:sp>
      <p:sp>
        <p:nvSpPr>
          <p:cNvPr id="273412" name="Rectangle 3"/>
          <p:cNvSpPr>
            <a:spLocks noGrp="1" noChangeArrowheads="1"/>
          </p:cNvSpPr>
          <p:nvPr>
            <p:ph type="body" idx="1"/>
          </p:nvPr>
        </p:nvSpPr>
        <p:spPr>
          <a:noFill/>
          <a:ln/>
        </p:spPr>
        <p:txBody>
          <a:bodyPr/>
          <a:lstStyle/>
          <a:p>
            <a:pPr eaLnBrk="1" hangingPunct="1"/>
            <a:endParaRPr lang="en-US" sz="1600" b="1" i="1" smtClean="0"/>
          </a:p>
          <a:p>
            <a:pPr eaLnBrk="1" hangingPunct="1"/>
            <a:endParaRPr lang="en-US" sz="1600" b="1" i="1" smtClean="0"/>
          </a:p>
          <a:p>
            <a:pPr eaLnBrk="1" hangingPunct="1"/>
            <a:endParaRPr lang="en-US" smtClean="0"/>
          </a:p>
        </p:txBody>
      </p:sp>
    </p:spTree>
    <p:extLst>
      <p:ext uri="{BB962C8B-B14F-4D97-AF65-F5344CB8AC3E}">
        <p14:creationId xmlns:p14="http://schemas.microsoft.com/office/powerpoint/2010/main" val="23680429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Rectangle 7"/>
          <p:cNvSpPr>
            <a:spLocks noGrp="1" noChangeArrowheads="1"/>
          </p:cNvSpPr>
          <p:nvPr>
            <p:ph type="sldNum" sz="quarter" idx="5"/>
          </p:nvPr>
        </p:nvSpPr>
        <p:spPr>
          <a:noFill/>
        </p:spPr>
        <p:txBody>
          <a:bodyPr/>
          <a:lstStyle/>
          <a:p>
            <a:fld id="{FB1AC137-3F05-47CE-8728-7CAA28D7D475}" type="slidenum">
              <a:rPr lang="en-US" smtClean="0"/>
              <a:pPr/>
              <a:t>13</a:t>
            </a:fld>
            <a:endParaRPr lang="en-US" smtClean="0"/>
          </a:p>
        </p:txBody>
      </p:sp>
      <p:sp>
        <p:nvSpPr>
          <p:cNvPr id="309251" name="Rectangle 2"/>
          <p:cNvSpPr>
            <a:spLocks noGrp="1" noRot="1" noChangeAspect="1" noChangeArrowheads="1" noTextEdit="1"/>
          </p:cNvSpPr>
          <p:nvPr>
            <p:ph type="sldImg"/>
          </p:nvPr>
        </p:nvSpPr>
        <p:spPr>
          <a:xfrm>
            <a:off x="1144588" y="685800"/>
            <a:ext cx="4570412" cy="3427413"/>
          </a:xfrm>
          <a:solidFill>
            <a:srgbClr val="FFFFFF"/>
          </a:solidFill>
          <a:ln/>
        </p:spPr>
      </p:sp>
      <p:sp>
        <p:nvSpPr>
          <p:cNvPr id="309252"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i="1" smtClean="0"/>
          </a:p>
        </p:txBody>
      </p:sp>
    </p:spTree>
    <p:extLst>
      <p:ext uri="{BB962C8B-B14F-4D97-AF65-F5344CB8AC3E}">
        <p14:creationId xmlns:p14="http://schemas.microsoft.com/office/powerpoint/2010/main" val="29272358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Rectangle 7"/>
          <p:cNvSpPr>
            <a:spLocks noGrp="1" noChangeArrowheads="1"/>
          </p:cNvSpPr>
          <p:nvPr>
            <p:ph type="sldNum" sz="quarter" idx="5"/>
          </p:nvPr>
        </p:nvSpPr>
        <p:spPr>
          <a:noFill/>
        </p:spPr>
        <p:txBody>
          <a:bodyPr/>
          <a:lstStyle/>
          <a:p>
            <a:fld id="{A1B32EA0-AC7F-4FA6-AA6D-762B5E0A5966}" type="slidenum">
              <a:rPr lang="en-US" smtClean="0"/>
              <a:pPr/>
              <a:t>14</a:t>
            </a:fld>
            <a:endParaRPr lang="en-US" smtClean="0"/>
          </a:p>
        </p:txBody>
      </p:sp>
      <p:sp>
        <p:nvSpPr>
          <p:cNvPr id="307203" name="Rectangle 2"/>
          <p:cNvSpPr>
            <a:spLocks noGrp="1" noRot="1" noChangeAspect="1" noChangeArrowheads="1" noTextEdit="1"/>
          </p:cNvSpPr>
          <p:nvPr>
            <p:ph type="sldImg"/>
          </p:nvPr>
        </p:nvSpPr>
        <p:spPr>
          <a:xfrm>
            <a:off x="1144588" y="685800"/>
            <a:ext cx="4570412" cy="3427413"/>
          </a:xfrm>
          <a:solidFill>
            <a:srgbClr val="FFFFFF"/>
          </a:solidFill>
          <a:ln/>
        </p:spPr>
      </p:sp>
      <p:sp>
        <p:nvSpPr>
          <p:cNvPr id="307204" name="Rectangle 3"/>
          <p:cNvSpPr>
            <a:spLocks noGrp="1" noChangeArrowheads="1"/>
          </p:cNvSpPr>
          <p:nvPr>
            <p:ph type="body" idx="1"/>
          </p:nvPr>
        </p:nvSpPr>
        <p:spPr>
          <a:solidFill>
            <a:srgbClr val="FFFFFF"/>
          </a:solidFill>
          <a:ln>
            <a:solidFill>
              <a:srgbClr val="000000"/>
            </a:solidFill>
          </a:ln>
        </p:spPr>
        <p:txBody>
          <a:bodyPr/>
          <a:lstStyle/>
          <a:p>
            <a:pPr eaLnBrk="1" hangingPunct="1"/>
            <a:r>
              <a:rPr lang="en-US" i="1" dirty="0" smtClean="0"/>
              <a:t>Weather, status</a:t>
            </a:r>
            <a:r>
              <a:rPr lang="en-US" i="1" baseline="0" dirty="0" smtClean="0"/>
              <a:t> reports, etc. Determine lunch, usually at base.</a:t>
            </a:r>
            <a:endParaRPr lang="en-US" i="1" dirty="0" smtClean="0"/>
          </a:p>
        </p:txBody>
      </p:sp>
    </p:spTree>
    <p:extLst>
      <p:ext uri="{BB962C8B-B14F-4D97-AF65-F5344CB8AC3E}">
        <p14:creationId xmlns:p14="http://schemas.microsoft.com/office/powerpoint/2010/main" val="259925546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Aircraft status report. MOAs,</a:t>
            </a:r>
            <a:r>
              <a:rPr lang="en-US" baseline="0" dirty="0" smtClean="0"/>
              <a:t> TFRs, Duty day length, etc. Standard compliment is 5 </a:t>
            </a:r>
            <a:r>
              <a:rPr lang="en-US" baseline="0" dirty="0" err="1" smtClean="0"/>
              <a:t>FireBosses</a:t>
            </a:r>
            <a:r>
              <a:rPr lang="en-US" baseline="0" dirty="0" smtClean="0"/>
              <a:t>, 3 Wheeled SEATS, 9 light helicopters.</a:t>
            </a:r>
            <a:endParaRPr lang="en-US" dirty="0"/>
          </a:p>
        </p:txBody>
      </p:sp>
      <p:sp>
        <p:nvSpPr>
          <p:cNvPr id="4" name="Slide Number Placeholder 3"/>
          <p:cNvSpPr>
            <a:spLocks noGrp="1"/>
          </p:cNvSpPr>
          <p:nvPr>
            <p:ph type="sldNum" sz="quarter" idx="10"/>
          </p:nvPr>
        </p:nvSpPr>
        <p:spPr/>
        <p:txBody>
          <a:bodyPr/>
          <a:lstStyle/>
          <a:p>
            <a:fld id="{A28A001E-63B3-4466-9B6D-A582E7636574}" type="slidenum">
              <a:rPr lang="en-US" smtClean="0"/>
              <a:pPr/>
              <a:t>16</a:t>
            </a:fld>
            <a:endParaRPr lang="en-US"/>
          </a:p>
        </p:txBody>
      </p:sp>
    </p:spTree>
    <p:extLst>
      <p:ext uri="{BB962C8B-B14F-4D97-AF65-F5344CB8AC3E}">
        <p14:creationId xmlns:p14="http://schemas.microsoft.com/office/powerpoint/2010/main" val="42340041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6" name="Slide Image Placeholder 1"/>
          <p:cNvSpPr>
            <a:spLocks noGrp="1" noRot="1" noChangeAspect="1" noTextEdit="1"/>
          </p:cNvSpPr>
          <p:nvPr>
            <p:ph type="sldImg"/>
          </p:nvPr>
        </p:nvSpPr>
        <p:spPr>
          <a:ln/>
        </p:spPr>
      </p:sp>
      <p:sp>
        <p:nvSpPr>
          <p:cNvPr id="466947" name="Notes Placeholder 2"/>
          <p:cNvSpPr>
            <a:spLocks noGrp="1"/>
          </p:cNvSpPr>
          <p:nvPr>
            <p:ph type="body" idx="1"/>
          </p:nvPr>
        </p:nvSpPr>
        <p:spPr>
          <a:noFill/>
          <a:ln/>
        </p:spPr>
        <p:txBody>
          <a:bodyPr/>
          <a:lstStyle/>
          <a:p>
            <a:endParaRPr lang="en-US" smtClean="0"/>
          </a:p>
        </p:txBody>
      </p:sp>
      <p:sp>
        <p:nvSpPr>
          <p:cNvPr id="466948" name="Slide Number Placeholder 3"/>
          <p:cNvSpPr>
            <a:spLocks noGrp="1"/>
          </p:cNvSpPr>
          <p:nvPr>
            <p:ph type="sldNum" sz="quarter" idx="5"/>
          </p:nvPr>
        </p:nvSpPr>
        <p:spPr>
          <a:noFill/>
        </p:spPr>
        <p:txBody>
          <a:bodyPr/>
          <a:lstStyle/>
          <a:p>
            <a:fld id="{3AF6CE35-6B71-4F9F-A662-C41C2A8DE37E}" type="slidenum">
              <a:rPr lang="en-US" smtClean="0"/>
              <a:pPr/>
              <a:t>17</a:t>
            </a:fld>
            <a:endParaRPr lang="en-US" smtClean="0"/>
          </a:p>
        </p:txBody>
      </p:sp>
    </p:spTree>
    <p:extLst>
      <p:ext uri="{BB962C8B-B14F-4D97-AF65-F5344CB8AC3E}">
        <p14:creationId xmlns:p14="http://schemas.microsoft.com/office/powerpoint/2010/main" val="238789038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Rectangle 7"/>
          <p:cNvSpPr>
            <a:spLocks noGrp="1" noChangeArrowheads="1"/>
          </p:cNvSpPr>
          <p:nvPr>
            <p:ph type="sldNum" sz="quarter" idx="5"/>
          </p:nvPr>
        </p:nvSpPr>
        <p:spPr>
          <a:noFill/>
        </p:spPr>
        <p:txBody>
          <a:bodyPr/>
          <a:lstStyle/>
          <a:p>
            <a:fld id="{60E9D870-8762-449D-A5FC-291448D88A9F}" type="slidenum">
              <a:rPr lang="en-US" smtClean="0"/>
              <a:pPr/>
              <a:t>18</a:t>
            </a:fld>
            <a:endParaRPr lang="en-US" smtClean="0"/>
          </a:p>
        </p:txBody>
      </p:sp>
      <p:sp>
        <p:nvSpPr>
          <p:cNvPr id="372739" name="Rectangle 2"/>
          <p:cNvSpPr>
            <a:spLocks noGrp="1" noRot="1" noChangeAspect="1" noChangeArrowheads="1" noTextEdit="1"/>
          </p:cNvSpPr>
          <p:nvPr>
            <p:ph type="sldImg"/>
          </p:nvPr>
        </p:nvSpPr>
        <p:spPr>
          <a:xfrm>
            <a:off x="1144588" y="685800"/>
            <a:ext cx="4570412" cy="3427413"/>
          </a:xfrm>
          <a:solidFill>
            <a:srgbClr val="FFFFFF"/>
          </a:solidFill>
          <a:ln/>
        </p:spPr>
      </p:sp>
      <p:sp>
        <p:nvSpPr>
          <p:cNvPr id="372740"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i="1" smtClean="0"/>
          </a:p>
        </p:txBody>
      </p:sp>
    </p:spTree>
    <p:extLst>
      <p:ext uri="{BB962C8B-B14F-4D97-AF65-F5344CB8AC3E}">
        <p14:creationId xmlns:p14="http://schemas.microsoft.com/office/powerpoint/2010/main" val="258459163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6" name="Slide Image Placeholder 1"/>
          <p:cNvSpPr>
            <a:spLocks noGrp="1" noRot="1" noChangeAspect="1" noTextEdit="1"/>
          </p:cNvSpPr>
          <p:nvPr>
            <p:ph type="sldImg"/>
          </p:nvPr>
        </p:nvSpPr>
        <p:spPr>
          <a:ln/>
        </p:spPr>
      </p:sp>
      <p:sp>
        <p:nvSpPr>
          <p:cNvPr id="466947" name="Notes Placeholder 2"/>
          <p:cNvSpPr>
            <a:spLocks noGrp="1"/>
          </p:cNvSpPr>
          <p:nvPr>
            <p:ph type="body" idx="1"/>
          </p:nvPr>
        </p:nvSpPr>
        <p:spPr>
          <a:noFill/>
          <a:ln/>
        </p:spPr>
        <p:txBody>
          <a:bodyPr/>
          <a:lstStyle/>
          <a:p>
            <a:endParaRPr lang="en-US" smtClean="0"/>
          </a:p>
        </p:txBody>
      </p:sp>
      <p:sp>
        <p:nvSpPr>
          <p:cNvPr id="466948" name="Slide Number Placeholder 3"/>
          <p:cNvSpPr>
            <a:spLocks noGrp="1"/>
          </p:cNvSpPr>
          <p:nvPr>
            <p:ph type="sldNum" sz="quarter" idx="5"/>
          </p:nvPr>
        </p:nvSpPr>
        <p:spPr>
          <a:noFill/>
        </p:spPr>
        <p:txBody>
          <a:bodyPr/>
          <a:lstStyle/>
          <a:p>
            <a:fld id="{3AF6CE35-6B71-4F9F-A662-C41C2A8DE37E}" type="slidenum">
              <a:rPr lang="en-US" smtClean="0"/>
              <a:pPr/>
              <a:t>19</a:t>
            </a:fld>
            <a:endParaRPr lang="en-US" smtClean="0"/>
          </a:p>
        </p:txBody>
      </p:sp>
    </p:spTree>
    <p:extLst>
      <p:ext uri="{BB962C8B-B14F-4D97-AF65-F5344CB8AC3E}">
        <p14:creationId xmlns:p14="http://schemas.microsoft.com/office/powerpoint/2010/main" val="160150592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Detection aircraft and helicopters</a:t>
            </a:r>
            <a:r>
              <a:rPr lang="en-US" baseline="0" dirty="0" smtClean="0"/>
              <a:t> are dispatched on 122.925. ATGS should move off of 122.925 as early as possible, request other frequency from </a:t>
            </a:r>
            <a:r>
              <a:rPr lang="en-US" baseline="0" dirty="0" err="1" smtClean="0"/>
              <a:t>FireCenter</a:t>
            </a:r>
            <a:r>
              <a:rPr lang="en-US" baseline="0" dirty="0" smtClean="0"/>
              <a:t>.</a:t>
            </a:r>
            <a:endParaRPr lang="en-US" dirty="0"/>
          </a:p>
        </p:txBody>
      </p:sp>
      <p:sp>
        <p:nvSpPr>
          <p:cNvPr id="4" name="Slide Number Placeholder 3"/>
          <p:cNvSpPr>
            <a:spLocks noGrp="1"/>
          </p:cNvSpPr>
          <p:nvPr>
            <p:ph type="sldNum" sz="quarter" idx="10"/>
          </p:nvPr>
        </p:nvSpPr>
        <p:spPr/>
        <p:txBody>
          <a:bodyPr/>
          <a:lstStyle/>
          <a:p>
            <a:fld id="{A28A001E-63B3-4466-9B6D-A582E7636574}" type="slidenum">
              <a:rPr lang="en-US" smtClean="0"/>
              <a:pPr/>
              <a:t>20</a:t>
            </a:fld>
            <a:endParaRPr lang="en-US"/>
          </a:p>
        </p:txBody>
      </p:sp>
    </p:spTree>
    <p:extLst>
      <p:ext uri="{BB962C8B-B14F-4D97-AF65-F5344CB8AC3E}">
        <p14:creationId xmlns:p14="http://schemas.microsoft.com/office/powerpoint/2010/main" val="257482093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4" name="Rectangle 7"/>
          <p:cNvSpPr>
            <a:spLocks noGrp="1" noChangeArrowheads="1"/>
          </p:cNvSpPr>
          <p:nvPr>
            <p:ph type="sldNum" sz="quarter" idx="5"/>
          </p:nvPr>
        </p:nvSpPr>
        <p:spPr>
          <a:noFill/>
        </p:spPr>
        <p:txBody>
          <a:bodyPr/>
          <a:lstStyle/>
          <a:p>
            <a:fld id="{4B270617-2923-4B44-853F-F69F3B05E80E}" type="slidenum">
              <a:rPr lang="en-US" smtClean="0"/>
              <a:pPr/>
              <a:t>21</a:t>
            </a:fld>
            <a:endParaRPr lang="en-US" smtClean="0"/>
          </a:p>
        </p:txBody>
      </p:sp>
      <p:sp>
        <p:nvSpPr>
          <p:cNvPr id="320515" name="Rectangle 2"/>
          <p:cNvSpPr>
            <a:spLocks noGrp="1" noRot="1" noChangeAspect="1" noChangeArrowheads="1" noTextEdit="1"/>
          </p:cNvSpPr>
          <p:nvPr>
            <p:ph type="sldImg"/>
          </p:nvPr>
        </p:nvSpPr>
        <p:spPr>
          <a:xfrm>
            <a:off x="1144588" y="685800"/>
            <a:ext cx="4570412" cy="3427413"/>
          </a:xfrm>
          <a:solidFill>
            <a:srgbClr val="FFFFFF"/>
          </a:solidFill>
          <a:ln/>
        </p:spPr>
      </p:sp>
      <p:sp>
        <p:nvSpPr>
          <p:cNvPr id="320516"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i="1" smtClean="0"/>
          </a:p>
        </p:txBody>
      </p:sp>
    </p:spTree>
    <p:extLst>
      <p:ext uri="{BB962C8B-B14F-4D97-AF65-F5344CB8AC3E}">
        <p14:creationId xmlns:p14="http://schemas.microsoft.com/office/powerpoint/2010/main" val="372327603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Rectangle 7"/>
          <p:cNvSpPr>
            <a:spLocks noGrp="1" noChangeArrowheads="1"/>
          </p:cNvSpPr>
          <p:nvPr>
            <p:ph type="sldNum" sz="quarter" idx="5"/>
          </p:nvPr>
        </p:nvSpPr>
        <p:spPr>
          <a:noFill/>
        </p:spPr>
        <p:txBody>
          <a:bodyPr/>
          <a:lstStyle/>
          <a:p>
            <a:fld id="{A1B32EA0-AC7F-4FA6-AA6D-762B5E0A5966}" type="slidenum">
              <a:rPr lang="en-US" smtClean="0"/>
              <a:pPr/>
              <a:t>24</a:t>
            </a:fld>
            <a:endParaRPr lang="en-US" smtClean="0"/>
          </a:p>
        </p:txBody>
      </p:sp>
      <p:sp>
        <p:nvSpPr>
          <p:cNvPr id="307203" name="Rectangle 2"/>
          <p:cNvSpPr>
            <a:spLocks noGrp="1" noRot="1" noChangeAspect="1" noChangeArrowheads="1" noTextEdit="1"/>
          </p:cNvSpPr>
          <p:nvPr>
            <p:ph type="sldImg"/>
          </p:nvPr>
        </p:nvSpPr>
        <p:spPr>
          <a:xfrm>
            <a:off x="1144588" y="685800"/>
            <a:ext cx="4570412" cy="3427413"/>
          </a:xfrm>
          <a:solidFill>
            <a:srgbClr val="FFFFFF"/>
          </a:solidFill>
          <a:ln/>
        </p:spPr>
      </p:sp>
      <p:sp>
        <p:nvSpPr>
          <p:cNvPr id="307204"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i="1" dirty="0" smtClean="0"/>
          </a:p>
        </p:txBody>
      </p:sp>
    </p:spTree>
    <p:extLst>
      <p:ext uri="{BB962C8B-B14F-4D97-AF65-F5344CB8AC3E}">
        <p14:creationId xmlns:p14="http://schemas.microsoft.com/office/powerpoint/2010/main" val="178826936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4" name="Rectangle 7"/>
          <p:cNvSpPr>
            <a:spLocks noGrp="1" noChangeArrowheads="1"/>
          </p:cNvSpPr>
          <p:nvPr>
            <p:ph type="sldNum" sz="quarter" idx="5"/>
          </p:nvPr>
        </p:nvSpPr>
        <p:spPr>
          <a:noFill/>
        </p:spPr>
        <p:txBody>
          <a:bodyPr/>
          <a:lstStyle/>
          <a:p>
            <a:fld id="{4B270617-2923-4B44-853F-F69F3B05E80E}" type="slidenum">
              <a:rPr lang="en-US" smtClean="0"/>
              <a:pPr/>
              <a:t>26</a:t>
            </a:fld>
            <a:endParaRPr lang="en-US" smtClean="0"/>
          </a:p>
        </p:txBody>
      </p:sp>
      <p:sp>
        <p:nvSpPr>
          <p:cNvPr id="320515" name="Rectangle 2"/>
          <p:cNvSpPr>
            <a:spLocks noGrp="1" noRot="1" noChangeAspect="1" noChangeArrowheads="1" noTextEdit="1"/>
          </p:cNvSpPr>
          <p:nvPr>
            <p:ph type="sldImg"/>
          </p:nvPr>
        </p:nvSpPr>
        <p:spPr>
          <a:xfrm>
            <a:off x="1144588" y="685800"/>
            <a:ext cx="4570412" cy="3427413"/>
          </a:xfrm>
          <a:solidFill>
            <a:srgbClr val="FFFFFF"/>
          </a:solidFill>
          <a:ln/>
        </p:spPr>
      </p:sp>
      <p:sp>
        <p:nvSpPr>
          <p:cNvPr id="320516"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i="1" smtClean="0"/>
          </a:p>
        </p:txBody>
      </p:sp>
    </p:spTree>
    <p:extLst>
      <p:ext uri="{BB962C8B-B14F-4D97-AF65-F5344CB8AC3E}">
        <p14:creationId xmlns:p14="http://schemas.microsoft.com/office/powerpoint/2010/main" val="298921380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A28A001E-63B3-4466-9B6D-A582E7636574}" type="slidenum">
              <a:rPr lang="en-US" smtClean="0"/>
              <a:pPr/>
              <a:t>27</a:t>
            </a:fld>
            <a:endParaRPr lang="en-US"/>
          </a:p>
        </p:txBody>
      </p:sp>
    </p:spTree>
    <p:extLst>
      <p:ext uri="{BB962C8B-B14F-4D97-AF65-F5344CB8AC3E}">
        <p14:creationId xmlns:p14="http://schemas.microsoft.com/office/powerpoint/2010/main" val="407693228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4" name="Rectangle 7"/>
          <p:cNvSpPr>
            <a:spLocks noGrp="1" noChangeArrowheads="1"/>
          </p:cNvSpPr>
          <p:nvPr>
            <p:ph type="sldNum" sz="quarter" idx="5"/>
          </p:nvPr>
        </p:nvSpPr>
        <p:spPr>
          <a:noFill/>
        </p:spPr>
        <p:txBody>
          <a:bodyPr/>
          <a:lstStyle/>
          <a:p>
            <a:fld id="{4B270617-2923-4B44-853F-F69F3B05E80E}" type="slidenum">
              <a:rPr lang="en-US" smtClean="0"/>
              <a:pPr/>
              <a:t>28</a:t>
            </a:fld>
            <a:endParaRPr lang="en-US" dirty="0" smtClean="0"/>
          </a:p>
        </p:txBody>
      </p:sp>
      <p:sp>
        <p:nvSpPr>
          <p:cNvPr id="320515" name="Rectangle 2"/>
          <p:cNvSpPr>
            <a:spLocks noGrp="1" noRot="1" noChangeAspect="1" noChangeArrowheads="1" noTextEdit="1"/>
          </p:cNvSpPr>
          <p:nvPr>
            <p:ph type="sldImg"/>
          </p:nvPr>
        </p:nvSpPr>
        <p:spPr>
          <a:xfrm>
            <a:off x="1144588" y="685800"/>
            <a:ext cx="4570412" cy="3427413"/>
          </a:xfrm>
          <a:solidFill>
            <a:srgbClr val="FFFFFF"/>
          </a:solidFill>
          <a:ln/>
        </p:spPr>
      </p:sp>
      <p:sp>
        <p:nvSpPr>
          <p:cNvPr id="320516"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i="1" dirty="0" smtClean="0"/>
          </a:p>
        </p:txBody>
      </p:sp>
    </p:spTree>
    <p:extLst>
      <p:ext uri="{BB962C8B-B14F-4D97-AF65-F5344CB8AC3E}">
        <p14:creationId xmlns:p14="http://schemas.microsoft.com/office/powerpoint/2010/main" val="101787755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6" name="Slide Image Placeholder 1"/>
          <p:cNvSpPr>
            <a:spLocks noGrp="1" noRot="1" noChangeAspect="1" noTextEdit="1"/>
          </p:cNvSpPr>
          <p:nvPr>
            <p:ph type="sldImg"/>
          </p:nvPr>
        </p:nvSpPr>
        <p:spPr>
          <a:ln/>
        </p:spPr>
      </p:sp>
      <p:sp>
        <p:nvSpPr>
          <p:cNvPr id="466947" name="Notes Placeholder 2"/>
          <p:cNvSpPr>
            <a:spLocks noGrp="1"/>
          </p:cNvSpPr>
          <p:nvPr>
            <p:ph type="body" idx="1"/>
          </p:nvPr>
        </p:nvSpPr>
        <p:spPr>
          <a:noFill/>
          <a:ln/>
        </p:spPr>
        <p:txBody>
          <a:bodyPr/>
          <a:lstStyle/>
          <a:p>
            <a:endParaRPr lang="en-US" dirty="0" smtClean="0"/>
          </a:p>
        </p:txBody>
      </p:sp>
      <p:sp>
        <p:nvSpPr>
          <p:cNvPr id="466948" name="Slide Number Placeholder 3"/>
          <p:cNvSpPr>
            <a:spLocks noGrp="1"/>
          </p:cNvSpPr>
          <p:nvPr>
            <p:ph type="sldNum" sz="quarter" idx="5"/>
          </p:nvPr>
        </p:nvSpPr>
        <p:spPr>
          <a:noFill/>
        </p:spPr>
        <p:txBody>
          <a:bodyPr/>
          <a:lstStyle/>
          <a:p>
            <a:fld id="{3AF6CE35-6B71-4F9F-A662-C41C2A8DE37E}" type="slidenum">
              <a:rPr lang="en-US" smtClean="0"/>
              <a:pPr/>
              <a:t>34</a:t>
            </a:fld>
            <a:endParaRPr lang="en-US" dirty="0" smtClean="0"/>
          </a:p>
        </p:txBody>
      </p:sp>
    </p:spTree>
    <p:extLst>
      <p:ext uri="{BB962C8B-B14F-4D97-AF65-F5344CB8AC3E}">
        <p14:creationId xmlns:p14="http://schemas.microsoft.com/office/powerpoint/2010/main" val="283367642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SHOW 2017 ATGS MAP</a:t>
            </a:r>
            <a:endParaRPr lang="en-US" dirty="0"/>
          </a:p>
        </p:txBody>
      </p:sp>
      <p:sp>
        <p:nvSpPr>
          <p:cNvPr id="4" name="Slide Number Placeholder 3"/>
          <p:cNvSpPr>
            <a:spLocks noGrp="1"/>
          </p:cNvSpPr>
          <p:nvPr>
            <p:ph type="sldNum" sz="quarter" idx="10"/>
          </p:nvPr>
        </p:nvSpPr>
        <p:spPr/>
        <p:txBody>
          <a:bodyPr/>
          <a:lstStyle/>
          <a:p>
            <a:fld id="{A28A001E-63B3-4466-9B6D-A582E7636574}" type="slidenum">
              <a:rPr lang="en-US" smtClean="0"/>
              <a:pPr/>
              <a:t>36</a:t>
            </a:fld>
            <a:endParaRPr lang="en-US"/>
          </a:p>
        </p:txBody>
      </p:sp>
    </p:spTree>
    <p:extLst>
      <p:ext uri="{BB962C8B-B14F-4D97-AF65-F5344CB8AC3E}">
        <p14:creationId xmlns:p14="http://schemas.microsoft.com/office/powerpoint/2010/main" val="311656413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6" name="Slide Image Placeholder 1"/>
          <p:cNvSpPr>
            <a:spLocks noGrp="1" noRot="1" noChangeAspect="1" noTextEdit="1"/>
          </p:cNvSpPr>
          <p:nvPr>
            <p:ph type="sldImg"/>
          </p:nvPr>
        </p:nvSpPr>
        <p:spPr>
          <a:ln/>
        </p:spPr>
      </p:sp>
      <p:sp>
        <p:nvSpPr>
          <p:cNvPr id="466947" name="Notes Placeholder 2"/>
          <p:cNvSpPr>
            <a:spLocks noGrp="1"/>
          </p:cNvSpPr>
          <p:nvPr>
            <p:ph type="body" idx="1"/>
          </p:nvPr>
        </p:nvSpPr>
        <p:spPr>
          <a:noFill/>
          <a:ln/>
        </p:spPr>
        <p:txBody>
          <a:bodyPr/>
          <a:lstStyle/>
          <a:p>
            <a:endParaRPr lang="en-US" dirty="0" smtClean="0"/>
          </a:p>
        </p:txBody>
      </p:sp>
      <p:sp>
        <p:nvSpPr>
          <p:cNvPr id="466948" name="Slide Number Placeholder 3"/>
          <p:cNvSpPr>
            <a:spLocks noGrp="1"/>
          </p:cNvSpPr>
          <p:nvPr>
            <p:ph type="sldNum" sz="quarter" idx="5"/>
          </p:nvPr>
        </p:nvSpPr>
        <p:spPr>
          <a:noFill/>
        </p:spPr>
        <p:txBody>
          <a:bodyPr/>
          <a:lstStyle/>
          <a:p>
            <a:fld id="{3AF6CE35-6B71-4F9F-A662-C41C2A8DE37E}" type="slidenum">
              <a:rPr lang="en-US" smtClean="0"/>
              <a:pPr/>
              <a:t>37</a:t>
            </a:fld>
            <a:endParaRPr lang="en-US" dirty="0" smtClean="0"/>
          </a:p>
        </p:txBody>
      </p:sp>
    </p:spTree>
    <p:extLst>
      <p:ext uri="{BB962C8B-B14F-4D97-AF65-F5344CB8AC3E}">
        <p14:creationId xmlns:p14="http://schemas.microsoft.com/office/powerpoint/2010/main" val="378408688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5682" name="Rectangle 7"/>
          <p:cNvSpPr>
            <a:spLocks noGrp="1" noChangeArrowheads="1"/>
          </p:cNvSpPr>
          <p:nvPr>
            <p:ph type="sldNum" sz="quarter" idx="5"/>
          </p:nvPr>
        </p:nvSpPr>
        <p:spPr>
          <a:noFill/>
        </p:spPr>
        <p:txBody>
          <a:bodyPr/>
          <a:lstStyle/>
          <a:p>
            <a:fld id="{A2DAEF78-48FD-4017-B2E4-FD605596C723}" type="slidenum">
              <a:rPr lang="en-US" smtClean="0"/>
              <a:pPr/>
              <a:t>39</a:t>
            </a:fld>
            <a:endParaRPr lang="en-US" dirty="0" smtClean="0"/>
          </a:p>
        </p:txBody>
      </p:sp>
      <p:sp>
        <p:nvSpPr>
          <p:cNvPr id="455683" name="Rectangle 2"/>
          <p:cNvSpPr>
            <a:spLocks noGrp="1" noRot="1" noChangeAspect="1" noChangeArrowheads="1" noTextEdit="1"/>
          </p:cNvSpPr>
          <p:nvPr>
            <p:ph type="sldImg"/>
          </p:nvPr>
        </p:nvSpPr>
        <p:spPr>
          <a:xfrm>
            <a:off x="1144588" y="685800"/>
            <a:ext cx="4570412" cy="3427413"/>
          </a:xfrm>
          <a:solidFill>
            <a:srgbClr val="FFFFFF"/>
          </a:solidFill>
          <a:ln/>
        </p:spPr>
      </p:sp>
      <p:sp>
        <p:nvSpPr>
          <p:cNvPr id="455684"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i="1" dirty="0" smtClean="0"/>
          </a:p>
        </p:txBody>
      </p:sp>
    </p:spTree>
    <p:extLst>
      <p:ext uri="{BB962C8B-B14F-4D97-AF65-F5344CB8AC3E}">
        <p14:creationId xmlns:p14="http://schemas.microsoft.com/office/powerpoint/2010/main" val="195039175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706" name="Rectangle 7"/>
          <p:cNvSpPr>
            <a:spLocks noGrp="1" noChangeArrowheads="1"/>
          </p:cNvSpPr>
          <p:nvPr>
            <p:ph type="sldNum" sz="quarter" idx="5"/>
          </p:nvPr>
        </p:nvSpPr>
        <p:spPr>
          <a:noFill/>
        </p:spPr>
        <p:txBody>
          <a:bodyPr/>
          <a:lstStyle/>
          <a:p>
            <a:fld id="{665C6EA7-3653-4FB7-B1DC-12D843344805}" type="slidenum">
              <a:rPr lang="en-US" smtClean="0"/>
              <a:pPr/>
              <a:t>40</a:t>
            </a:fld>
            <a:endParaRPr lang="en-US" dirty="0" smtClean="0"/>
          </a:p>
        </p:txBody>
      </p:sp>
      <p:sp>
        <p:nvSpPr>
          <p:cNvPr id="456707" name="Rectangle 2"/>
          <p:cNvSpPr>
            <a:spLocks noGrp="1" noRot="1" noChangeAspect="1" noChangeArrowheads="1" noTextEdit="1"/>
          </p:cNvSpPr>
          <p:nvPr>
            <p:ph type="sldImg"/>
          </p:nvPr>
        </p:nvSpPr>
        <p:spPr>
          <a:xfrm>
            <a:off x="1144588" y="685800"/>
            <a:ext cx="4570412" cy="3427413"/>
          </a:xfrm>
          <a:solidFill>
            <a:srgbClr val="FFFFFF"/>
          </a:solidFill>
          <a:ln/>
        </p:spPr>
      </p:sp>
      <p:sp>
        <p:nvSpPr>
          <p:cNvPr id="456708"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i="1" dirty="0" smtClean="0"/>
          </a:p>
        </p:txBody>
      </p:sp>
    </p:spTree>
    <p:extLst>
      <p:ext uri="{BB962C8B-B14F-4D97-AF65-F5344CB8AC3E}">
        <p14:creationId xmlns:p14="http://schemas.microsoft.com/office/powerpoint/2010/main" val="373610921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2610" name="Rectangle 7"/>
          <p:cNvSpPr>
            <a:spLocks noGrp="1" noChangeArrowheads="1"/>
          </p:cNvSpPr>
          <p:nvPr>
            <p:ph type="sldNum" sz="quarter" idx="5"/>
          </p:nvPr>
        </p:nvSpPr>
        <p:spPr>
          <a:noFill/>
        </p:spPr>
        <p:txBody>
          <a:bodyPr/>
          <a:lstStyle/>
          <a:p>
            <a:fld id="{8664DEA6-2FBA-4FAA-9BF4-E4C13077490B}" type="slidenum">
              <a:rPr lang="en-US" smtClean="0"/>
              <a:pPr/>
              <a:t>41</a:t>
            </a:fld>
            <a:endParaRPr lang="en-US" dirty="0" smtClean="0"/>
          </a:p>
        </p:txBody>
      </p:sp>
      <p:sp>
        <p:nvSpPr>
          <p:cNvPr id="452611" name="Rectangle 2"/>
          <p:cNvSpPr>
            <a:spLocks noGrp="1" noRot="1" noChangeAspect="1" noChangeArrowheads="1" noTextEdit="1"/>
          </p:cNvSpPr>
          <p:nvPr>
            <p:ph type="sldImg"/>
          </p:nvPr>
        </p:nvSpPr>
        <p:spPr>
          <a:xfrm>
            <a:off x="1144588" y="685800"/>
            <a:ext cx="4570412" cy="3427413"/>
          </a:xfrm>
          <a:solidFill>
            <a:srgbClr val="FFFFFF"/>
          </a:solidFill>
          <a:ln/>
        </p:spPr>
      </p:sp>
      <p:sp>
        <p:nvSpPr>
          <p:cNvPr id="452612"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i="1" dirty="0" smtClean="0"/>
          </a:p>
        </p:txBody>
      </p:sp>
    </p:spTree>
    <p:extLst>
      <p:ext uri="{BB962C8B-B14F-4D97-AF65-F5344CB8AC3E}">
        <p14:creationId xmlns:p14="http://schemas.microsoft.com/office/powerpoint/2010/main" val="383882770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1586" name="Rectangle 7"/>
          <p:cNvSpPr>
            <a:spLocks noGrp="1" noChangeArrowheads="1"/>
          </p:cNvSpPr>
          <p:nvPr>
            <p:ph type="sldNum" sz="quarter" idx="5"/>
          </p:nvPr>
        </p:nvSpPr>
        <p:spPr>
          <a:noFill/>
        </p:spPr>
        <p:txBody>
          <a:bodyPr/>
          <a:lstStyle/>
          <a:p>
            <a:fld id="{523001F9-E225-4F33-BD0C-7FF732AAB953}" type="slidenum">
              <a:rPr lang="en-US" smtClean="0"/>
              <a:pPr/>
              <a:t>42</a:t>
            </a:fld>
            <a:endParaRPr lang="en-US" dirty="0" smtClean="0"/>
          </a:p>
        </p:txBody>
      </p:sp>
      <p:sp>
        <p:nvSpPr>
          <p:cNvPr id="451587" name="Rectangle 2"/>
          <p:cNvSpPr>
            <a:spLocks noGrp="1" noRot="1" noChangeAspect="1" noChangeArrowheads="1" noTextEdit="1"/>
          </p:cNvSpPr>
          <p:nvPr>
            <p:ph type="sldImg"/>
          </p:nvPr>
        </p:nvSpPr>
        <p:spPr>
          <a:xfrm>
            <a:off x="1144588" y="685800"/>
            <a:ext cx="4570412" cy="3427413"/>
          </a:xfrm>
          <a:solidFill>
            <a:srgbClr val="FFFFFF"/>
          </a:solidFill>
          <a:ln/>
        </p:spPr>
      </p:sp>
      <p:sp>
        <p:nvSpPr>
          <p:cNvPr id="451588"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i="1" dirty="0" smtClean="0"/>
          </a:p>
        </p:txBody>
      </p:sp>
    </p:spTree>
    <p:extLst>
      <p:ext uri="{BB962C8B-B14F-4D97-AF65-F5344CB8AC3E}">
        <p14:creationId xmlns:p14="http://schemas.microsoft.com/office/powerpoint/2010/main" val="248597361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4" name="Rectangle 7"/>
          <p:cNvSpPr>
            <a:spLocks noGrp="1" noChangeArrowheads="1"/>
          </p:cNvSpPr>
          <p:nvPr>
            <p:ph type="sldNum" sz="quarter" idx="5"/>
          </p:nvPr>
        </p:nvSpPr>
        <p:spPr>
          <a:noFill/>
        </p:spPr>
        <p:txBody>
          <a:bodyPr/>
          <a:lstStyle/>
          <a:p>
            <a:fld id="{A0E33C02-8D56-4AFF-97D2-4E00BDE0893B}" type="slidenum">
              <a:rPr lang="en-US" smtClean="0"/>
              <a:pPr/>
              <a:t>43</a:t>
            </a:fld>
            <a:endParaRPr lang="en-US" dirty="0" smtClean="0"/>
          </a:p>
        </p:txBody>
      </p:sp>
      <p:sp>
        <p:nvSpPr>
          <p:cNvPr id="453635" name="Rectangle 2"/>
          <p:cNvSpPr>
            <a:spLocks noGrp="1" noRot="1" noChangeAspect="1" noChangeArrowheads="1" noTextEdit="1"/>
          </p:cNvSpPr>
          <p:nvPr>
            <p:ph type="sldImg"/>
          </p:nvPr>
        </p:nvSpPr>
        <p:spPr>
          <a:xfrm>
            <a:off x="1144588" y="685800"/>
            <a:ext cx="4570412" cy="3427413"/>
          </a:xfrm>
          <a:solidFill>
            <a:srgbClr val="FFFFFF"/>
          </a:solidFill>
          <a:ln/>
        </p:spPr>
      </p:sp>
      <p:sp>
        <p:nvSpPr>
          <p:cNvPr id="453636"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i="1" dirty="0" smtClean="0"/>
          </a:p>
        </p:txBody>
      </p:sp>
    </p:spTree>
    <p:extLst>
      <p:ext uri="{BB962C8B-B14F-4D97-AF65-F5344CB8AC3E}">
        <p14:creationId xmlns:p14="http://schemas.microsoft.com/office/powerpoint/2010/main" val="62940297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 bunch of airports and a bunch of obstacles.</a:t>
            </a:r>
            <a:endParaRPr lang="en-US" dirty="0"/>
          </a:p>
        </p:txBody>
      </p:sp>
      <p:sp>
        <p:nvSpPr>
          <p:cNvPr id="4" name="Slide Number Placeholder 3"/>
          <p:cNvSpPr>
            <a:spLocks noGrp="1"/>
          </p:cNvSpPr>
          <p:nvPr>
            <p:ph type="sldNum" sz="quarter" idx="10"/>
          </p:nvPr>
        </p:nvSpPr>
        <p:spPr/>
        <p:txBody>
          <a:bodyPr/>
          <a:lstStyle/>
          <a:p>
            <a:fld id="{A28A001E-63B3-4466-9B6D-A582E7636574}" type="slidenum">
              <a:rPr lang="en-US" smtClean="0"/>
              <a:pPr/>
              <a:t>44</a:t>
            </a:fld>
            <a:endParaRPr lang="en-US"/>
          </a:p>
        </p:txBody>
      </p:sp>
    </p:spTree>
    <p:extLst>
      <p:ext uri="{BB962C8B-B14F-4D97-AF65-F5344CB8AC3E}">
        <p14:creationId xmlns:p14="http://schemas.microsoft.com/office/powerpoint/2010/main" val="358234313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Manitoba and Ontario. </a:t>
            </a:r>
            <a:endParaRPr lang="en-US" dirty="0"/>
          </a:p>
        </p:txBody>
      </p:sp>
      <p:sp>
        <p:nvSpPr>
          <p:cNvPr id="4" name="Slide Number Placeholder 3"/>
          <p:cNvSpPr>
            <a:spLocks noGrp="1"/>
          </p:cNvSpPr>
          <p:nvPr>
            <p:ph type="sldNum" sz="quarter" idx="10"/>
          </p:nvPr>
        </p:nvSpPr>
        <p:spPr/>
        <p:txBody>
          <a:bodyPr/>
          <a:lstStyle/>
          <a:p>
            <a:fld id="{A28A001E-63B3-4466-9B6D-A582E7636574}" type="slidenum">
              <a:rPr lang="en-US" smtClean="0"/>
              <a:pPr/>
              <a:t>45</a:t>
            </a:fld>
            <a:endParaRPr lang="en-US"/>
          </a:p>
        </p:txBody>
      </p:sp>
    </p:spTree>
    <p:extLst>
      <p:ext uri="{BB962C8B-B14F-4D97-AF65-F5344CB8AC3E}">
        <p14:creationId xmlns:p14="http://schemas.microsoft.com/office/powerpoint/2010/main" val="385336279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7"/>
          <p:cNvSpPr>
            <a:spLocks noGrp="1" noChangeArrowheads="1"/>
          </p:cNvSpPr>
          <p:nvPr>
            <p:ph type="sldNum" sz="quarter" idx="5"/>
          </p:nvPr>
        </p:nvSpPr>
        <p:spPr>
          <a:noFill/>
        </p:spPr>
        <p:txBody>
          <a:bodyPr/>
          <a:lstStyle/>
          <a:p>
            <a:fld id="{9B445F04-77DA-439C-88B7-6F4517DF3165}" type="slidenum">
              <a:rPr lang="en-US" smtClean="0"/>
              <a:pPr/>
              <a:t>46</a:t>
            </a:fld>
            <a:endParaRPr lang="en-US" dirty="0" smtClean="0"/>
          </a:p>
        </p:txBody>
      </p:sp>
      <p:sp>
        <p:nvSpPr>
          <p:cNvPr id="297987" name="Rectangle 2"/>
          <p:cNvSpPr>
            <a:spLocks noGrp="1" noRot="1" noChangeAspect="1" noChangeArrowheads="1" noTextEdit="1"/>
          </p:cNvSpPr>
          <p:nvPr>
            <p:ph type="sldImg"/>
          </p:nvPr>
        </p:nvSpPr>
        <p:spPr>
          <a:xfrm>
            <a:off x="1144588" y="685800"/>
            <a:ext cx="4570412" cy="3427413"/>
          </a:xfrm>
          <a:solidFill>
            <a:srgbClr val="FFFFFF"/>
          </a:solidFill>
          <a:ln/>
        </p:spPr>
      </p:sp>
      <p:sp>
        <p:nvSpPr>
          <p:cNvPr id="297988" name="Rectangle 3"/>
          <p:cNvSpPr>
            <a:spLocks noGrp="1" noChangeArrowheads="1"/>
          </p:cNvSpPr>
          <p:nvPr>
            <p:ph type="body" idx="1"/>
          </p:nvPr>
        </p:nvSpPr>
        <p:spPr>
          <a:solidFill>
            <a:srgbClr val="FFFFFF"/>
          </a:solidFill>
          <a:ln>
            <a:solidFill>
              <a:srgbClr val="000000"/>
            </a:solidFill>
          </a:ln>
        </p:spPr>
        <p:txBody>
          <a:bodyPr/>
          <a:lstStyle/>
          <a:p>
            <a:pPr eaLnBrk="1" hangingPunct="1"/>
            <a:r>
              <a:rPr lang="en-US" i="1" dirty="0" smtClean="0"/>
              <a:t>Birddog and 415s</a:t>
            </a:r>
          </a:p>
        </p:txBody>
      </p:sp>
    </p:spTree>
    <p:extLst>
      <p:ext uri="{BB962C8B-B14F-4D97-AF65-F5344CB8AC3E}">
        <p14:creationId xmlns:p14="http://schemas.microsoft.com/office/powerpoint/2010/main" val="350566541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7"/>
          <p:cNvSpPr>
            <a:spLocks noGrp="1" noChangeArrowheads="1"/>
          </p:cNvSpPr>
          <p:nvPr>
            <p:ph type="sldNum" sz="quarter" idx="5"/>
          </p:nvPr>
        </p:nvSpPr>
        <p:spPr>
          <a:noFill/>
        </p:spPr>
        <p:txBody>
          <a:bodyPr/>
          <a:lstStyle/>
          <a:p>
            <a:fld id="{9B445F04-77DA-439C-88B7-6F4517DF3165}" type="slidenum">
              <a:rPr lang="en-US" smtClean="0"/>
              <a:pPr/>
              <a:t>47</a:t>
            </a:fld>
            <a:endParaRPr lang="en-US" dirty="0" smtClean="0"/>
          </a:p>
        </p:txBody>
      </p:sp>
      <p:sp>
        <p:nvSpPr>
          <p:cNvPr id="297987" name="Rectangle 2"/>
          <p:cNvSpPr>
            <a:spLocks noGrp="1" noRot="1" noChangeAspect="1" noChangeArrowheads="1" noTextEdit="1"/>
          </p:cNvSpPr>
          <p:nvPr>
            <p:ph type="sldImg"/>
          </p:nvPr>
        </p:nvSpPr>
        <p:spPr>
          <a:xfrm>
            <a:off x="1144588" y="685800"/>
            <a:ext cx="4570412" cy="3427413"/>
          </a:xfrm>
          <a:solidFill>
            <a:srgbClr val="FFFFFF"/>
          </a:solidFill>
          <a:ln/>
        </p:spPr>
      </p:sp>
      <p:sp>
        <p:nvSpPr>
          <p:cNvPr id="297988"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i="1" dirty="0" smtClean="0"/>
          </a:p>
        </p:txBody>
      </p:sp>
    </p:spTree>
    <p:extLst>
      <p:ext uri="{BB962C8B-B14F-4D97-AF65-F5344CB8AC3E}">
        <p14:creationId xmlns:p14="http://schemas.microsoft.com/office/powerpoint/2010/main" val="29677079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Success is a</a:t>
            </a:r>
            <a:r>
              <a:rPr lang="en-US" baseline="0" dirty="0" smtClean="0"/>
              <a:t> 2 hour mission or less. Couple loads a piece from the fixed wing, let the helicopters mop up.</a:t>
            </a:r>
            <a:endParaRPr lang="en-US" dirty="0"/>
          </a:p>
        </p:txBody>
      </p:sp>
      <p:sp>
        <p:nvSpPr>
          <p:cNvPr id="4" name="Slide Number Placeholder 3"/>
          <p:cNvSpPr>
            <a:spLocks noGrp="1"/>
          </p:cNvSpPr>
          <p:nvPr>
            <p:ph type="sldNum" sz="quarter" idx="10"/>
          </p:nvPr>
        </p:nvSpPr>
        <p:spPr/>
        <p:txBody>
          <a:bodyPr/>
          <a:lstStyle/>
          <a:p>
            <a:fld id="{A28A001E-63B3-4466-9B6D-A582E7636574}" type="slidenum">
              <a:rPr lang="en-US" smtClean="0"/>
              <a:pPr/>
              <a:t>49</a:t>
            </a:fld>
            <a:endParaRPr lang="en-US"/>
          </a:p>
        </p:txBody>
      </p:sp>
    </p:spTree>
    <p:extLst>
      <p:ext uri="{BB962C8B-B14F-4D97-AF65-F5344CB8AC3E}">
        <p14:creationId xmlns:p14="http://schemas.microsoft.com/office/powerpoint/2010/main" val="304272495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Other</a:t>
            </a:r>
            <a:r>
              <a:rPr lang="en-US" baseline="0" dirty="0" smtClean="0"/>
              <a:t> tracked machines are Muskeg and </a:t>
            </a:r>
            <a:r>
              <a:rPr lang="en-US" baseline="0" dirty="0" err="1" smtClean="0"/>
              <a:t>Marshmasters</a:t>
            </a:r>
            <a:r>
              <a:rPr lang="en-US" baseline="0" dirty="0" smtClean="0"/>
              <a:t>.</a:t>
            </a:r>
            <a:endParaRPr lang="en-US" dirty="0"/>
          </a:p>
        </p:txBody>
      </p:sp>
      <p:sp>
        <p:nvSpPr>
          <p:cNvPr id="4" name="Slide Number Placeholder 3"/>
          <p:cNvSpPr>
            <a:spLocks noGrp="1"/>
          </p:cNvSpPr>
          <p:nvPr>
            <p:ph type="sldNum" sz="quarter" idx="10"/>
          </p:nvPr>
        </p:nvSpPr>
        <p:spPr/>
        <p:txBody>
          <a:bodyPr/>
          <a:lstStyle/>
          <a:p>
            <a:fld id="{A28A001E-63B3-4466-9B6D-A582E7636574}" type="slidenum">
              <a:rPr lang="en-US" smtClean="0"/>
              <a:pPr/>
              <a:t>50</a:t>
            </a:fld>
            <a:endParaRPr lang="en-US"/>
          </a:p>
        </p:txBody>
      </p:sp>
    </p:spTree>
    <p:extLst>
      <p:ext uri="{BB962C8B-B14F-4D97-AF65-F5344CB8AC3E}">
        <p14:creationId xmlns:p14="http://schemas.microsoft.com/office/powerpoint/2010/main" val="321618803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E0B3A65-6164-4D3E-993B-133DA00373CD}" type="slidenum">
              <a:rPr lang="en-US"/>
              <a:pPr/>
              <a:t>54</a:t>
            </a:fld>
            <a:endParaRPr lang="en-US"/>
          </a:p>
        </p:txBody>
      </p:sp>
      <p:sp>
        <p:nvSpPr>
          <p:cNvPr id="77826" name="Rectangle 2"/>
          <p:cNvSpPr>
            <a:spLocks noGrp="1" noRot="1" noChangeAspect="1" noChangeArrowheads="1"/>
          </p:cNvSpPr>
          <p:nvPr>
            <p:ph type="sldImg"/>
          </p:nvPr>
        </p:nvSpPr>
        <p:spPr bwMode="auto">
          <a:xfrm>
            <a:off x="1158875" y="682625"/>
            <a:ext cx="4541838" cy="3406775"/>
          </a:xfrm>
          <a:prstGeom prst="rect">
            <a:avLst/>
          </a:prstGeom>
          <a:solidFill>
            <a:srgbClr val="FFFFFF"/>
          </a:solidFill>
          <a:ln>
            <a:solidFill>
              <a:srgbClr val="000000"/>
            </a:solidFill>
            <a:miter lim="800000"/>
            <a:headEnd/>
            <a:tailEnd/>
          </a:ln>
        </p:spPr>
      </p:sp>
      <p:sp>
        <p:nvSpPr>
          <p:cNvPr id="77827" name="Rectangle 3"/>
          <p:cNvSpPr>
            <a:spLocks noGrp="1" noChangeArrowheads="1"/>
          </p:cNvSpPr>
          <p:nvPr>
            <p:ph type="body" idx="1"/>
          </p:nvPr>
        </p:nvSpPr>
        <p:spPr bwMode="auto">
          <a:xfrm>
            <a:off x="914400" y="4318000"/>
            <a:ext cx="5029200" cy="4164013"/>
          </a:xfrm>
          <a:prstGeom prst="rect">
            <a:avLst/>
          </a:prstGeom>
          <a:solidFill>
            <a:srgbClr val="FFFFFF"/>
          </a:solidFill>
          <a:ln>
            <a:solidFill>
              <a:srgbClr val="000000"/>
            </a:solidFill>
            <a:miter lim="800000"/>
            <a:headEnd/>
            <a:tailEnd/>
          </a:ln>
        </p:spPr>
        <p:txBody>
          <a:bodyPr lIns="89913" tIns="44956" rIns="89913" bIns="44956"/>
          <a:lstStyle/>
          <a:p>
            <a:r>
              <a:rPr lang="en-US" dirty="0"/>
              <a:t>The typical circuit is approximately rectangular shaped.  The water pick-up is made into the wind and the direction of the drop leg is usually downwind.  This is the most widely used circuit because maneuvering time is reduced to a minimum which permits a high drop frequency rate.  The typical circuit also permits good visibility for the air tanker crew on the approach to the target. </a:t>
            </a:r>
          </a:p>
          <a:p>
            <a:endParaRPr lang="en-US" dirty="0"/>
          </a:p>
          <a:p>
            <a:r>
              <a:rPr lang="en-US" dirty="0"/>
              <a:t>Whether a right hand circuit or a left hand circuit is flown depends on the wind direction and the position of the pick-up lake relative to the fire.</a:t>
            </a:r>
          </a:p>
        </p:txBody>
      </p:sp>
    </p:spTree>
    <p:extLst>
      <p:ext uri="{BB962C8B-B14F-4D97-AF65-F5344CB8AC3E}">
        <p14:creationId xmlns:p14="http://schemas.microsoft.com/office/powerpoint/2010/main" val="367167766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7B05561-0EB5-4850-8545-9515847AAD40}" type="slidenum">
              <a:rPr lang="en-US"/>
              <a:pPr/>
              <a:t>55</a:t>
            </a:fld>
            <a:endParaRPr lang="en-US"/>
          </a:p>
        </p:txBody>
      </p:sp>
      <p:sp>
        <p:nvSpPr>
          <p:cNvPr id="73730" name="Rectangle 2"/>
          <p:cNvSpPr>
            <a:spLocks noGrp="1" noRot="1" noChangeAspect="1" noChangeArrowheads="1"/>
          </p:cNvSpPr>
          <p:nvPr>
            <p:ph type="sldImg"/>
          </p:nvPr>
        </p:nvSpPr>
        <p:spPr bwMode="auto">
          <a:xfrm>
            <a:off x="1158875" y="682625"/>
            <a:ext cx="4541838" cy="3406775"/>
          </a:xfrm>
          <a:prstGeom prst="rect">
            <a:avLst/>
          </a:prstGeom>
          <a:solidFill>
            <a:srgbClr val="FFFFFF"/>
          </a:solidFill>
          <a:ln>
            <a:solidFill>
              <a:srgbClr val="000000"/>
            </a:solidFill>
            <a:miter lim="800000"/>
            <a:headEnd/>
            <a:tailEnd/>
          </a:ln>
        </p:spPr>
      </p:sp>
      <p:sp>
        <p:nvSpPr>
          <p:cNvPr id="73731" name="Rectangle 3"/>
          <p:cNvSpPr>
            <a:spLocks noGrp="1" noChangeArrowheads="1"/>
          </p:cNvSpPr>
          <p:nvPr>
            <p:ph type="body" idx="1"/>
          </p:nvPr>
        </p:nvSpPr>
        <p:spPr bwMode="auto">
          <a:xfrm>
            <a:off x="914400" y="4318000"/>
            <a:ext cx="5029200" cy="4164013"/>
          </a:xfrm>
          <a:prstGeom prst="rect">
            <a:avLst/>
          </a:prstGeom>
          <a:solidFill>
            <a:srgbClr val="FFFFFF"/>
          </a:solidFill>
          <a:ln>
            <a:solidFill>
              <a:srgbClr val="000000"/>
            </a:solidFill>
            <a:miter lim="800000"/>
            <a:headEnd/>
            <a:tailEnd/>
          </a:ln>
        </p:spPr>
        <p:txBody>
          <a:bodyPr lIns="89913" tIns="44956" rIns="89913" bIns="44956"/>
          <a:lstStyle/>
          <a:p>
            <a:r>
              <a:rPr lang="en-US" dirty="0"/>
              <a:t>Next, we look at the different types of circuits.  Circuit types are grouped into two broad categories:</a:t>
            </a:r>
          </a:p>
          <a:p>
            <a:pPr marL="571500" lvl="1" indent="-114300">
              <a:buFontTx/>
              <a:buChar char="-"/>
            </a:pPr>
            <a:r>
              <a:rPr lang="en-US" dirty="0"/>
              <a:t>single circuits; and </a:t>
            </a:r>
          </a:p>
          <a:p>
            <a:pPr marL="571500" lvl="1" indent="-114300">
              <a:buFontTx/>
              <a:buChar char="-"/>
            </a:pPr>
            <a:r>
              <a:rPr lang="en-US" dirty="0"/>
              <a:t>multiple circuits.</a:t>
            </a:r>
          </a:p>
        </p:txBody>
      </p:sp>
    </p:spTree>
    <p:extLst>
      <p:ext uri="{BB962C8B-B14F-4D97-AF65-F5344CB8AC3E}">
        <p14:creationId xmlns:p14="http://schemas.microsoft.com/office/powerpoint/2010/main" val="413527975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D6F3E01-7712-48CA-B9EA-B185D1226887}" type="slidenum">
              <a:rPr lang="en-US"/>
              <a:pPr/>
              <a:t>56</a:t>
            </a:fld>
            <a:endParaRPr lang="en-US"/>
          </a:p>
        </p:txBody>
      </p:sp>
      <p:sp>
        <p:nvSpPr>
          <p:cNvPr id="81922" name="Rectangle 2"/>
          <p:cNvSpPr>
            <a:spLocks noGrp="1" noRot="1" noChangeAspect="1" noChangeArrowheads="1"/>
          </p:cNvSpPr>
          <p:nvPr>
            <p:ph type="sldImg"/>
          </p:nvPr>
        </p:nvSpPr>
        <p:spPr bwMode="auto">
          <a:xfrm>
            <a:off x="1158875" y="682625"/>
            <a:ext cx="4541838" cy="3406775"/>
          </a:xfrm>
          <a:prstGeom prst="rect">
            <a:avLst/>
          </a:prstGeom>
          <a:solidFill>
            <a:srgbClr val="FFFFFF"/>
          </a:solidFill>
          <a:ln>
            <a:solidFill>
              <a:srgbClr val="000000"/>
            </a:solidFill>
            <a:miter lim="800000"/>
            <a:headEnd/>
            <a:tailEnd/>
          </a:ln>
        </p:spPr>
      </p:sp>
      <p:sp>
        <p:nvSpPr>
          <p:cNvPr id="81923" name="Rectangle 3"/>
          <p:cNvSpPr>
            <a:spLocks noGrp="1" noChangeArrowheads="1"/>
          </p:cNvSpPr>
          <p:nvPr>
            <p:ph type="body" idx="1"/>
          </p:nvPr>
        </p:nvSpPr>
        <p:spPr bwMode="auto">
          <a:xfrm>
            <a:off x="914400" y="4318000"/>
            <a:ext cx="5029200" cy="4164013"/>
          </a:xfrm>
          <a:prstGeom prst="rect">
            <a:avLst/>
          </a:prstGeom>
          <a:solidFill>
            <a:srgbClr val="FFFFFF"/>
          </a:solidFill>
          <a:ln>
            <a:solidFill>
              <a:srgbClr val="000000"/>
            </a:solidFill>
            <a:miter lim="800000"/>
            <a:headEnd/>
            <a:tailEnd/>
          </a:ln>
        </p:spPr>
        <p:txBody>
          <a:bodyPr lIns="89913" tIns="44956" rIns="89913" bIns="44956"/>
          <a:lstStyle/>
          <a:p>
            <a:r>
              <a:rPr lang="en-US" dirty="0"/>
              <a:t>The figure eight circuit is used in situations where crosswind or into the wind drops are required on a fire that is relatively close to the water pick-up source.  </a:t>
            </a:r>
          </a:p>
          <a:p>
            <a:endParaRPr lang="en-US" dirty="0"/>
          </a:p>
          <a:p>
            <a:r>
              <a:rPr lang="en-US" dirty="0"/>
              <a:t>For crosswind drops, the turn around time can be less than with the typical circuit.</a:t>
            </a:r>
          </a:p>
          <a:p>
            <a:r>
              <a:rPr lang="en-US" dirty="0"/>
              <a:t>	</a:t>
            </a:r>
          </a:p>
          <a:p>
            <a:r>
              <a:rPr lang="en-US" dirty="0"/>
              <a:t>When more than one tanker is in this circuit, situational awareness is extremely important.  The Birddog Team and tanker crews must pay close attention to the position of the tankers in the circuit relative to the point of intersection of this circuit.  Good visibility is essential for this circuit type to be used.</a:t>
            </a:r>
          </a:p>
        </p:txBody>
      </p:sp>
    </p:spTree>
    <p:extLst>
      <p:ext uri="{BB962C8B-B14F-4D97-AF65-F5344CB8AC3E}">
        <p14:creationId xmlns:p14="http://schemas.microsoft.com/office/powerpoint/2010/main" val="10249075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828398F-C9B2-423F-8044-02FCD2DF736B}" type="slidenum">
              <a:rPr lang="en-US"/>
              <a:pPr/>
              <a:t>57</a:t>
            </a:fld>
            <a:endParaRPr lang="en-US"/>
          </a:p>
        </p:txBody>
      </p:sp>
      <p:sp>
        <p:nvSpPr>
          <p:cNvPr id="88066" name="Rectangle 2"/>
          <p:cNvSpPr>
            <a:spLocks noGrp="1" noRot="1" noChangeAspect="1" noChangeArrowheads="1"/>
          </p:cNvSpPr>
          <p:nvPr>
            <p:ph type="sldImg"/>
          </p:nvPr>
        </p:nvSpPr>
        <p:spPr bwMode="auto">
          <a:xfrm>
            <a:off x="1158875" y="682625"/>
            <a:ext cx="4541838" cy="3406775"/>
          </a:xfrm>
          <a:prstGeom prst="rect">
            <a:avLst/>
          </a:prstGeom>
          <a:solidFill>
            <a:srgbClr val="FFFFFF"/>
          </a:solidFill>
          <a:ln>
            <a:solidFill>
              <a:srgbClr val="000000"/>
            </a:solidFill>
            <a:miter lim="800000"/>
            <a:headEnd/>
            <a:tailEnd/>
          </a:ln>
        </p:spPr>
      </p:sp>
      <p:sp>
        <p:nvSpPr>
          <p:cNvPr id="88067" name="Rectangle 3"/>
          <p:cNvSpPr>
            <a:spLocks noGrp="1" noChangeArrowheads="1"/>
          </p:cNvSpPr>
          <p:nvPr>
            <p:ph type="body" idx="1"/>
          </p:nvPr>
        </p:nvSpPr>
        <p:spPr bwMode="auto">
          <a:xfrm>
            <a:off x="914400" y="4318000"/>
            <a:ext cx="5029200" cy="4164013"/>
          </a:xfrm>
          <a:prstGeom prst="rect">
            <a:avLst/>
          </a:prstGeom>
          <a:solidFill>
            <a:srgbClr val="FFFFFF"/>
          </a:solidFill>
          <a:ln>
            <a:solidFill>
              <a:srgbClr val="000000"/>
            </a:solidFill>
            <a:miter lim="800000"/>
            <a:headEnd/>
            <a:tailEnd/>
          </a:ln>
        </p:spPr>
        <p:txBody>
          <a:bodyPr lIns="89913" tIns="44956" rIns="89913" bIns="44956"/>
          <a:lstStyle/>
          <a:p>
            <a:r>
              <a:rPr lang="en-US" dirty="0"/>
              <a:t>Intersecting circuits are commonly established when air tankers use the same pick-up lake to attack different target areas on the same fire, as shown on the slide, or when different pick-up lakes are being used to attack the same target area.	</a:t>
            </a:r>
          </a:p>
          <a:p>
            <a:endParaRPr lang="en-US" dirty="0"/>
          </a:p>
          <a:p>
            <a:r>
              <a:rPr lang="en-US" dirty="0"/>
              <a:t>With intersecting circuits, the Birddog Team and tanker crews must pay close attention to the intersection of the circuits (relative to horizontal and vertical separation).  </a:t>
            </a:r>
            <a:r>
              <a:rPr lang="en-US" b="1" i="1" dirty="0"/>
              <a:t>(Point out red box on the slide.)</a:t>
            </a:r>
            <a:r>
              <a:rPr lang="en-US" dirty="0"/>
              <a:t> Good visibility is </a:t>
            </a:r>
            <a:r>
              <a:rPr lang="en-US" u="sng" dirty="0"/>
              <a:t>essential</a:t>
            </a:r>
            <a:r>
              <a:rPr lang="en-US" dirty="0"/>
              <a:t>. 	</a:t>
            </a:r>
          </a:p>
          <a:p>
            <a:endParaRPr lang="en-US" dirty="0"/>
          </a:p>
        </p:txBody>
      </p:sp>
    </p:spTree>
    <p:extLst>
      <p:ext uri="{BB962C8B-B14F-4D97-AF65-F5344CB8AC3E}">
        <p14:creationId xmlns:p14="http://schemas.microsoft.com/office/powerpoint/2010/main" val="2724441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0D205CD-2CFC-4E77-A9E7-4385D649DF97}" type="slidenum">
              <a:rPr lang="en-US"/>
              <a:pPr/>
              <a:t>58</a:t>
            </a:fld>
            <a:endParaRPr lang="en-US"/>
          </a:p>
        </p:txBody>
      </p:sp>
      <p:sp>
        <p:nvSpPr>
          <p:cNvPr id="90114" name="Rectangle 2"/>
          <p:cNvSpPr>
            <a:spLocks noGrp="1" noRot="1" noChangeAspect="1" noChangeArrowheads="1"/>
          </p:cNvSpPr>
          <p:nvPr>
            <p:ph type="sldImg"/>
          </p:nvPr>
        </p:nvSpPr>
        <p:spPr bwMode="auto">
          <a:xfrm>
            <a:off x="1158875" y="682625"/>
            <a:ext cx="4541838" cy="3406775"/>
          </a:xfrm>
          <a:prstGeom prst="rect">
            <a:avLst/>
          </a:prstGeom>
          <a:solidFill>
            <a:srgbClr val="FFFFFF"/>
          </a:solidFill>
          <a:ln>
            <a:solidFill>
              <a:srgbClr val="000000"/>
            </a:solidFill>
            <a:miter lim="800000"/>
            <a:headEnd/>
            <a:tailEnd/>
          </a:ln>
        </p:spPr>
      </p:sp>
      <p:sp>
        <p:nvSpPr>
          <p:cNvPr id="90115" name="Rectangle 3"/>
          <p:cNvSpPr>
            <a:spLocks noGrp="1" noChangeArrowheads="1"/>
          </p:cNvSpPr>
          <p:nvPr>
            <p:ph type="body" idx="1"/>
          </p:nvPr>
        </p:nvSpPr>
        <p:spPr bwMode="auto">
          <a:xfrm>
            <a:off x="914400" y="4318000"/>
            <a:ext cx="5029200" cy="4164013"/>
          </a:xfrm>
          <a:prstGeom prst="rect">
            <a:avLst/>
          </a:prstGeom>
          <a:solidFill>
            <a:srgbClr val="FFFFFF"/>
          </a:solidFill>
          <a:ln>
            <a:solidFill>
              <a:srgbClr val="000000"/>
            </a:solidFill>
            <a:miter lim="800000"/>
            <a:headEnd/>
            <a:tailEnd/>
          </a:ln>
        </p:spPr>
        <p:txBody>
          <a:bodyPr lIns="89913" tIns="44956" rIns="89913" bIns="44956"/>
          <a:lstStyle/>
          <a:p>
            <a:r>
              <a:rPr lang="en-US" dirty="0"/>
              <a:t>Parallel circuits are two typical single circuits that are adjacent to each other with tankers in both circuits making water pick-ups into the wind and dropping downwind.  Parallel circuits are most commonly established to allow air tankers of different performance characteristics to use separate water sources.  </a:t>
            </a:r>
            <a:r>
              <a:rPr lang="en-US" b="1" i="1" dirty="0"/>
              <a:t>(Click to reveal red box.)</a:t>
            </a:r>
            <a:r>
              <a:rPr lang="en-US" dirty="0"/>
              <a:t> If the tankers are dropping on the same target, the circuits intersect at the start of the drop leg.  Situational awareness is critical for a safe operation.</a:t>
            </a:r>
            <a:endParaRPr lang="en-GB" dirty="0"/>
          </a:p>
        </p:txBody>
      </p:sp>
    </p:spTree>
    <p:extLst>
      <p:ext uri="{BB962C8B-B14F-4D97-AF65-F5344CB8AC3E}">
        <p14:creationId xmlns:p14="http://schemas.microsoft.com/office/powerpoint/2010/main" val="207557519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723EF8A-69E3-4C91-94E4-E669D2EA1233}" type="slidenum">
              <a:rPr lang="en-US"/>
              <a:pPr/>
              <a:t>59</a:t>
            </a:fld>
            <a:endParaRPr lang="en-US"/>
          </a:p>
        </p:txBody>
      </p:sp>
      <p:sp>
        <p:nvSpPr>
          <p:cNvPr id="94210" name="Rectangle 2"/>
          <p:cNvSpPr>
            <a:spLocks noGrp="1" noRot="1" noChangeAspect="1" noChangeArrowheads="1"/>
          </p:cNvSpPr>
          <p:nvPr>
            <p:ph type="sldImg"/>
          </p:nvPr>
        </p:nvSpPr>
        <p:spPr bwMode="auto">
          <a:xfrm>
            <a:off x="1158875" y="682625"/>
            <a:ext cx="4541838" cy="3406775"/>
          </a:xfrm>
          <a:prstGeom prst="rect">
            <a:avLst/>
          </a:prstGeom>
          <a:solidFill>
            <a:srgbClr val="FFFFFF"/>
          </a:solidFill>
          <a:ln>
            <a:solidFill>
              <a:srgbClr val="000000"/>
            </a:solidFill>
            <a:miter lim="800000"/>
            <a:headEnd/>
            <a:tailEnd/>
          </a:ln>
        </p:spPr>
      </p:sp>
      <p:sp>
        <p:nvSpPr>
          <p:cNvPr id="94211" name="Rectangle 3"/>
          <p:cNvSpPr>
            <a:spLocks noGrp="1" noChangeArrowheads="1"/>
          </p:cNvSpPr>
          <p:nvPr>
            <p:ph type="body" idx="1"/>
          </p:nvPr>
        </p:nvSpPr>
        <p:spPr bwMode="auto">
          <a:xfrm>
            <a:off x="914400" y="4318000"/>
            <a:ext cx="5029200" cy="4164013"/>
          </a:xfrm>
          <a:prstGeom prst="rect">
            <a:avLst/>
          </a:prstGeom>
          <a:solidFill>
            <a:srgbClr val="FFFFFF"/>
          </a:solidFill>
          <a:ln>
            <a:solidFill>
              <a:srgbClr val="000000"/>
            </a:solidFill>
            <a:miter lim="800000"/>
            <a:headEnd/>
            <a:tailEnd/>
          </a:ln>
        </p:spPr>
        <p:txBody>
          <a:bodyPr lIns="89913" tIns="44956" rIns="89913" bIns="44956"/>
          <a:lstStyle/>
          <a:p>
            <a:r>
              <a:rPr lang="en-US" dirty="0"/>
              <a:t>Concentric circuits are two separate circuits of different size that do not intersect and one circuit surrounds the other.  Generally, the circuits would be flown in the same direction.</a:t>
            </a:r>
          </a:p>
          <a:p>
            <a:endParaRPr lang="en-US" dirty="0"/>
          </a:p>
          <a:p>
            <a:r>
              <a:rPr lang="en-US" dirty="0"/>
              <a:t>Concentric circuits are used in situations where a high performance air tanker such as the CL-415 uses a separate water source and drops on a different target than a lower performance aircraft such as the Twin Otter.  The higher performance air tanker operates on the smaller inside circuit while the lower performance aircraft uses the larger outside circuit.</a:t>
            </a:r>
          </a:p>
          <a:p>
            <a:endParaRPr lang="en-US" dirty="0"/>
          </a:p>
          <a:p>
            <a:r>
              <a:rPr lang="en-US" dirty="0"/>
              <a:t>As with parallel circuits, the separation point between the circuits must be clearly identified and easily understood.  Good visibility is essential.</a:t>
            </a:r>
            <a:endParaRPr lang="en-GB" dirty="0"/>
          </a:p>
        </p:txBody>
      </p:sp>
    </p:spTree>
    <p:extLst>
      <p:ext uri="{BB962C8B-B14F-4D97-AF65-F5344CB8AC3E}">
        <p14:creationId xmlns:p14="http://schemas.microsoft.com/office/powerpoint/2010/main" val="313103466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Rectangle 7"/>
          <p:cNvSpPr>
            <a:spLocks noGrp="1" noChangeArrowheads="1"/>
          </p:cNvSpPr>
          <p:nvPr>
            <p:ph type="sldNum" sz="quarter" idx="5"/>
          </p:nvPr>
        </p:nvSpPr>
        <p:spPr>
          <a:noFill/>
        </p:spPr>
        <p:txBody>
          <a:bodyPr/>
          <a:lstStyle/>
          <a:p>
            <a:fld id="{A1B32EA0-AC7F-4FA6-AA6D-762B5E0A5966}" type="slidenum">
              <a:rPr lang="en-US" smtClean="0"/>
              <a:pPr/>
              <a:t>65</a:t>
            </a:fld>
            <a:endParaRPr lang="en-US" smtClean="0"/>
          </a:p>
        </p:txBody>
      </p:sp>
      <p:sp>
        <p:nvSpPr>
          <p:cNvPr id="307203" name="Rectangle 2"/>
          <p:cNvSpPr>
            <a:spLocks noGrp="1" noRot="1" noChangeAspect="1" noChangeArrowheads="1" noTextEdit="1"/>
          </p:cNvSpPr>
          <p:nvPr>
            <p:ph type="sldImg"/>
          </p:nvPr>
        </p:nvSpPr>
        <p:spPr>
          <a:xfrm>
            <a:off x="1144588" y="685800"/>
            <a:ext cx="4570412" cy="3427413"/>
          </a:xfrm>
          <a:solidFill>
            <a:srgbClr val="FFFFFF"/>
          </a:solidFill>
          <a:ln/>
        </p:spPr>
      </p:sp>
      <p:sp>
        <p:nvSpPr>
          <p:cNvPr id="307204"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i="1" dirty="0" smtClean="0"/>
          </a:p>
        </p:txBody>
      </p:sp>
    </p:spTree>
    <p:extLst>
      <p:ext uri="{BB962C8B-B14F-4D97-AF65-F5344CB8AC3E}">
        <p14:creationId xmlns:p14="http://schemas.microsoft.com/office/powerpoint/2010/main" val="301944751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70B6BA94-479C-4EC0-ADCE-E397FAE466F6}" type="datetimeFigureOut">
              <a:rPr lang="en-US" smtClean="0"/>
              <a:pPr/>
              <a:t>4/6/2017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CDEA225-494C-47B2-98EF-2C120956FF80}" type="slidenum">
              <a:rPr lang="en-US" smtClean="0"/>
              <a:pPr/>
              <a:t>‹#›</a:t>
            </a:fld>
            <a:endParaRPr 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70B6BA94-479C-4EC0-ADCE-E397FAE466F6}" type="datetimeFigureOut">
              <a:rPr lang="en-US" smtClean="0"/>
              <a:pPr/>
              <a:t>4/6/2017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CDEA225-494C-47B2-98EF-2C120956FF80}" type="slidenum">
              <a:rPr lang="en-US" smtClean="0"/>
              <a:pPr/>
              <a:t>‹#›</a:t>
            </a:fld>
            <a:endParaRPr 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70B6BA94-479C-4EC0-ADCE-E397FAE466F6}" type="datetimeFigureOut">
              <a:rPr lang="en-US" smtClean="0"/>
              <a:pPr/>
              <a:t>4/6/2017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CDEA225-494C-47B2-98EF-2C120956FF80}" type="slidenum">
              <a:rPr lang="en-US" smtClean="0"/>
              <a:pPr/>
              <a:t>‹#›</a:t>
            </a:fld>
            <a:endParaRPr 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70B6BA94-479C-4EC0-ADCE-E397FAE466F6}" type="datetimeFigureOut">
              <a:rPr lang="en-US" smtClean="0"/>
              <a:pPr/>
              <a:t>4/6/2017</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7CDEA225-494C-47B2-98EF-2C120956FF80}" type="slidenum">
              <a:rPr lang="en-US" smtClean="0"/>
              <a:pPr/>
              <a:t>‹#›</a:t>
            </a:fld>
            <a:endParaRPr 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70B6BA94-479C-4EC0-ADCE-E397FAE466F6}" type="datetimeFigureOut">
              <a:rPr lang="en-US" smtClean="0"/>
              <a:pPr/>
              <a:t>4/6/2017</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7CDEA225-494C-47B2-98EF-2C120956FF80}" type="slidenum">
              <a:rPr lang="en-US" smtClean="0"/>
              <a:pPr/>
              <a:t>‹#›</a:t>
            </a:fld>
            <a:endParaRPr 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70B6BA94-479C-4EC0-ADCE-E397FAE466F6}" type="datetimeFigureOut">
              <a:rPr lang="en-US" smtClean="0"/>
              <a:pPr/>
              <a:t>4/6/2017</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7CDEA225-494C-47B2-98EF-2C120956FF80}" type="slidenum">
              <a:rPr lang="en-US" smtClean="0"/>
              <a:pPr/>
              <a:t>‹#›</a:t>
            </a:fld>
            <a:endParaRPr 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70B6BA94-479C-4EC0-ADCE-E397FAE466F6}" type="datetimeFigureOut">
              <a:rPr lang="en-US" smtClean="0"/>
              <a:pPr/>
              <a:t>4/6/2017</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7CDEA225-494C-47B2-98EF-2C120956FF80}" type="slidenum">
              <a:rPr lang="en-US" smtClean="0"/>
              <a:pPr/>
              <a:t>‹#›</a:t>
            </a:fld>
            <a:endParaRPr 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70B6BA94-479C-4EC0-ADCE-E397FAE466F6}" type="datetimeFigureOut">
              <a:rPr lang="en-US" smtClean="0"/>
              <a:pPr/>
              <a:t>4/6/2017</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7CDEA225-494C-47B2-98EF-2C120956FF80}" type="slidenum">
              <a:rPr lang="en-US" smtClean="0"/>
              <a:pPr/>
              <a:t>‹#›</a:t>
            </a:fld>
            <a:endParaRPr 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70B6BA94-479C-4EC0-ADCE-E397FAE466F6}" type="datetimeFigureOut">
              <a:rPr lang="en-US" smtClean="0"/>
              <a:pPr/>
              <a:t>4/6/2017</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7CDEA225-494C-47B2-98EF-2C120956FF80}" type="slidenum">
              <a:rPr lang="en-US" smtClean="0"/>
              <a:pPr/>
              <a:t>‹#›</a:t>
            </a:fld>
            <a:endParaRPr 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70B6BA94-479C-4EC0-ADCE-E397FAE466F6}" type="datetimeFigureOut">
              <a:rPr lang="en-US" smtClean="0"/>
              <a:pPr/>
              <a:t>4/6/2017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CDEA225-494C-47B2-98EF-2C120956FF80}" type="slidenum">
              <a:rPr lang="en-US" smtClean="0"/>
              <a:pPr/>
              <a:t>‹#›</a:t>
            </a:fld>
            <a:endParaRPr 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70B6BA94-479C-4EC0-ADCE-E397FAE466F6}" type="datetimeFigureOut">
              <a:rPr lang="en-US" smtClean="0"/>
              <a:pPr/>
              <a:t>4/6/2017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CDEA225-494C-47B2-98EF-2C120956FF80}" type="slidenum">
              <a:rPr lang="en-US" smtClean="0"/>
              <a:pPr/>
              <a:t>‹#›</a:t>
            </a:fld>
            <a:endParaRPr lang="en-US"/>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2" name="Footer Placeholder 10"/>
          <p:cNvSpPr>
            <a:spLocks noGrp="1"/>
          </p:cNvSpPr>
          <p:nvPr>
            <p:ph type="ftr" sz="quarter" idx="4294967295"/>
          </p:nvPr>
        </p:nvSpPr>
        <p:spPr>
          <a:xfrm>
            <a:off x="3124200" y="6492875"/>
            <a:ext cx="2895600" cy="365125"/>
          </a:xfrm>
        </p:spPr>
        <p:txBody>
          <a:bodyPr/>
          <a:lstStyle/>
          <a:p>
            <a:r>
              <a:rPr lang="en-US" dirty="0" smtClean="0">
                <a:solidFill>
                  <a:prstClr val="black">
                    <a:tint val="75000"/>
                  </a:prstClr>
                </a:solidFill>
              </a:rPr>
              <a:t>UNCLASSIFIED</a:t>
            </a:r>
            <a:endParaRPr lang="en-US" dirty="0">
              <a:solidFill>
                <a:prstClr val="black">
                  <a:tint val="75000"/>
                </a:prstClr>
              </a:solidFill>
            </a:endParaRPr>
          </a:p>
        </p:txBody>
      </p:sp>
    </p:spTree>
    <p:extLst>
      <p:ext uri="{BB962C8B-B14F-4D97-AF65-F5344CB8AC3E}">
        <p14:creationId xmlns:p14="http://schemas.microsoft.com/office/powerpoint/2010/main" val="238292124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2" name="Footer Placeholder 10"/>
          <p:cNvSpPr>
            <a:spLocks noGrp="1"/>
          </p:cNvSpPr>
          <p:nvPr>
            <p:ph type="ftr" sz="quarter" idx="4294967295"/>
          </p:nvPr>
        </p:nvSpPr>
        <p:spPr>
          <a:xfrm>
            <a:off x="3124200" y="6492875"/>
            <a:ext cx="2895600" cy="365125"/>
          </a:xfrm>
        </p:spPr>
        <p:txBody>
          <a:bodyPr/>
          <a:lstStyle/>
          <a:p>
            <a:r>
              <a:rPr lang="en-US" dirty="0" smtClean="0">
                <a:solidFill>
                  <a:prstClr val="black">
                    <a:tint val="75000"/>
                  </a:prstClr>
                </a:solidFill>
              </a:rPr>
              <a:t>UNCLASSIFIED</a:t>
            </a:r>
            <a:endParaRPr lang="en-US" dirty="0">
              <a:solidFill>
                <a:prstClr val="black">
                  <a:tint val="75000"/>
                </a:prstClr>
              </a:solidFill>
            </a:endParaRPr>
          </a:p>
        </p:txBody>
      </p:sp>
      <p:sp>
        <p:nvSpPr>
          <p:cNvPr id="3" name="Slide Number Placeholder 5"/>
          <p:cNvSpPr>
            <a:spLocks noGrp="1"/>
          </p:cNvSpPr>
          <p:nvPr>
            <p:ph type="sldNum" sz="quarter" idx="12"/>
          </p:nvPr>
        </p:nvSpPr>
        <p:spPr>
          <a:xfrm>
            <a:off x="8382000" y="6477001"/>
            <a:ext cx="685800" cy="381000"/>
          </a:xfrm>
        </p:spPr>
        <p:txBody>
          <a:bodyPr/>
          <a:lstStyle/>
          <a:p>
            <a:fld id="{41195142-2FA3-44F0-AF1B-0A68291429A1}" type="slidenum">
              <a:rPr lang="en-US" smtClean="0">
                <a:solidFill>
                  <a:prstClr val="black"/>
                </a:solidFill>
              </a:rPr>
              <a:pPr/>
              <a:t>‹#›</a:t>
            </a:fld>
            <a:endParaRPr lang="en-US" dirty="0">
              <a:solidFill>
                <a:prstClr val="black"/>
              </a:solidFill>
            </a:endParaRPr>
          </a:p>
        </p:txBody>
      </p:sp>
      <p:sp>
        <p:nvSpPr>
          <p:cNvPr id="4" name="Title 1"/>
          <p:cNvSpPr>
            <a:spLocks noGrp="1"/>
          </p:cNvSpPr>
          <p:nvPr>
            <p:ph type="title"/>
          </p:nvPr>
        </p:nvSpPr>
        <p:spPr>
          <a:xfrm>
            <a:off x="628650" y="365126"/>
            <a:ext cx="7886700" cy="1325563"/>
          </a:xfrm>
          <a:prstGeom prst="rect">
            <a:avLst/>
          </a:prstGeom>
        </p:spPr>
        <p:txBody>
          <a:bodyPr/>
          <a:lstStyle/>
          <a:p>
            <a:r>
              <a:rPr lang="en-US" dirty="0" smtClean="0"/>
              <a:t>Click to edit Master title style</a:t>
            </a:r>
            <a:endParaRPr lang="en-US" dirty="0"/>
          </a:p>
        </p:txBody>
      </p:sp>
      <p:sp>
        <p:nvSpPr>
          <p:cNvPr id="5" name="Content Placeholder 2"/>
          <p:cNvSpPr>
            <a:spLocks noGrp="1"/>
          </p:cNvSpPr>
          <p:nvPr>
            <p:ph idx="1"/>
          </p:nvPr>
        </p:nvSpPr>
        <p:spPr>
          <a:xfrm>
            <a:off x="628650" y="1825625"/>
            <a:ext cx="7886700" cy="4351338"/>
          </a:xfrm>
          <a:prstGeom prst="rect">
            <a:avLst/>
          </a:prstGeo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Tree>
    <p:extLst>
      <p:ext uri="{BB962C8B-B14F-4D97-AF65-F5344CB8AC3E}">
        <p14:creationId xmlns:p14="http://schemas.microsoft.com/office/powerpoint/2010/main" val="1629916998"/>
      </p:ext>
    </p:extLst>
  </p:cSld>
  <p:clrMapOvr>
    <a:masterClrMapping/>
  </p:clrMapOvr>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2" name="Footer Placeholder 10"/>
          <p:cNvSpPr>
            <a:spLocks noGrp="1"/>
          </p:cNvSpPr>
          <p:nvPr>
            <p:ph type="ftr" sz="quarter" idx="4294967295"/>
          </p:nvPr>
        </p:nvSpPr>
        <p:spPr>
          <a:xfrm>
            <a:off x="3124200" y="6492875"/>
            <a:ext cx="2895600" cy="365125"/>
          </a:xfrm>
        </p:spPr>
        <p:txBody>
          <a:bodyPr/>
          <a:lstStyle/>
          <a:p>
            <a:r>
              <a:rPr lang="en-US" dirty="0" smtClean="0">
                <a:solidFill>
                  <a:prstClr val="black">
                    <a:tint val="75000"/>
                  </a:prstClr>
                </a:solidFill>
              </a:rPr>
              <a:t>UNCLASSIFIED</a:t>
            </a:r>
            <a:endParaRPr lang="en-US" dirty="0">
              <a:solidFill>
                <a:prstClr val="black">
                  <a:tint val="75000"/>
                </a:prstClr>
              </a:solidFill>
            </a:endParaRPr>
          </a:p>
        </p:txBody>
      </p:sp>
    </p:spTree>
    <p:extLst>
      <p:ext uri="{BB962C8B-B14F-4D97-AF65-F5344CB8AC3E}">
        <p14:creationId xmlns:p14="http://schemas.microsoft.com/office/powerpoint/2010/main" val="362221387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sp>
        <p:nvSpPr>
          <p:cNvPr id="2" name="Footer Placeholder 10"/>
          <p:cNvSpPr>
            <a:spLocks noGrp="1"/>
          </p:cNvSpPr>
          <p:nvPr>
            <p:ph type="ftr" sz="quarter" idx="4294967295"/>
          </p:nvPr>
        </p:nvSpPr>
        <p:spPr>
          <a:xfrm>
            <a:off x="3124200" y="6492875"/>
            <a:ext cx="2895600" cy="365125"/>
          </a:xfrm>
        </p:spPr>
        <p:txBody>
          <a:bodyPr/>
          <a:lstStyle/>
          <a:p>
            <a:r>
              <a:rPr lang="en-US" dirty="0" smtClean="0">
                <a:solidFill>
                  <a:prstClr val="black">
                    <a:tint val="75000"/>
                  </a:prstClr>
                </a:solidFill>
              </a:rPr>
              <a:t>UNCLASSIFIED</a:t>
            </a:r>
            <a:endParaRPr lang="en-US" dirty="0">
              <a:solidFill>
                <a:prstClr val="black">
                  <a:tint val="75000"/>
                </a:prstClr>
              </a:solidFill>
            </a:endParaRPr>
          </a:p>
        </p:txBody>
      </p:sp>
      <p:sp>
        <p:nvSpPr>
          <p:cNvPr id="3" name="Slide Number Placeholder 5"/>
          <p:cNvSpPr>
            <a:spLocks noGrp="1"/>
          </p:cNvSpPr>
          <p:nvPr>
            <p:ph type="sldNum" sz="quarter" idx="12"/>
          </p:nvPr>
        </p:nvSpPr>
        <p:spPr>
          <a:xfrm>
            <a:off x="8382000" y="6477001"/>
            <a:ext cx="685800" cy="381000"/>
          </a:xfrm>
        </p:spPr>
        <p:txBody>
          <a:bodyPr/>
          <a:lstStyle/>
          <a:p>
            <a:fld id="{41195142-2FA3-44F0-AF1B-0A68291429A1}" type="slidenum">
              <a:rPr lang="en-US" smtClean="0">
                <a:solidFill>
                  <a:prstClr val="black"/>
                </a:solidFill>
              </a:rPr>
              <a:pPr/>
              <a:t>‹#›</a:t>
            </a:fld>
            <a:endParaRPr lang="en-US" dirty="0">
              <a:solidFill>
                <a:prstClr val="black"/>
              </a:solidFill>
            </a:endParaRPr>
          </a:p>
        </p:txBody>
      </p:sp>
      <p:sp>
        <p:nvSpPr>
          <p:cNvPr id="4" name="Title 1"/>
          <p:cNvSpPr>
            <a:spLocks noGrp="1"/>
          </p:cNvSpPr>
          <p:nvPr>
            <p:ph type="title"/>
          </p:nvPr>
        </p:nvSpPr>
        <p:spPr>
          <a:xfrm>
            <a:off x="628650" y="365126"/>
            <a:ext cx="7886700" cy="1325563"/>
          </a:xfrm>
          <a:prstGeom prst="rect">
            <a:avLst/>
          </a:prstGeom>
        </p:spPr>
        <p:txBody>
          <a:bodyPr/>
          <a:lstStyle/>
          <a:p>
            <a:r>
              <a:rPr lang="en-US" dirty="0" smtClean="0"/>
              <a:t>Click to edit Master title style</a:t>
            </a:r>
            <a:endParaRPr lang="en-US" dirty="0"/>
          </a:p>
        </p:txBody>
      </p:sp>
      <p:sp>
        <p:nvSpPr>
          <p:cNvPr id="5" name="Content Placeholder 2"/>
          <p:cNvSpPr>
            <a:spLocks noGrp="1"/>
          </p:cNvSpPr>
          <p:nvPr>
            <p:ph idx="1"/>
          </p:nvPr>
        </p:nvSpPr>
        <p:spPr>
          <a:xfrm>
            <a:off x="628650" y="1825625"/>
            <a:ext cx="7886700" cy="4351338"/>
          </a:xfrm>
          <a:prstGeom prst="rect">
            <a:avLst/>
          </a:prstGeom>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Tree>
    <p:extLst>
      <p:ext uri="{BB962C8B-B14F-4D97-AF65-F5344CB8AC3E}">
        <p14:creationId xmlns:p14="http://schemas.microsoft.com/office/powerpoint/2010/main" val="714473287"/>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2">
            <a:lumMod val="75000"/>
          </a:schemeClr>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70B6BA94-479C-4EC0-ADCE-E397FAE466F6}" type="datetimeFigureOut">
              <a:rPr lang="en-US" smtClean="0"/>
              <a:pPr/>
              <a:t>4/6/2017</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7CDEA225-494C-47B2-98EF-2C120956FF80}" type="slidenum">
              <a:rPr lang="en-US" smtClean="0"/>
              <a:pPr/>
              <a:t>‹#›</a:t>
            </a:fld>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72" r:id="rId12"/>
    <p:sldLayoutId id="2147483673" r:id="rId13"/>
    <p:sldLayoutId id="2147483686" r:id="rId14"/>
    <p:sldLayoutId id="2147483687" r:id="rId15"/>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 Id="rId5" Type="http://schemas.openxmlformats.org/officeDocument/2006/relationships/image" Target="../media/image4.jpeg"/><Relationship Id="rId4" Type="http://schemas.openxmlformats.org/officeDocument/2006/relationships/image" Target="../media/image3.jpeg"/></Relationships>
</file>

<file path=ppt/slides/_rels/slide2.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8.png"/><Relationship Id="rId7" Type="http://schemas.openxmlformats.org/officeDocument/2006/relationships/image" Target="../media/image11.jpeg"/><Relationship Id="rId2" Type="http://schemas.openxmlformats.org/officeDocument/2006/relationships/image" Target="../media/image7.png"/><Relationship Id="rId1" Type="http://schemas.openxmlformats.org/officeDocument/2006/relationships/slideLayout" Target="../slideLayouts/slideLayout1.xml"/><Relationship Id="rId6" Type="http://schemas.openxmlformats.org/officeDocument/2006/relationships/image" Target="../media/image1.png"/><Relationship Id="rId5" Type="http://schemas.openxmlformats.org/officeDocument/2006/relationships/image" Target="../media/image10.png"/><Relationship Id="rId4" Type="http://schemas.openxmlformats.org/officeDocument/2006/relationships/image" Target="../media/image9.png"/></Relationships>
</file>

<file path=ppt/slides/_rels/slide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xml"/><Relationship Id="rId1" Type="http://schemas.openxmlformats.org/officeDocument/2006/relationships/slideLayout" Target="../slideLayouts/slideLayout6.xml"/><Relationship Id="rId4" Type="http://schemas.openxmlformats.org/officeDocument/2006/relationships/image" Target="../media/image13.png"/></Relationships>
</file>

<file path=ppt/slides/_rels/slide7.xml.rels><?xml version="1.0" encoding="UTF-8" standalone="yes"?>
<Relationships xmlns="http://schemas.openxmlformats.org/package/2006/relationships"><Relationship Id="rId3" Type="http://schemas.openxmlformats.org/officeDocument/2006/relationships/image" Target="../media/image14.tiff"/><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4.xml"/><Relationship Id="rId1" Type="http://schemas.openxmlformats.org/officeDocument/2006/relationships/slideLayout" Target="../slideLayouts/slideLayout6.xml"/><Relationship Id="rId5" Type="http://schemas.openxmlformats.org/officeDocument/2006/relationships/image" Target="../media/image18.jpeg"/><Relationship Id="rId4" Type="http://schemas.openxmlformats.org/officeDocument/2006/relationships/image" Target="../media/image17.jpeg"/></Relationships>
</file>

<file path=ppt/slides/_rels/slide10.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5.xml"/><Relationship Id="rId1" Type="http://schemas.openxmlformats.org/officeDocument/2006/relationships/slideLayout" Target="../slideLayouts/slideLayout6.xml"/><Relationship Id="rId4" Type="http://schemas.openxmlformats.org/officeDocument/2006/relationships/image" Target="../media/image19.jpeg"/></Relationships>
</file>

<file path=ppt/slides/_rels/slide11.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3" Type="http://schemas.openxmlformats.org/officeDocument/2006/relationships/image" Target="../media/image25.emf"/><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10.xml"/><Relationship Id="rId1" Type="http://schemas.openxmlformats.org/officeDocument/2006/relationships/slideLayout" Target="../slideLayouts/slideLayout6.xml"/><Relationship Id="rId4" Type="http://schemas.openxmlformats.org/officeDocument/2006/relationships/image" Target="../media/image28.png"/></Relationships>
</file>

<file path=ppt/slides/_rels/slide19.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31.jpeg"/><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16.xml"/><Relationship Id="rId1" Type="http://schemas.openxmlformats.org/officeDocument/2006/relationships/slideLayout" Target="../slideLayouts/slideLayout2.xml"/><Relationship Id="rId5" Type="http://schemas.openxmlformats.org/officeDocument/2006/relationships/image" Target="../media/image37.png"/><Relationship Id="rId4" Type="http://schemas.openxmlformats.org/officeDocument/2006/relationships/image" Target="../media/image36.png"/></Relationships>
</file>

<file path=ppt/slides/_rels/slide28.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jpeg"/><Relationship Id="rId1" Type="http://schemas.openxmlformats.org/officeDocument/2006/relationships/slideLayout" Target="../slideLayouts/slideLayout1.xml"/><Relationship Id="rId4" Type="http://schemas.openxmlformats.org/officeDocument/2006/relationships/image" Target="../media/image41.png"/></Relationships>
</file>

<file path=ppt/slides/_rels/slide31.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45.jpeg"/><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18.xml"/><Relationship Id="rId1" Type="http://schemas.openxmlformats.org/officeDocument/2006/relationships/slideLayout" Target="../slideLayouts/slideLayout2.xml"/><Relationship Id="rId5" Type="http://schemas.openxmlformats.org/officeDocument/2006/relationships/image" Target="../media/image48.jpeg"/><Relationship Id="rId4" Type="http://schemas.openxmlformats.org/officeDocument/2006/relationships/image" Target="../media/image47.jpeg"/></Relationships>
</file>

<file path=ppt/slides/_rels/slide35.xml.rels><?xml version="1.0" encoding="UTF-8" standalone="yes"?>
<Relationships xmlns="http://schemas.openxmlformats.org/package/2006/relationships"><Relationship Id="rId2" Type="http://schemas.openxmlformats.org/officeDocument/2006/relationships/image" Target="../media/image49.PNG"/><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image" Target="../media/image51.jpeg"/><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notesSlide" Target="../notesSlides/notesSlide21.xml"/><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notesSlide" Target="../notesSlides/notesSlide22.xml"/><Relationship Id="rId1" Type="http://schemas.openxmlformats.org/officeDocument/2006/relationships/slideLayout" Target="../slideLayouts/slideLayout6.xml"/><Relationship Id="rId4" Type="http://schemas.openxmlformats.org/officeDocument/2006/relationships/image" Target="../media/image54.jpeg"/></Relationships>
</file>

<file path=ppt/slides/_rels/slide41.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23.xml"/><Relationship Id="rId1" Type="http://schemas.openxmlformats.org/officeDocument/2006/relationships/slideLayout" Target="../slideLayouts/slideLayout6.xml"/><Relationship Id="rId4" Type="http://schemas.openxmlformats.org/officeDocument/2006/relationships/image" Target="../media/image56.jpeg"/></Relationships>
</file>

<file path=ppt/slides/_rels/slide42.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24.xml"/><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notesSlide" Target="../notesSlides/notesSlide25.xml"/><Relationship Id="rId1"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3" Type="http://schemas.openxmlformats.org/officeDocument/2006/relationships/image" Target="../media/image59.jpg"/><Relationship Id="rId2" Type="http://schemas.openxmlformats.org/officeDocument/2006/relationships/notesSlide" Target="../notesSlides/notesSlide26.xml"/><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3" Type="http://schemas.openxmlformats.org/officeDocument/2006/relationships/image" Target="../media/image61.jpeg"/><Relationship Id="rId2" Type="http://schemas.openxmlformats.org/officeDocument/2006/relationships/notesSlide" Target="../notesSlides/notesSlide28.xml"/><Relationship Id="rId1" Type="http://schemas.openxmlformats.org/officeDocument/2006/relationships/slideLayout" Target="../slideLayouts/slideLayout6.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6.xml"/></Relationships>
</file>

<file path=ppt/slides/_rels/slide48.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63.jpeg"/><Relationship Id="rId2" Type="http://schemas.openxmlformats.org/officeDocument/2006/relationships/notesSlide" Target="../notesSlides/notesSlide31.xml"/><Relationship Id="rId1" Type="http://schemas.openxmlformats.org/officeDocument/2006/relationships/slideLayout" Target="../slideLayouts/slideLayout2.xml"/><Relationship Id="rId4" Type="http://schemas.openxmlformats.org/officeDocument/2006/relationships/image" Target="../media/image64.jpe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image" Target="../media/image65.jpg"/><Relationship Id="rId1" Type="http://schemas.openxmlformats.org/officeDocument/2006/relationships/slideLayout" Target="../slideLayouts/slideLayout6.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notesSlide" Target="../notesSlides/notesSlide32.xml"/><Relationship Id="rId1" Type="http://schemas.openxmlformats.org/officeDocument/2006/relationships/slideLayout" Target="../slideLayouts/slideLayout2.xml"/><Relationship Id="rId4" Type="http://schemas.openxmlformats.org/officeDocument/2006/relationships/image" Target="../media/image67.jpeg"/></Relationships>
</file>

<file path=ppt/slides/_rels/slide55.xml.rels><?xml version="1.0" encoding="UTF-8" standalone="yes"?>
<Relationships xmlns="http://schemas.openxmlformats.org/package/2006/relationships"><Relationship Id="rId3" Type="http://schemas.openxmlformats.org/officeDocument/2006/relationships/image" Target="../media/image68.jpeg"/><Relationship Id="rId2" Type="http://schemas.openxmlformats.org/officeDocument/2006/relationships/notesSlide" Target="../notesSlides/notesSlide33.xml"/><Relationship Id="rId1" Type="http://schemas.openxmlformats.org/officeDocument/2006/relationships/slideLayout" Target="../slideLayouts/slideLayout2.xml"/><Relationship Id="rId4" Type="http://schemas.openxmlformats.org/officeDocument/2006/relationships/image" Target="../media/image69.jpeg"/></Relationships>
</file>

<file path=ppt/slides/_rels/slide56.xml.rels><?xml version="1.0" encoding="UTF-8" standalone="yes"?>
<Relationships xmlns="http://schemas.openxmlformats.org/package/2006/relationships"><Relationship Id="rId3" Type="http://schemas.openxmlformats.org/officeDocument/2006/relationships/image" Target="../media/image70.jpeg"/><Relationship Id="rId2" Type="http://schemas.openxmlformats.org/officeDocument/2006/relationships/notesSlide" Target="../notesSlides/notesSlide34.xml"/><Relationship Id="rId1" Type="http://schemas.openxmlformats.org/officeDocument/2006/relationships/slideLayout" Target="../slideLayouts/slideLayout2.xml"/><Relationship Id="rId4" Type="http://schemas.openxmlformats.org/officeDocument/2006/relationships/image" Target="../media/image71.jpeg"/></Relationships>
</file>

<file path=ppt/slides/_rels/slide57.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35.xml"/><Relationship Id="rId1" Type="http://schemas.openxmlformats.org/officeDocument/2006/relationships/slideLayout" Target="../slideLayouts/slideLayout2.xml"/><Relationship Id="rId5" Type="http://schemas.openxmlformats.org/officeDocument/2006/relationships/image" Target="../media/image74.jpeg"/><Relationship Id="rId4" Type="http://schemas.openxmlformats.org/officeDocument/2006/relationships/image" Target="../media/image73.jpeg"/></Relationships>
</file>

<file path=ppt/slides/_rels/slide58.xml.rels><?xml version="1.0" encoding="UTF-8" standalone="yes"?>
<Relationships xmlns="http://schemas.openxmlformats.org/package/2006/relationships"><Relationship Id="rId3" Type="http://schemas.openxmlformats.org/officeDocument/2006/relationships/image" Target="../media/image75.jpeg"/><Relationship Id="rId2" Type="http://schemas.openxmlformats.org/officeDocument/2006/relationships/notesSlide" Target="../notesSlides/notesSlide36.xml"/><Relationship Id="rId1" Type="http://schemas.openxmlformats.org/officeDocument/2006/relationships/slideLayout" Target="../slideLayouts/slideLayout2.xml"/><Relationship Id="rId5" Type="http://schemas.openxmlformats.org/officeDocument/2006/relationships/image" Target="../media/image69.jpeg"/><Relationship Id="rId4" Type="http://schemas.openxmlformats.org/officeDocument/2006/relationships/image" Target="../media/image76.jpeg"/></Relationships>
</file>

<file path=ppt/slides/_rels/slide59.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notesSlide" Target="../notesSlides/notesSlide37.xml"/><Relationship Id="rId1" Type="http://schemas.openxmlformats.org/officeDocument/2006/relationships/slideLayout" Target="../slideLayouts/slideLayout2.xml"/><Relationship Id="rId4" Type="http://schemas.openxmlformats.org/officeDocument/2006/relationships/image" Target="../media/image78.jpe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image" Target="../media/image79.png"/><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5.xml.rels><?xml version="1.0" encoding="UTF-8" standalone="yes"?>
<Relationships xmlns="http://schemas.openxmlformats.org/package/2006/relationships"><Relationship Id="rId3" Type="http://schemas.openxmlformats.org/officeDocument/2006/relationships/image" Target="../media/image80.jpeg"/><Relationship Id="rId2" Type="http://schemas.openxmlformats.org/officeDocument/2006/relationships/notesSlide" Target="../notesSlides/notesSlide38.xml"/><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457200"/>
            <a:ext cx="7772400" cy="3657600"/>
          </a:xfrm>
        </p:spPr>
        <p:txBody>
          <a:bodyPr>
            <a:noAutofit/>
          </a:bodyPr>
          <a:lstStyle/>
          <a:p>
            <a:r>
              <a:rPr lang="en-US" sz="6600" b="1" i="1" dirty="0" smtClean="0">
                <a:effectLst>
                  <a:outerShdw blurRad="38100" dist="38100" dir="2700000" algn="tl">
                    <a:srgbClr val="000000">
                      <a:alpha val="43137"/>
                    </a:srgbClr>
                  </a:outerShdw>
                </a:effectLst>
              </a:rPr>
              <a:t>MNDNR</a:t>
            </a:r>
            <a:br>
              <a:rPr lang="en-US" sz="6600" b="1" i="1" dirty="0" smtClean="0">
                <a:effectLst>
                  <a:outerShdw blurRad="38100" dist="38100" dir="2700000" algn="tl">
                    <a:srgbClr val="000000">
                      <a:alpha val="43137"/>
                    </a:srgbClr>
                  </a:outerShdw>
                </a:effectLst>
              </a:rPr>
            </a:br>
            <a:r>
              <a:rPr lang="en-US" sz="6600" b="1" i="1" dirty="0" smtClean="0">
                <a:effectLst>
                  <a:outerShdw blurRad="38100" dist="38100" dir="2700000" algn="tl">
                    <a:srgbClr val="000000">
                      <a:alpha val="43137"/>
                    </a:srgbClr>
                  </a:outerShdw>
                </a:effectLst>
              </a:rPr>
              <a:t>ATGS INBRIEF</a:t>
            </a:r>
            <a:endParaRPr lang="en-US" sz="6600" b="1" i="1" dirty="0">
              <a:effectLst>
                <a:outerShdw blurRad="38100" dist="38100" dir="2700000" algn="tl">
                  <a:srgbClr val="000000">
                    <a:alpha val="43137"/>
                  </a:srgbClr>
                </a:outerShdw>
              </a:effectLst>
            </a:endParaRPr>
          </a:p>
        </p:txBody>
      </p:sp>
      <p:pic>
        <p:nvPicPr>
          <p:cNvPr id="4" name="Picture 4" descr="P:\Shared\FORESTRY\KJ\Pics\DNR logo psd and bmp\dnr_color-logo blue-pantunct 2728.GIF"/>
          <p:cNvPicPr>
            <a:picLocks noChangeAspect="1" noChangeArrowheads="1"/>
          </p:cNvPicPr>
          <p:nvPr/>
        </p:nvPicPr>
        <p:blipFill>
          <a:blip r:embed="rId2" cstate="print"/>
          <a:srcRect/>
          <a:stretch>
            <a:fillRect/>
          </a:stretch>
        </p:blipFill>
        <p:spPr bwMode="auto">
          <a:xfrm>
            <a:off x="8153400" y="152400"/>
            <a:ext cx="838200" cy="1114425"/>
          </a:xfrm>
          <a:prstGeom prst="rect">
            <a:avLst/>
          </a:prstGeom>
          <a:ln>
            <a:noFill/>
          </a:ln>
          <a:effectLst>
            <a:outerShdw blurRad="292100" dist="139700" dir="2700000" algn="tl" rotWithShape="0">
              <a:srgbClr val="333333">
                <a:alpha val="65000"/>
              </a:srgbClr>
            </a:outerShdw>
          </a:effectLst>
        </p:spPr>
      </p:pic>
      <p:pic>
        <p:nvPicPr>
          <p:cNvPr id="8" name="Picture 7" descr="P2v drop2.bmp"/>
          <p:cNvPicPr>
            <a:picLocks noChangeAspect="1"/>
          </p:cNvPicPr>
          <p:nvPr/>
        </p:nvPicPr>
        <p:blipFill>
          <a:blip r:embed="rId3" cstate="print"/>
          <a:srcRect l="18369" b="18359"/>
          <a:stretch>
            <a:fillRect/>
          </a:stretch>
        </p:blipFill>
        <p:spPr>
          <a:xfrm>
            <a:off x="0" y="4191000"/>
            <a:ext cx="3047620" cy="2286000"/>
          </a:xfrm>
          <a:prstGeom prst="rect">
            <a:avLst/>
          </a:prstGeom>
        </p:spPr>
      </p:pic>
      <p:pic>
        <p:nvPicPr>
          <p:cNvPr id="9" name="Picture 8" descr="SEAT001.JPG"/>
          <p:cNvPicPr>
            <a:picLocks noChangeAspect="1"/>
          </p:cNvPicPr>
          <p:nvPr/>
        </p:nvPicPr>
        <p:blipFill>
          <a:blip r:embed="rId4" cstate="print"/>
          <a:srcRect l="11719" r="13281" b="13529"/>
          <a:stretch>
            <a:fillRect/>
          </a:stretch>
        </p:blipFill>
        <p:spPr>
          <a:xfrm>
            <a:off x="6172200" y="4191000"/>
            <a:ext cx="2971800" cy="2286000"/>
          </a:xfrm>
          <a:prstGeom prst="rect">
            <a:avLst/>
          </a:prstGeom>
        </p:spPr>
      </p:pic>
      <p:pic>
        <p:nvPicPr>
          <p:cNvPr id="10" name="Picture 1" descr="SunnyDrop1"/>
          <p:cNvPicPr>
            <a:picLocks noChangeAspect="1" noChangeArrowheads="1"/>
          </p:cNvPicPr>
          <p:nvPr/>
        </p:nvPicPr>
        <p:blipFill>
          <a:blip r:embed="rId5" cstate="print"/>
          <a:srcRect l="40286" t="17570" r="13999" b="29720"/>
          <a:stretch>
            <a:fillRect/>
          </a:stretch>
        </p:blipFill>
        <p:spPr bwMode="auto">
          <a:xfrm>
            <a:off x="3048000" y="4191000"/>
            <a:ext cx="3124200" cy="2286000"/>
          </a:xfrm>
          <a:prstGeom prst="rect">
            <a:avLst/>
          </a:prstGeom>
          <a:noFill/>
          <a:ln w="9525">
            <a:noFill/>
            <a:miter lim="800000"/>
            <a:headEnd/>
            <a:tailEnd/>
          </a:ln>
        </p:spPr>
      </p:pic>
      <p:sp>
        <p:nvSpPr>
          <p:cNvPr id="7" name="TextBox 6"/>
          <p:cNvSpPr txBox="1"/>
          <p:nvPr/>
        </p:nvSpPr>
        <p:spPr>
          <a:xfrm>
            <a:off x="8364619" y="6550222"/>
            <a:ext cx="688009" cy="307777"/>
          </a:xfrm>
          <a:prstGeom prst="rect">
            <a:avLst/>
          </a:prstGeom>
          <a:noFill/>
        </p:spPr>
        <p:txBody>
          <a:bodyPr wrap="none" rtlCol="0">
            <a:spAutoFit/>
          </a:bodyPr>
          <a:lstStyle/>
          <a:p>
            <a:r>
              <a:rPr lang="en-US" sz="1400" i="1" dirty="0"/>
              <a:t>3</a:t>
            </a:r>
            <a:r>
              <a:rPr lang="en-US" sz="1400" i="1" dirty="0" smtClean="0"/>
              <a:t>/1/17</a:t>
            </a:r>
            <a:endParaRPr lang="en-US" sz="1400" i="1" dirty="0"/>
          </a:p>
        </p:txBody>
      </p:sp>
    </p:spTree>
    <p:extLst>
      <p:ext uri="{BB962C8B-B14F-4D97-AF65-F5344CB8AC3E}">
        <p14:creationId xmlns:p14="http://schemas.microsoft.com/office/powerpoint/2010/main" val="166116437"/>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Content Placeholder 3"/>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11372" y="0"/>
            <a:ext cx="5681183" cy="6858000"/>
          </a:xfrm>
        </p:spPr>
      </p:pic>
    </p:spTree>
    <p:extLst>
      <p:ext uri="{BB962C8B-B14F-4D97-AF65-F5344CB8AC3E}">
        <p14:creationId xmlns:p14="http://schemas.microsoft.com/office/powerpoint/2010/main" val="75753976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Content Placeholder 3"/>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0" y="18197"/>
            <a:ext cx="5943600" cy="6809362"/>
          </a:xfrm>
        </p:spPr>
      </p:pic>
    </p:spTree>
    <p:extLst>
      <p:ext uri="{BB962C8B-B14F-4D97-AF65-F5344CB8AC3E}">
        <p14:creationId xmlns:p14="http://schemas.microsoft.com/office/powerpoint/2010/main" val="281015092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457200" y="228600"/>
            <a:ext cx="8229600" cy="1470025"/>
          </a:xfrm>
        </p:spPr>
        <p:txBody>
          <a:bodyPr>
            <a:normAutofit/>
          </a:bodyPr>
          <a:lstStyle/>
          <a:p>
            <a:r>
              <a:rPr lang="en-US" sz="4800" b="1" dirty="0" smtClean="0">
                <a:effectLst>
                  <a:outerShdw blurRad="38100" dist="38100" dir="2700000" algn="tl">
                    <a:srgbClr val="000000">
                      <a:alpha val="43137"/>
                    </a:srgbClr>
                  </a:outerShdw>
                </a:effectLst>
              </a:rPr>
              <a:t>MIFC – MNICS AGENCIES</a:t>
            </a:r>
            <a:endParaRPr lang="en-US" sz="4800" b="1" dirty="0">
              <a:effectLst>
                <a:outerShdw blurRad="38100" dist="38100" dir="2700000" algn="tl">
                  <a:srgbClr val="000000">
                    <a:alpha val="43137"/>
                  </a:srgbClr>
                </a:outerShdw>
              </a:effectLst>
            </a:endParaRPr>
          </a:p>
        </p:txBody>
      </p:sp>
      <p:sp>
        <p:nvSpPr>
          <p:cNvPr id="3" name="Subtitle 2"/>
          <p:cNvSpPr>
            <a:spLocks noGrp="1"/>
          </p:cNvSpPr>
          <p:nvPr>
            <p:ph type="subTitle" idx="1"/>
          </p:nvPr>
        </p:nvSpPr>
        <p:spPr>
          <a:xfrm>
            <a:off x="2286000" y="2514600"/>
            <a:ext cx="5486400" cy="3429000"/>
          </a:xfrm>
        </p:spPr>
        <p:txBody>
          <a:bodyPr>
            <a:noAutofit/>
          </a:bodyPr>
          <a:lstStyle/>
          <a:p>
            <a:pPr algn="l"/>
            <a:r>
              <a:rPr lang="en-US" sz="3600" b="1" dirty="0" smtClean="0">
                <a:solidFill>
                  <a:schemeClr val="tx1"/>
                </a:solidFill>
              </a:rPr>
              <a:t>DNR				USFS</a:t>
            </a:r>
          </a:p>
          <a:p>
            <a:pPr algn="l"/>
            <a:endParaRPr lang="en-US" sz="3600" b="1" dirty="0" smtClean="0">
              <a:solidFill>
                <a:schemeClr val="tx1"/>
              </a:solidFill>
            </a:endParaRPr>
          </a:p>
          <a:p>
            <a:pPr algn="l"/>
            <a:r>
              <a:rPr lang="en-US" sz="3600" b="1" dirty="0" smtClean="0">
                <a:solidFill>
                  <a:schemeClr val="tx1"/>
                </a:solidFill>
              </a:rPr>
              <a:t>BIA				USFWS</a:t>
            </a:r>
          </a:p>
          <a:p>
            <a:pPr algn="l"/>
            <a:endParaRPr lang="en-US" sz="3600" b="1" dirty="0" smtClean="0">
              <a:solidFill>
                <a:schemeClr val="tx1"/>
              </a:solidFill>
            </a:endParaRPr>
          </a:p>
          <a:p>
            <a:pPr algn="l"/>
            <a:r>
              <a:rPr lang="en-US" sz="3600" b="1" dirty="0" smtClean="0">
                <a:solidFill>
                  <a:schemeClr val="tx1"/>
                </a:solidFill>
              </a:rPr>
              <a:t>HSEM			NPS</a:t>
            </a:r>
          </a:p>
          <a:p>
            <a:pPr algn="l"/>
            <a:endParaRPr lang="en-US" sz="3600" b="1" dirty="0" smtClean="0">
              <a:solidFill>
                <a:schemeClr val="tx1"/>
              </a:solidFill>
            </a:endParaRPr>
          </a:p>
        </p:txBody>
      </p:sp>
      <p:pic>
        <p:nvPicPr>
          <p:cNvPr id="5" name="Picture 4" descr="460px-US-NationalParkService-Logo.svg.png"/>
          <p:cNvPicPr>
            <a:picLocks noChangeAspect="1"/>
          </p:cNvPicPr>
          <p:nvPr/>
        </p:nvPicPr>
        <p:blipFill>
          <a:blip r:embed="rId2" cstate="print"/>
          <a:srcRect/>
          <a:stretch>
            <a:fillRect/>
          </a:stretch>
        </p:blipFill>
        <p:spPr bwMode="auto">
          <a:xfrm>
            <a:off x="4953000" y="5029200"/>
            <a:ext cx="864375" cy="1125152"/>
          </a:xfrm>
          <a:prstGeom prst="rect">
            <a:avLst/>
          </a:prstGeom>
          <a:ln>
            <a:noFill/>
          </a:ln>
          <a:effectLst>
            <a:outerShdw blurRad="292100" dist="139700" dir="2700000" algn="tl" rotWithShape="0">
              <a:srgbClr val="333333">
                <a:alpha val="65000"/>
              </a:srgbClr>
            </a:outerShdw>
          </a:effectLst>
        </p:spPr>
      </p:pic>
      <p:pic>
        <p:nvPicPr>
          <p:cNvPr id="6" name="Picture 5" descr="bia.gif"/>
          <p:cNvPicPr>
            <a:picLocks noChangeAspect="1"/>
          </p:cNvPicPr>
          <p:nvPr/>
        </p:nvPicPr>
        <p:blipFill>
          <a:blip r:embed="rId3" cstate="print"/>
          <a:srcRect/>
          <a:stretch>
            <a:fillRect/>
          </a:stretch>
        </p:blipFill>
        <p:spPr bwMode="auto">
          <a:xfrm>
            <a:off x="1219200" y="3733800"/>
            <a:ext cx="950080" cy="955207"/>
          </a:xfrm>
          <a:prstGeom prst="rect">
            <a:avLst/>
          </a:prstGeom>
          <a:ln>
            <a:noFill/>
          </a:ln>
          <a:effectLst>
            <a:outerShdw blurRad="292100" dist="139700" dir="2700000" algn="tl" rotWithShape="0">
              <a:srgbClr val="333333">
                <a:alpha val="65000"/>
              </a:srgbClr>
            </a:outerShdw>
          </a:effectLst>
        </p:spPr>
      </p:pic>
      <p:pic>
        <p:nvPicPr>
          <p:cNvPr id="7" name="Picture 6" descr="fws.bmp"/>
          <p:cNvPicPr>
            <a:picLocks noChangeAspect="1"/>
          </p:cNvPicPr>
          <p:nvPr/>
        </p:nvPicPr>
        <p:blipFill>
          <a:blip r:embed="rId4" cstate="print">
            <a:clrChange>
              <a:clrFrom>
                <a:srgbClr val="FFFFFF"/>
              </a:clrFrom>
              <a:clrTo>
                <a:srgbClr val="FFFFFF">
                  <a:alpha val="0"/>
                </a:srgbClr>
              </a:clrTo>
            </a:clrChange>
          </a:blip>
          <a:srcRect/>
          <a:stretch>
            <a:fillRect/>
          </a:stretch>
        </p:blipFill>
        <p:spPr bwMode="auto">
          <a:xfrm>
            <a:off x="4953000" y="3657600"/>
            <a:ext cx="857782" cy="1023332"/>
          </a:xfrm>
          <a:prstGeom prst="rect">
            <a:avLst/>
          </a:prstGeom>
          <a:ln>
            <a:noFill/>
          </a:ln>
          <a:effectLst>
            <a:outerShdw blurRad="292100" dist="139700" dir="2700000" algn="tl" rotWithShape="0">
              <a:srgbClr val="333333">
                <a:alpha val="65000"/>
              </a:srgbClr>
            </a:outerShdw>
          </a:effectLst>
        </p:spPr>
      </p:pic>
      <p:pic>
        <p:nvPicPr>
          <p:cNvPr id="8" name="Picture 11" descr="USFS_logo.png"/>
          <p:cNvPicPr>
            <a:picLocks noChangeAspect="1"/>
          </p:cNvPicPr>
          <p:nvPr/>
        </p:nvPicPr>
        <p:blipFill>
          <a:blip r:embed="rId5" cstate="print">
            <a:clrChange>
              <a:clrFrom>
                <a:srgbClr val="FFFFFF"/>
              </a:clrFrom>
              <a:clrTo>
                <a:srgbClr val="FFFFFF">
                  <a:alpha val="0"/>
                </a:srgbClr>
              </a:clrTo>
            </a:clrChange>
          </a:blip>
          <a:srcRect/>
          <a:stretch>
            <a:fillRect/>
          </a:stretch>
        </p:blipFill>
        <p:spPr bwMode="auto">
          <a:xfrm>
            <a:off x="4876800" y="2286000"/>
            <a:ext cx="984508" cy="1044575"/>
          </a:xfrm>
          <a:prstGeom prst="rect">
            <a:avLst/>
          </a:prstGeom>
          <a:ln>
            <a:noFill/>
          </a:ln>
          <a:effectLst>
            <a:outerShdw blurRad="292100" dist="139700" dir="2700000" algn="tl" rotWithShape="0">
              <a:srgbClr val="333333">
                <a:alpha val="65000"/>
              </a:srgbClr>
            </a:outerShdw>
          </a:effectLst>
        </p:spPr>
      </p:pic>
      <p:pic>
        <p:nvPicPr>
          <p:cNvPr id="9" name="Picture 4" descr="P:\Shared\FORESTRY\KJ\Pics\DNR logo psd and bmp\dnr_color-logo blue-pantunct 2728.GIF"/>
          <p:cNvPicPr>
            <a:picLocks noChangeAspect="1" noChangeArrowheads="1"/>
          </p:cNvPicPr>
          <p:nvPr/>
        </p:nvPicPr>
        <p:blipFill>
          <a:blip r:embed="rId6" cstate="print"/>
          <a:srcRect/>
          <a:stretch>
            <a:fillRect/>
          </a:stretch>
        </p:blipFill>
        <p:spPr bwMode="auto">
          <a:xfrm>
            <a:off x="1295400" y="2209800"/>
            <a:ext cx="838200" cy="1114425"/>
          </a:xfrm>
          <a:prstGeom prst="rect">
            <a:avLst/>
          </a:prstGeom>
          <a:ln>
            <a:noFill/>
          </a:ln>
          <a:effectLst>
            <a:outerShdw blurRad="292100" dist="139700" dir="2700000" algn="tl" rotWithShape="0">
              <a:srgbClr val="333333">
                <a:alpha val="65000"/>
              </a:srgbClr>
            </a:outerShdw>
          </a:effectLst>
        </p:spPr>
      </p:pic>
      <p:pic>
        <p:nvPicPr>
          <p:cNvPr id="11" name="Picture 10" descr="hsem[1].jpg"/>
          <p:cNvPicPr>
            <a:picLocks noChangeAspect="1"/>
          </p:cNvPicPr>
          <p:nvPr/>
        </p:nvPicPr>
        <p:blipFill>
          <a:blip r:embed="rId7" cstate="print"/>
          <a:stretch>
            <a:fillRect/>
          </a:stretch>
        </p:blipFill>
        <p:spPr>
          <a:xfrm>
            <a:off x="685800" y="5105400"/>
            <a:ext cx="1526995" cy="760264"/>
          </a:xfrm>
          <a:prstGeom prst="rect">
            <a:avLst/>
          </a:prstGeom>
          <a:ln>
            <a:noFill/>
          </a:ln>
          <a:effectLst>
            <a:outerShdw blurRad="292100" dist="139700" dir="2700000" algn="tl" rotWithShape="0">
              <a:srgbClr val="333333">
                <a:alpha val="65000"/>
              </a:srgbClr>
            </a:outerShdw>
          </a:effectLst>
        </p:spPr>
      </p:pic>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4" descr="P:\Shared\FORESTRY\KJ\Pics\DNR logo psd and bmp\dnr_color-logo blue-pantunct 2728.GIF"/>
          <p:cNvPicPr>
            <a:picLocks noChangeAspect="1" noChangeArrowheads="1"/>
          </p:cNvPicPr>
          <p:nvPr/>
        </p:nvPicPr>
        <p:blipFill>
          <a:blip r:embed="rId2" cstate="print"/>
          <a:srcRect/>
          <a:stretch>
            <a:fillRect/>
          </a:stretch>
        </p:blipFill>
        <p:spPr bwMode="auto">
          <a:xfrm>
            <a:off x="533400" y="2057400"/>
            <a:ext cx="2521765" cy="3352800"/>
          </a:xfrm>
          <a:prstGeom prst="rect">
            <a:avLst/>
          </a:prstGeom>
          <a:ln>
            <a:noFill/>
          </a:ln>
          <a:effectLst>
            <a:reflection blurRad="12700" stA="30000" endPos="30000" dist="5000" dir="5400000" sy="-100000" algn="bl" rotWithShape="0"/>
          </a:effectLst>
          <a:scene3d>
            <a:camera prst="perspectiveContrastingLeftFacing">
              <a:rot lat="300000" lon="19800000" rev="0"/>
            </a:camera>
            <a:lightRig rig="threePt" dir="t">
              <a:rot lat="0" lon="0" rev="2700000"/>
            </a:lightRig>
          </a:scene3d>
          <a:sp3d>
            <a:bevelT w="63500" h="50800"/>
          </a:sp3d>
        </p:spPr>
      </p:pic>
      <p:sp>
        <p:nvSpPr>
          <p:cNvPr id="2" name="Title 1"/>
          <p:cNvSpPr>
            <a:spLocks noGrp="1"/>
          </p:cNvSpPr>
          <p:nvPr>
            <p:ph type="ctrTitle"/>
          </p:nvPr>
        </p:nvSpPr>
        <p:spPr>
          <a:xfrm>
            <a:off x="457200" y="228600"/>
            <a:ext cx="8229600" cy="1470025"/>
          </a:xfrm>
        </p:spPr>
        <p:txBody>
          <a:bodyPr>
            <a:noAutofit/>
          </a:bodyPr>
          <a:lstStyle/>
          <a:p>
            <a:r>
              <a:rPr lang="en-US" b="1" dirty="0" smtClean="0">
                <a:effectLst>
                  <a:outerShdw blurRad="38100" dist="38100" dir="2700000" algn="tl">
                    <a:srgbClr val="FFFFFF"/>
                  </a:outerShdw>
                </a:effectLst>
              </a:rPr>
              <a:t>MNDNR</a:t>
            </a:r>
            <a:r>
              <a:rPr lang="en-US" sz="4800" b="1" dirty="0" smtClean="0">
                <a:effectLst>
                  <a:outerShdw blurRad="38100" dist="38100" dir="2700000" algn="tl">
                    <a:srgbClr val="000000">
                      <a:alpha val="43137"/>
                    </a:srgbClr>
                  </a:outerShdw>
                </a:effectLst>
              </a:rPr>
              <a:t> </a:t>
            </a:r>
            <a:r>
              <a:rPr lang="en-US" b="1" dirty="0" smtClean="0">
                <a:effectLst>
                  <a:outerShdw blurRad="38100" dist="38100" dir="2700000" algn="tl">
                    <a:srgbClr val="FFFFFF"/>
                  </a:outerShdw>
                </a:effectLst>
              </a:rPr>
              <a:t>Divisions</a:t>
            </a:r>
            <a:endParaRPr lang="en-US" b="1" dirty="0">
              <a:effectLst>
                <a:outerShdw blurRad="38100" dist="38100" dir="2700000" algn="tl">
                  <a:srgbClr val="FFFFFF"/>
                </a:outerShdw>
              </a:effectLst>
            </a:endParaRPr>
          </a:p>
        </p:txBody>
      </p:sp>
      <p:sp>
        <p:nvSpPr>
          <p:cNvPr id="3" name="Subtitle 2"/>
          <p:cNvSpPr>
            <a:spLocks noGrp="1"/>
          </p:cNvSpPr>
          <p:nvPr>
            <p:ph type="subTitle" idx="1"/>
          </p:nvPr>
        </p:nvSpPr>
        <p:spPr>
          <a:xfrm>
            <a:off x="3200400" y="1905000"/>
            <a:ext cx="5791200" cy="4191000"/>
          </a:xfrm>
        </p:spPr>
        <p:txBody>
          <a:bodyPr>
            <a:noAutofit/>
          </a:bodyPr>
          <a:lstStyle/>
          <a:p>
            <a:pPr algn="l"/>
            <a:r>
              <a:rPr lang="en-US" b="1" dirty="0" smtClean="0">
                <a:solidFill>
                  <a:srgbClr val="C00000"/>
                </a:solidFill>
              </a:rPr>
              <a:t>Forestry</a:t>
            </a:r>
          </a:p>
          <a:p>
            <a:pPr algn="l"/>
            <a:r>
              <a:rPr lang="en-US" b="1" dirty="0" smtClean="0">
                <a:solidFill>
                  <a:schemeClr val="tx1"/>
                </a:solidFill>
              </a:rPr>
              <a:t>Fish and Wildlife</a:t>
            </a:r>
          </a:p>
          <a:p>
            <a:pPr algn="l"/>
            <a:r>
              <a:rPr lang="en-US" b="1" dirty="0" smtClean="0">
                <a:solidFill>
                  <a:schemeClr val="tx1"/>
                </a:solidFill>
              </a:rPr>
              <a:t>Parks and Trails</a:t>
            </a:r>
          </a:p>
          <a:p>
            <a:pPr algn="l"/>
            <a:r>
              <a:rPr lang="en-US" b="1" dirty="0" smtClean="0">
                <a:solidFill>
                  <a:schemeClr val="tx1"/>
                </a:solidFill>
              </a:rPr>
              <a:t>Ecological Resources and Waters</a:t>
            </a:r>
          </a:p>
          <a:p>
            <a:pPr algn="l"/>
            <a:r>
              <a:rPr lang="en-US" b="1" dirty="0" smtClean="0">
                <a:solidFill>
                  <a:schemeClr val="tx1"/>
                </a:solidFill>
              </a:rPr>
              <a:t>Enforcement</a:t>
            </a:r>
          </a:p>
          <a:p>
            <a:pPr algn="l"/>
            <a:r>
              <a:rPr lang="en-US" b="1" dirty="0" smtClean="0">
                <a:solidFill>
                  <a:schemeClr val="tx1"/>
                </a:solidFill>
              </a:rPr>
              <a:t>Lands and Minerals</a:t>
            </a:r>
          </a:p>
        </p:txBody>
      </p:sp>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cxnSp>
        <p:nvCxnSpPr>
          <p:cNvPr id="29" name="Straight Connector 28"/>
          <p:cNvCxnSpPr/>
          <p:nvPr/>
        </p:nvCxnSpPr>
        <p:spPr>
          <a:xfrm>
            <a:off x="5429723" y="3643731"/>
            <a:ext cx="5239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80" name="Text Box 4"/>
          <p:cNvSpPr txBox="1">
            <a:spLocks noChangeArrowheads="1"/>
          </p:cNvSpPr>
          <p:nvPr/>
        </p:nvSpPr>
        <p:spPr bwMode="auto">
          <a:xfrm>
            <a:off x="1676400" y="5203825"/>
            <a:ext cx="184150" cy="274638"/>
          </a:xfrm>
          <a:prstGeom prst="rect">
            <a:avLst/>
          </a:prstGeom>
          <a:noFill/>
          <a:ln w="9525">
            <a:noFill/>
            <a:miter lim="800000"/>
            <a:headEnd/>
            <a:tailEnd/>
          </a:ln>
        </p:spPr>
        <p:txBody>
          <a:bodyPr wrap="none">
            <a:spAutoFit/>
          </a:bodyPr>
          <a:lstStyle/>
          <a:p>
            <a:pPr eaLnBrk="0" hangingPunct="0"/>
            <a:endParaRPr lang="en-US" sz="1200">
              <a:solidFill>
                <a:prstClr val="black"/>
              </a:solidFill>
              <a:latin typeface="Arial" charset="0"/>
            </a:endParaRPr>
          </a:p>
        </p:txBody>
      </p:sp>
      <p:sp>
        <p:nvSpPr>
          <p:cNvPr id="13315" name="Rectangle 3"/>
          <p:cNvSpPr>
            <a:spLocks noGrp="1" noChangeArrowheads="1"/>
          </p:cNvSpPr>
          <p:nvPr>
            <p:ph type="title"/>
          </p:nvPr>
        </p:nvSpPr>
        <p:spPr>
          <a:xfrm>
            <a:off x="1228519" y="228600"/>
            <a:ext cx="6679047" cy="762000"/>
          </a:xfrm>
        </p:spPr>
        <p:txBody>
          <a:bodyPr>
            <a:normAutofit fontScale="90000"/>
          </a:bodyPr>
          <a:lstStyle/>
          <a:p>
            <a:pPr eaLnBrk="1" hangingPunct="1">
              <a:defRPr/>
            </a:pPr>
            <a:r>
              <a:rPr lang="en-US" sz="4000" dirty="0" smtClean="0">
                <a:effectLst>
                  <a:outerShdw blurRad="38100" dist="38100" dir="2700000" algn="tl">
                    <a:srgbClr val="000000">
                      <a:alpha val="43137"/>
                    </a:srgbClr>
                  </a:outerShdw>
                </a:effectLst>
              </a:rPr>
              <a:t>MN DNR Forestry </a:t>
            </a:r>
            <a:br>
              <a:rPr lang="en-US" sz="4000" dirty="0" smtClean="0">
                <a:effectLst>
                  <a:outerShdw blurRad="38100" dist="38100" dir="2700000" algn="tl">
                    <a:srgbClr val="000000">
                      <a:alpha val="43137"/>
                    </a:srgbClr>
                  </a:outerShdw>
                </a:effectLst>
              </a:rPr>
            </a:br>
            <a:r>
              <a:rPr lang="en-US" sz="4000" b="1" dirty="0" smtClean="0">
                <a:effectLst>
                  <a:outerShdw blurRad="38100" dist="38100" dir="2700000" algn="tl">
                    <a:srgbClr val="FFFFFF"/>
                  </a:outerShdw>
                </a:effectLst>
              </a:rPr>
              <a:t>Air Operations</a:t>
            </a:r>
          </a:p>
        </p:txBody>
      </p:sp>
      <p:sp>
        <p:nvSpPr>
          <p:cNvPr id="9" name="Rectangle 8"/>
          <p:cNvSpPr/>
          <p:nvPr/>
        </p:nvSpPr>
        <p:spPr>
          <a:xfrm>
            <a:off x="2819400" y="1338415"/>
            <a:ext cx="3505200" cy="719759"/>
          </a:xfrm>
          <a:prstGeom prst="rect">
            <a:avLst/>
          </a:prstGeom>
          <a:solidFill>
            <a:srgbClr val="FFC000"/>
          </a:solidFill>
          <a:ln w="19050">
            <a:solidFill>
              <a:schemeClr val="tx1"/>
            </a:solidFill>
          </a:ln>
          <a:effectLst>
            <a:outerShdw blurRad="50800" dist="38100" dir="2700000" algn="tl"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nchorCtr="1">
            <a:noAutofit/>
          </a:bodyPr>
          <a:lstStyle/>
          <a:p>
            <a:pPr algn="ctr">
              <a:defRPr/>
            </a:pPr>
            <a:r>
              <a:rPr lang="en-US" sz="1600" dirty="0" smtClean="0">
                <a:solidFill>
                  <a:prstClr val="black"/>
                </a:solidFill>
              </a:rPr>
              <a:t>Wildfire Aviation </a:t>
            </a:r>
            <a:r>
              <a:rPr lang="en-US" sz="1600" dirty="0">
                <a:solidFill>
                  <a:prstClr val="black"/>
                </a:solidFill>
              </a:rPr>
              <a:t>Supervisor</a:t>
            </a:r>
          </a:p>
          <a:p>
            <a:pPr algn="ctr">
              <a:defRPr/>
            </a:pPr>
            <a:r>
              <a:rPr lang="en-US" sz="1600" dirty="0" smtClean="0">
                <a:solidFill>
                  <a:srgbClr val="0066FF"/>
                </a:solidFill>
              </a:rPr>
              <a:t>Darren Neuman</a:t>
            </a:r>
            <a:endParaRPr lang="en-US" sz="1600" dirty="0">
              <a:solidFill>
                <a:srgbClr val="0066FF"/>
              </a:solidFill>
            </a:endParaRPr>
          </a:p>
        </p:txBody>
      </p:sp>
      <p:sp>
        <p:nvSpPr>
          <p:cNvPr id="8" name="Rectangle 7"/>
          <p:cNvSpPr/>
          <p:nvPr/>
        </p:nvSpPr>
        <p:spPr>
          <a:xfrm>
            <a:off x="5953648" y="5012155"/>
            <a:ext cx="2646902" cy="657978"/>
          </a:xfrm>
          <a:prstGeom prst="rect">
            <a:avLst/>
          </a:prstGeom>
          <a:solidFill>
            <a:srgbClr val="FFFFE7"/>
          </a:solidFill>
          <a:ln w="19050">
            <a:solidFill>
              <a:schemeClr val="tx1"/>
            </a:solidFill>
          </a:ln>
          <a:effectLst>
            <a:outerShdw blurRad="50800" dist="38100" dir="2700000" algn="tl"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nchorCtr="1">
            <a:noAutofit/>
          </a:bodyPr>
          <a:lstStyle/>
          <a:p>
            <a:pPr algn="ctr">
              <a:defRPr/>
            </a:pPr>
            <a:r>
              <a:rPr lang="en-US" sz="1600" dirty="0" smtClean="0">
                <a:solidFill>
                  <a:prstClr val="black"/>
                </a:solidFill>
              </a:rPr>
              <a:t>Administrative &amp; Logistical Support</a:t>
            </a:r>
            <a:endParaRPr lang="en-US" sz="1600" dirty="0">
              <a:solidFill>
                <a:prstClr val="black"/>
              </a:solidFill>
            </a:endParaRPr>
          </a:p>
        </p:txBody>
      </p:sp>
      <p:sp>
        <p:nvSpPr>
          <p:cNvPr id="10" name="Rectangle 9"/>
          <p:cNvSpPr/>
          <p:nvPr/>
        </p:nvSpPr>
        <p:spPr>
          <a:xfrm>
            <a:off x="1168400" y="2322886"/>
            <a:ext cx="3657600" cy="716352"/>
          </a:xfrm>
          <a:prstGeom prst="rect">
            <a:avLst/>
          </a:prstGeom>
          <a:solidFill>
            <a:srgbClr val="FFC000"/>
          </a:solidFill>
          <a:ln w="19050">
            <a:solidFill>
              <a:schemeClr val="tx1"/>
            </a:solidFill>
          </a:ln>
          <a:effectLst>
            <a:outerShdw blurRad="50800" dist="38100" dir="2700000" algn="tl"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nchorCtr="1">
            <a:normAutofit/>
          </a:bodyPr>
          <a:lstStyle/>
          <a:p>
            <a:pPr algn="ctr">
              <a:defRPr/>
            </a:pPr>
            <a:r>
              <a:rPr lang="en-US" sz="1600" dirty="0" smtClean="0">
                <a:solidFill>
                  <a:prstClr val="black"/>
                </a:solidFill>
              </a:rPr>
              <a:t>Assistant Wildfire Aviation Supervisor</a:t>
            </a:r>
          </a:p>
          <a:p>
            <a:pPr algn="ctr">
              <a:defRPr/>
            </a:pPr>
            <a:r>
              <a:rPr lang="en-US" sz="1600" dirty="0" smtClean="0">
                <a:solidFill>
                  <a:prstClr val="black"/>
                </a:solidFill>
              </a:rPr>
              <a:t> </a:t>
            </a:r>
            <a:r>
              <a:rPr lang="en-US" sz="1600" dirty="0" smtClean="0">
                <a:solidFill>
                  <a:srgbClr val="1F497D"/>
                </a:solidFill>
              </a:rPr>
              <a:t>Matt </a:t>
            </a:r>
            <a:r>
              <a:rPr lang="en-US" sz="1600" dirty="0" err="1" smtClean="0">
                <a:solidFill>
                  <a:srgbClr val="1F497D"/>
                </a:solidFill>
              </a:rPr>
              <a:t>Woodwick</a:t>
            </a:r>
            <a:endParaRPr lang="en-US" sz="1600" dirty="0">
              <a:solidFill>
                <a:srgbClr val="1F497D"/>
              </a:solidFill>
            </a:endParaRPr>
          </a:p>
        </p:txBody>
      </p:sp>
      <p:sp>
        <p:nvSpPr>
          <p:cNvPr id="11" name="Rectangle 10"/>
          <p:cNvSpPr/>
          <p:nvPr/>
        </p:nvSpPr>
        <p:spPr>
          <a:xfrm>
            <a:off x="5856230" y="2953575"/>
            <a:ext cx="2696029" cy="804231"/>
          </a:xfrm>
          <a:prstGeom prst="rect">
            <a:avLst/>
          </a:prstGeom>
          <a:solidFill>
            <a:srgbClr val="FFC000"/>
          </a:solidFill>
          <a:ln w="19050">
            <a:solidFill>
              <a:schemeClr val="tx1"/>
            </a:solidFill>
          </a:ln>
          <a:effectLst>
            <a:outerShdw blurRad="50800" dist="38100" dir="2700000" algn="tl"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nchorCtr="1">
            <a:normAutofit lnSpcReduction="10000"/>
          </a:bodyPr>
          <a:lstStyle/>
          <a:p>
            <a:pPr algn="ctr">
              <a:defRPr/>
            </a:pPr>
            <a:r>
              <a:rPr lang="en-US" sz="1600" dirty="0" smtClean="0">
                <a:solidFill>
                  <a:prstClr val="black"/>
                </a:solidFill>
              </a:rPr>
              <a:t>Helicopter Program Coordinator</a:t>
            </a:r>
            <a:endParaRPr lang="en-US" sz="1600" dirty="0">
              <a:solidFill>
                <a:prstClr val="black"/>
              </a:solidFill>
            </a:endParaRPr>
          </a:p>
          <a:p>
            <a:pPr algn="ctr">
              <a:defRPr/>
            </a:pPr>
            <a:r>
              <a:rPr lang="en-US" sz="1600" dirty="0">
                <a:solidFill>
                  <a:srgbClr val="0066FF"/>
                </a:solidFill>
              </a:rPr>
              <a:t> </a:t>
            </a:r>
            <a:r>
              <a:rPr lang="en-US" sz="1600" dirty="0" smtClean="0">
                <a:solidFill>
                  <a:srgbClr val="0066FF"/>
                </a:solidFill>
              </a:rPr>
              <a:t>Rob Johnson</a:t>
            </a:r>
            <a:endParaRPr lang="en-US" sz="1600" dirty="0">
              <a:solidFill>
                <a:srgbClr val="0066FF"/>
              </a:solidFill>
            </a:endParaRPr>
          </a:p>
        </p:txBody>
      </p:sp>
      <p:sp>
        <p:nvSpPr>
          <p:cNvPr id="12" name="Rectangle 11"/>
          <p:cNvSpPr/>
          <p:nvPr/>
        </p:nvSpPr>
        <p:spPr>
          <a:xfrm>
            <a:off x="587806" y="4488876"/>
            <a:ext cx="2803774" cy="644262"/>
          </a:xfrm>
          <a:prstGeom prst="rect">
            <a:avLst/>
          </a:prstGeom>
          <a:solidFill>
            <a:schemeClr val="bg1"/>
          </a:solidFill>
          <a:ln w="19050">
            <a:solidFill>
              <a:schemeClr val="tx1"/>
            </a:solidFill>
          </a:ln>
          <a:effectLst>
            <a:outerShdw blurRad="50800" dist="38100" dir="2700000" algn="tl"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nchorCtr="1">
            <a:normAutofit/>
          </a:bodyPr>
          <a:lstStyle/>
          <a:p>
            <a:pPr algn="ctr">
              <a:defRPr/>
            </a:pPr>
            <a:endParaRPr lang="en-US" sz="1600" dirty="0" smtClean="0">
              <a:solidFill>
                <a:prstClr val="black"/>
              </a:solidFill>
            </a:endParaRPr>
          </a:p>
          <a:p>
            <a:pPr algn="ctr">
              <a:defRPr/>
            </a:pPr>
            <a:r>
              <a:rPr lang="en-US" sz="1600" dirty="0" smtClean="0">
                <a:solidFill>
                  <a:prstClr val="black"/>
                </a:solidFill>
              </a:rPr>
              <a:t>Pilots &amp; ATGS</a:t>
            </a:r>
            <a:endParaRPr lang="en-US" sz="1600" dirty="0">
              <a:solidFill>
                <a:prstClr val="black"/>
              </a:solidFill>
            </a:endParaRPr>
          </a:p>
          <a:p>
            <a:pPr algn="ctr">
              <a:defRPr/>
            </a:pPr>
            <a:endParaRPr lang="en-US" sz="1600" dirty="0">
              <a:solidFill>
                <a:srgbClr val="0066FF"/>
              </a:solidFill>
            </a:endParaRPr>
          </a:p>
        </p:txBody>
      </p:sp>
      <p:sp>
        <p:nvSpPr>
          <p:cNvPr id="13" name="Rectangle 12"/>
          <p:cNvSpPr/>
          <p:nvPr/>
        </p:nvSpPr>
        <p:spPr>
          <a:xfrm>
            <a:off x="549026" y="5490438"/>
            <a:ext cx="2803774" cy="681011"/>
          </a:xfrm>
          <a:prstGeom prst="rect">
            <a:avLst/>
          </a:prstGeom>
          <a:solidFill>
            <a:srgbClr val="FFFFE7"/>
          </a:solidFill>
          <a:ln w="19050">
            <a:solidFill>
              <a:schemeClr val="tx1"/>
            </a:solidFill>
          </a:ln>
          <a:effectLst>
            <a:outerShdw blurRad="50800" dist="38100" dir="2700000" algn="tl"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nchorCtr="1"/>
          <a:lstStyle/>
          <a:p>
            <a:pPr algn="ctr">
              <a:defRPr/>
            </a:pPr>
            <a:r>
              <a:rPr lang="en-US" sz="1600" dirty="0" smtClean="0">
                <a:solidFill>
                  <a:prstClr val="black"/>
                </a:solidFill>
              </a:rPr>
              <a:t>Tanker Base Personnel,     NR Technician (Fire)</a:t>
            </a:r>
            <a:endParaRPr lang="en-US" sz="1600" dirty="0">
              <a:solidFill>
                <a:prstClr val="black"/>
              </a:solidFill>
            </a:endParaRPr>
          </a:p>
        </p:txBody>
      </p:sp>
      <p:sp>
        <p:nvSpPr>
          <p:cNvPr id="17" name="Rectangle 16"/>
          <p:cNvSpPr/>
          <p:nvPr/>
        </p:nvSpPr>
        <p:spPr>
          <a:xfrm>
            <a:off x="6706577" y="1638300"/>
            <a:ext cx="1752600" cy="838200"/>
          </a:xfrm>
          <a:prstGeom prst="rect">
            <a:avLst/>
          </a:prstGeom>
          <a:solidFill>
            <a:srgbClr val="FFFFE7"/>
          </a:solidFill>
          <a:ln w="19050">
            <a:solidFill>
              <a:schemeClr val="tx1"/>
            </a:solidFill>
          </a:ln>
          <a:effectLst>
            <a:outerShdw blurRad="50800" dist="38100" dir="2700000" algn="tl" rotWithShape="0">
              <a:prstClr val="black">
                <a:alpha val="40000"/>
              </a:prstClr>
            </a:outerShd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anchor="ctr" anchorCtr="1">
            <a:normAutofit/>
          </a:bodyPr>
          <a:lstStyle/>
          <a:p>
            <a:pPr algn="ctr">
              <a:defRPr/>
            </a:pPr>
            <a:r>
              <a:rPr lang="en-US" sz="1600" dirty="0">
                <a:solidFill>
                  <a:prstClr val="black"/>
                </a:solidFill>
              </a:rPr>
              <a:t>Division Aviation Safety Advisor</a:t>
            </a:r>
          </a:p>
          <a:p>
            <a:pPr algn="ctr">
              <a:defRPr/>
            </a:pPr>
            <a:r>
              <a:rPr lang="en-US" sz="1600" dirty="0" smtClean="0">
                <a:solidFill>
                  <a:srgbClr val="0066FF"/>
                </a:solidFill>
              </a:rPr>
              <a:t>Darren Neuman</a:t>
            </a:r>
            <a:endParaRPr lang="en-US" sz="1600" dirty="0">
              <a:solidFill>
                <a:srgbClr val="0066FF"/>
              </a:solidFill>
            </a:endParaRPr>
          </a:p>
        </p:txBody>
      </p:sp>
      <p:cxnSp>
        <p:nvCxnSpPr>
          <p:cNvPr id="42" name="Straight Connector 41"/>
          <p:cNvCxnSpPr/>
          <p:nvPr/>
        </p:nvCxnSpPr>
        <p:spPr>
          <a:xfrm flipV="1">
            <a:off x="4564086" y="2091213"/>
            <a:ext cx="0" cy="2316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V="1">
            <a:off x="3962400" y="3039238"/>
            <a:ext cx="18143" cy="279170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flipV="1">
            <a:off x="5429723" y="2091213"/>
            <a:ext cx="0" cy="403252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pic>
        <p:nvPicPr>
          <p:cNvPr id="2057" name="Picture 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56230" y="3982332"/>
            <a:ext cx="2848430" cy="8944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TextBox 1"/>
          <p:cNvSpPr txBox="1"/>
          <p:nvPr/>
        </p:nvSpPr>
        <p:spPr>
          <a:xfrm>
            <a:off x="567169" y="3342308"/>
            <a:ext cx="2803774" cy="830997"/>
          </a:xfrm>
          <a:prstGeom prst="rect">
            <a:avLst/>
          </a:prstGeom>
          <a:solidFill>
            <a:srgbClr val="FFC000"/>
          </a:solidFill>
          <a:ln w="28575">
            <a:solidFill>
              <a:schemeClr val="tx1"/>
            </a:solidFill>
          </a:ln>
        </p:spPr>
        <p:txBody>
          <a:bodyPr wrap="square" rtlCol="0">
            <a:spAutoFit/>
          </a:bodyPr>
          <a:lstStyle/>
          <a:p>
            <a:pPr algn="ctr"/>
            <a:r>
              <a:rPr lang="en-US" sz="1600" dirty="0" smtClean="0">
                <a:solidFill>
                  <a:prstClr val="black"/>
                </a:solidFill>
              </a:rPr>
              <a:t>Fixed Wing Program Coordinator</a:t>
            </a:r>
          </a:p>
          <a:p>
            <a:pPr algn="ctr"/>
            <a:r>
              <a:rPr lang="en-US" sz="1600" dirty="0" smtClean="0">
                <a:solidFill>
                  <a:srgbClr val="0070C0"/>
                </a:solidFill>
              </a:rPr>
              <a:t>Paul Wannarka</a:t>
            </a:r>
            <a:endParaRPr lang="en-US" sz="1600" dirty="0">
              <a:solidFill>
                <a:srgbClr val="0070C0"/>
              </a:solidFill>
            </a:endParaRPr>
          </a:p>
        </p:txBody>
      </p:sp>
      <p:sp>
        <p:nvSpPr>
          <p:cNvPr id="3" name="TextBox 2"/>
          <p:cNvSpPr txBox="1"/>
          <p:nvPr/>
        </p:nvSpPr>
        <p:spPr>
          <a:xfrm>
            <a:off x="6324600" y="4088892"/>
            <a:ext cx="1828800" cy="615553"/>
          </a:xfrm>
          <a:prstGeom prst="rect">
            <a:avLst/>
          </a:prstGeom>
          <a:solidFill>
            <a:schemeClr val="bg1"/>
          </a:solidFill>
        </p:spPr>
        <p:txBody>
          <a:bodyPr wrap="square" rtlCol="0">
            <a:spAutoFit/>
          </a:bodyPr>
          <a:lstStyle/>
          <a:p>
            <a:r>
              <a:rPr lang="en-US" dirty="0" smtClean="0">
                <a:solidFill>
                  <a:prstClr val="black"/>
                </a:solidFill>
              </a:rPr>
              <a:t>  </a:t>
            </a:r>
            <a:r>
              <a:rPr lang="en-US" sz="1600" dirty="0" smtClean="0">
                <a:solidFill>
                  <a:prstClr val="black"/>
                </a:solidFill>
              </a:rPr>
              <a:t>Aviation Desk</a:t>
            </a:r>
          </a:p>
          <a:p>
            <a:pPr algn="ctr"/>
            <a:r>
              <a:rPr lang="en-US" sz="1600" dirty="0" smtClean="0">
                <a:solidFill>
                  <a:schemeClr val="tx2"/>
                </a:solidFill>
              </a:rPr>
              <a:t>Linda Bruss</a:t>
            </a:r>
            <a:endParaRPr lang="en-US" sz="1600" dirty="0">
              <a:solidFill>
                <a:schemeClr val="tx2"/>
              </a:solidFill>
            </a:endParaRPr>
          </a:p>
        </p:txBody>
      </p:sp>
      <p:cxnSp>
        <p:nvCxnSpPr>
          <p:cNvPr id="5" name="Straight Connector 4"/>
          <p:cNvCxnSpPr/>
          <p:nvPr/>
        </p:nvCxnSpPr>
        <p:spPr>
          <a:xfrm>
            <a:off x="5412569" y="6123735"/>
            <a:ext cx="60221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15"/>
          <p:cNvSpPr/>
          <p:nvPr/>
        </p:nvSpPr>
        <p:spPr>
          <a:xfrm>
            <a:off x="6014780" y="5954458"/>
            <a:ext cx="2544736" cy="338554"/>
          </a:xfrm>
          <a:prstGeom prst="rect">
            <a:avLst/>
          </a:prstGeom>
          <a:solidFill>
            <a:schemeClr val="bg1"/>
          </a:solidFill>
          <a:ln>
            <a:solidFill>
              <a:schemeClr val="tx1"/>
            </a:solidFill>
          </a:ln>
        </p:spPr>
        <p:txBody>
          <a:bodyPr wrap="none">
            <a:spAutoFit/>
          </a:bodyPr>
          <a:lstStyle/>
          <a:p>
            <a:pPr algn="ctr">
              <a:defRPr/>
            </a:pPr>
            <a:r>
              <a:rPr lang="en-US" sz="1600" dirty="0" smtClean="0">
                <a:solidFill>
                  <a:prstClr val="black"/>
                </a:solidFill>
              </a:rPr>
              <a:t>    NR  </a:t>
            </a:r>
            <a:r>
              <a:rPr lang="en-US" sz="1600" dirty="0">
                <a:solidFill>
                  <a:prstClr val="black"/>
                </a:solidFill>
              </a:rPr>
              <a:t>Technicians (Fire</a:t>
            </a:r>
            <a:r>
              <a:rPr lang="en-US" sz="1600" dirty="0" smtClean="0">
                <a:solidFill>
                  <a:prstClr val="black"/>
                </a:solidFill>
              </a:rPr>
              <a:t>)  </a:t>
            </a:r>
            <a:endParaRPr lang="en-US" sz="1600" dirty="0">
              <a:solidFill>
                <a:prstClr val="black"/>
              </a:solidFill>
            </a:endParaRPr>
          </a:p>
        </p:txBody>
      </p:sp>
      <p:pic>
        <p:nvPicPr>
          <p:cNvPr id="102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12569" y="4543336"/>
            <a:ext cx="523875" cy="23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39822" y="5342052"/>
            <a:ext cx="523875" cy="23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22" name="Straight Connector 21"/>
          <p:cNvCxnSpPr>
            <a:endCxn id="2" idx="3"/>
          </p:cNvCxnSpPr>
          <p:nvPr/>
        </p:nvCxnSpPr>
        <p:spPr>
          <a:xfrm flipH="1">
            <a:off x="3370943" y="3757806"/>
            <a:ext cx="6096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flipH="1">
            <a:off x="3391580" y="5043750"/>
            <a:ext cx="57082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H="1">
            <a:off x="3352800" y="5830942"/>
            <a:ext cx="6096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569106"/>
      </p:ext>
    </p:extLst>
  </p:cSld>
  <p:clrMapOvr>
    <a:masterClrMapping/>
  </p:clrMapOvr>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3" name="Picture 2"/>
          <p:cNvPicPr>
            <a:picLocks noChangeAspect="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l="38126" r="11787"/>
          <a:stretch/>
        </p:blipFill>
        <p:spPr>
          <a:xfrm>
            <a:off x="705661" y="76200"/>
            <a:ext cx="5953191" cy="6814952"/>
          </a:xfrm>
          <a:prstGeom prst="rect">
            <a:avLst/>
          </a:prstGeom>
        </p:spPr>
      </p:pic>
      <p:sp>
        <p:nvSpPr>
          <p:cNvPr id="14340" name="Text Box 4"/>
          <p:cNvSpPr txBox="1">
            <a:spLocks noChangeArrowheads="1"/>
          </p:cNvSpPr>
          <p:nvPr/>
        </p:nvSpPr>
        <p:spPr bwMode="auto">
          <a:xfrm>
            <a:off x="1676400" y="5203825"/>
            <a:ext cx="184150" cy="274638"/>
          </a:xfrm>
          <a:prstGeom prst="rect">
            <a:avLst/>
          </a:prstGeom>
          <a:noFill/>
          <a:ln w="9525">
            <a:noFill/>
            <a:miter lim="800000"/>
            <a:headEnd/>
            <a:tailEnd/>
          </a:ln>
        </p:spPr>
        <p:txBody>
          <a:bodyPr wrap="none">
            <a:spAutoFit/>
          </a:bodyPr>
          <a:lstStyle/>
          <a:p>
            <a:pPr eaLnBrk="0" hangingPunct="0"/>
            <a:endParaRPr lang="en-US" sz="1200" dirty="0">
              <a:latin typeface="Arial" charset="0"/>
            </a:endParaRPr>
          </a:p>
        </p:txBody>
      </p:sp>
      <p:sp>
        <p:nvSpPr>
          <p:cNvPr id="14341" name="Text Box 5"/>
          <p:cNvSpPr txBox="1">
            <a:spLocks noChangeArrowheads="1"/>
          </p:cNvSpPr>
          <p:nvPr/>
        </p:nvSpPr>
        <p:spPr bwMode="auto">
          <a:xfrm>
            <a:off x="3733800" y="2146300"/>
            <a:ext cx="657225" cy="244475"/>
          </a:xfrm>
          <a:prstGeom prst="rect">
            <a:avLst/>
          </a:prstGeom>
          <a:noFill/>
          <a:ln w="9525">
            <a:noFill/>
            <a:miter lim="800000"/>
            <a:headEnd/>
            <a:tailEnd/>
          </a:ln>
        </p:spPr>
        <p:txBody>
          <a:bodyPr wrap="none">
            <a:spAutoFit/>
          </a:bodyPr>
          <a:lstStyle/>
          <a:p>
            <a:pPr eaLnBrk="0" hangingPunct="0"/>
            <a:r>
              <a:rPr lang="en-US" sz="1000" b="1" dirty="0">
                <a:latin typeface="Arial" charset="0"/>
              </a:rPr>
              <a:t>Hibbing</a:t>
            </a:r>
          </a:p>
        </p:txBody>
      </p:sp>
      <p:sp>
        <p:nvSpPr>
          <p:cNvPr id="14342" name="Text Box 6"/>
          <p:cNvSpPr txBox="1">
            <a:spLocks noChangeArrowheads="1"/>
          </p:cNvSpPr>
          <p:nvPr/>
        </p:nvSpPr>
        <p:spPr bwMode="auto">
          <a:xfrm>
            <a:off x="1524000" y="3108325"/>
            <a:ext cx="606425" cy="396875"/>
          </a:xfrm>
          <a:prstGeom prst="rect">
            <a:avLst/>
          </a:prstGeom>
          <a:noFill/>
          <a:ln w="9525">
            <a:noFill/>
            <a:miter lim="800000"/>
            <a:headEnd/>
            <a:tailEnd/>
          </a:ln>
        </p:spPr>
        <p:txBody>
          <a:bodyPr wrap="none">
            <a:spAutoFit/>
          </a:bodyPr>
          <a:lstStyle/>
          <a:p>
            <a:pPr algn="ctr" eaLnBrk="0" hangingPunct="0"/>
            <a:r>
              <a:rPr lang="en-US" sz="1000" b="1" dirty="0">
                <a:latin typeface="Arial" charset="0"/>
              </a:rPr>
              <a:t>Park</a:t>
            </a:r>
          </a:p>
          <a:p>
            <a:pPr algn="ctr" eaLnBrk="0" hangingPunct="0"/>
            <a:r>
              <a:rPr lang="en-US" sz="1000" b="1" dirty="0">
                <a:latin typeface="Arial" charset="0"/>
              </a:rPr>
              <a:t>Rapids</a:t>
            </a:r>
            <a:endParaRPr lang="en-US" sz="1200" dirty="0">
              <a:latin typeface="Arial" charset="0"/>
            </a:endParaRPr>
          </a:p>
        </p:txBody>
      </p:sp>
      <p:sp>
        <p:nvSpPr>
          <p:cNvPr id="14343" name="Text Box 7"/>
          <p:cNvSpPr txBox="1">
            <a:spLocks noChangeArrowheads="1"/>
          </p:cNvSpPr>
          <p:nvPr/>
        </p:nvSpPr>
        <p:spPr bwMode="auto">
          <a:xfrm>
            <a:off x="3962400" y="2879725"/>
            <a:ext cx="657225" cy="244475"/>
          </a:xfrm>
          <a:prstGeom prst="rect">
            <a:avLst/>
          </a:prstGeom>
          <a:noFill/>
          <a:ln w="9525">
            <a:noFill/>
            <a:miter lim="800000"/>
            <a:headEnd/>
            <a:tailEnd/>
          </a:ln>
        </p:spPr>
        <p:txBody>
          <a:bodyPr wrap="none">
            <a:spAutoFit/>
          </a:bodyPr>
          <a:lstStyle/>
          <a:p>
            <a:pPr eaLnBrk="0" hangingPunct="0"/>
            <a:r>
              <a:rPr lang="en-US" sz="1000" b="1" dirty="0">
                <a:latin typeface="Arial" charset="0"/>
              </a:rPr>
              <a:t>Cloquet</a:t>
            </a:r>
          </a:p>
        </p:txBody>
      </p:sp>
      <p:sp>
        <p:nvSpPr>
          <p:cNvPr id="14344" name="Text Box 8"/>
          <p:cNvSpPr txBox="1">
            <a:spLocks noChangeArrowheads="1"/>
          </p:cNvSpPr>
          <p:nvPr/>
        </p:nvSpPr>
        <p:spPr bwMode="auto">
          <a:xfrm>
            <a:off x="1327150" y="920917"/>
            <a:ext cx="698500" cy="244475"/>
          </a:xfrm>
          <a:prstGeom prst="rect">
            <a:avLst/>
          </a:prstGeom>
          <a:noFill/>
          <a:ln w="9525">
            <a:noFill/>
            <a:miter lim="800000"/>
            <a:headEnd/>
            <a:tailEnd/>
          </a:ln>
        </p:spPr>
        <p:txBody>
          <a:bodyPr wrap="none">
            <a:spAutoFit/>
          </a:bodyPr>
          <a:lstStyle/>
          <a:p>
            <a:pPr eaLnBrk="0" hangingPunct="0"/>
            <a:r>
              <a:rPr lang="en-US" sz="1000" b="1" dirty="0">
                <a:latin typeface="Arial" charset="0"/>
              </a:rPr>
              <a:t>Warroad</a:t>
            </a:r>
          </a:p>
        </p:txBody>
      </p:sp>
      <p:sp>
        <p:nvSpPr>
          <p:cNvPr id="14345" name="Text Box 9"/>
          <p:cNvSpPr txBox="1">
            <a:spLocks noChangeArrowheads="1"/>
          </p:cNvSpPr>
          <p:nvPr/>
        </p:nvSpPr>
        <p:spPr bwMode="auto">
          <a:xfrm>
            <a:off x="4800600" y="1981200"/>
            <a:ext cx="762000" cy="396875"/>
          </a:xfrm>
          <a:prstGeom prst="rect">
            <a:avLst/>
          </a:prstGeom>
          <a:noFill/>
          <a:ln w="9525">
            <a:noFill/>
            <a:miter lim="800000"/>
            <a:headEnd/>
            <a:tailEnd/>
          </a:ln>
        </p:spPr>
        <p:txBody>
          <a:bodyPr>
            <a:spAutoFit/>
          </a:bodyPr>
          <a:lstStyle/>
          <a:p>
            <a:pPr algn="ctr" eaLnBrk="0" hangingPunct="0">
              <a:tabLst>
                <a:tab pos="628650" algn="l"/>
              </a:tabLst>
            </a:pPr>
            <a:r>
              <a:rPr lang="en-US" sz="1000" b="1" dirty="0">
                <a:solidFill>
                  <a:schemeClr val="accent1"/>
                </a:solidFill>
                <a:latin typeface="Arial" charset="0"/>
              </a:rPr>
              <a:t>    </a:t>
            </a:r>
            <a:r>
              <a:rPr lang="en-US" sz="1000" b="1" dirty="0">
                <a:latin typeface="Arial" charset="0"/>
              </a:rPr>
              <a:t>Two</a:t>
            </a:r>
          </a:p>
          <a:p>
            <a:pPr algn="ctr" eaLnBrk="0" hangingPunct="0">
              <a:tabLst>
                <a:tab pos="628650" algn="l"/>
              </a:tabLst>
            </a:pPr>
            <a:r>
              <a:rPr lang="en-US" sz="1000" b="1" dirty="0">
                <a:latin typeface="Arial" charset="0"/>
              </a:rPr>
              <a:t> Harbors              </a:t>
            </a:r>
          </a:p>
        </p:txBody>
      </p:sp>
      <p:sp>
        <p:nvSpPr>
          <p:cNvPr id="14346" name="Text Box 10"/>
          <p:cNvSpPr txBox="1">
            <a:spLocks noChangeArrowheads="1"/>
          </p:cNvSpPr>
          <p:nvPr/>
        </p:nvSpPr>
        <p:spPr bwMode="auto">
          <a:xfrm>
            <a:off x="4243388" y="1660525"/>
            <a:ext cx="557212" cy="244475"/>
          </a:xfrm>
          <a:prstGeom prst="rect">
            <a:avLst/>
          </a:prstGeom>
          <a:noFill/>
          <a:ln w="9525">
            <a:noFill/>
            <a:miter lim="800000"/>
            <a:headEnd/>
            <a:tailEnd/>
          </a:ln>
        </p:spPr>
        <p:txBody>
          <a:bodyPr wrap="none">
            <a:spAutoFit/>
          </a:bodyPr>
          <a:lstStyle/>
          <a:p>
            <a:pPr eaLnBrk="0" hangingPunct="0"/>
            <a:r>
              <a:rPr lang="en-US" sz="1000" b="1" dirty="0">
                <a:latin typeface="Arial" charset="0"/>
              </a:rPr>
              <a:t>Tower</a:t>
            </a:r>
          </a:p>
        </p:txBody>
      </p:sp>
      <p:sp>
        <p:nvSpPr>
          <p:cNvPr id="14349" name="Text Box 13"/>
          <p:cNvSpPr txBox="1">
            <a:spLocks noChangeArrowheads="1"/>
          </p:cNvSpPr>
          <p:nvPr/>
        </p:nvSpPr>
        <p:spPr bwMode="auto">
          <a:xfrm>
            <a:off x="2320925" y="974725"/>
            <a:ext cx="727075" cy="244475"/>
          </a:xfrm>
          <a:prstGeom prst="rect">
            <a:avLst/>
          </a:prstGeom>
          <a:noFill/>
          <a:ln w="9525">
            <a:noFill/>
            <a:miter lim="800000"/>
            <a:headEnd/>
            <a:tailEnd/>
          </a:ln>
        </p:spPr>
        <p:txBody>
          <a:bodyPr wrap="none">
            <a:spAutoFit/>
          </a:bodyPr>
          <a:lstStyle/>
          <a:p>
            <a:pPr eaLnBrk="0" hangingPunct="0"/>
            <a:r>
              <a:rPr lang="en-US" sz="1000" b="1" dirty="0">
                <a:latin typeface="Arial" charset="0"/>
              </a:rPr>
              <a:t>Baudette</a:t>
            </a:r>
          </a:p>
        </p:txBody>
      </p:sp>
      <p:sp>
        <p:nvSpPr>
          <p:cNvPr id="14350" name="Text Box 14"/>
          <p:cNvSpPr txBox="1">
            <a:spLocks noChangeArrowheads="1"/>
          </p:cNvSpPr>
          <p:nvPr/>
        </p:nvSpPr>
        <p:spPr bwMode="auto">
          <a:xfrm>
            <a:off x="1957388" y="2124075"/>
            <a:ext cx="646331" cy="246221"/>
          </a:xfrm>
          <a:prstGeom prst="rect">
            <a:avLst/>
          </a:prstGeom>
          <a:noFill/>
          <a:ln w="9525">
            <a:noFill/>
            <a:miter lim="800000"/>
            <a:headEnd/>
            <a:tailEnd/>
          </a:ln>
        </p:spPr>
        <p:txBody>
          <a:bodyPr wrap="none">
            <a:spAutoFit/>
          </a:bodyPr>
          <a:lstStyle/>
          <a:p>
            <a:pPr eaLnBrk="0" hangingPunct="0"/>
            <a:r>
              <a:rPr lang="en-US" sz="1000" b="1" dirty="0" smtClean="0">
                <a:latin typeface="Arial" charset="0"/>
              </a:rPr>
              <a:t>Bemidji</a:t>
            </a:r>
            <a:endParaRPr lang="en-US" sz="1000" b="1" dirty="0">
              <a:latin typeface="Arial" charset="0"/>
            </a:endParaRPr>
          </a:p>
        </p:txBody>
      </p:sp>
      <p:sp>
        <p:nvSpPr>
          <p:cNvPr id="14351" name="Text Box 15"/>
          <p:cNvSpPr txBox="1">
            <a:spLocks noChangeArrowheads="1"/>
          </p:cNvSpPr>
          <p:nvPr/>
        </p:nvSpPr>
        <p:spPr bwMode="auto">
          <a:xfrm rot="19006659">
            <a:off x="3757532" y="3715815"/>
            <a:ext cx="838200" cy="244475"/>
          </a:xfrm>
          <a:prstGeom prst="rect">
            <a:avLst/>
          </a:prstGeom>
          <a:noFill/>
          <a:ln w="9525">
            <a:noFill/>
            <a:miter lim="800000"/>
            <a:headEnd/>
            <a:tailEnd/>
          </a:ln>
        </p:spPr>
        <p:txBody>
          <a:bodyPr>
            <a:spAutoFit/>
          </a:bodyPr>
          <a:lstStyle/>
          <a:p>
            <a:pPr eaLnBrk="0" hangingPunct="0"/>
            <a:r>
              <a:rPr lang="en-US" sz="1000" b="1" dirty="0">
                <a:latin typeface="Arial" charset="0"/>
              </a:rPr>
              <a:t>Sandstone</a:t>
            </a:r>
          </a:p>
        </p:txBody>
      </p:sp>
      <p:sp>
        <p:nvSpPr>
          <p:cNvPr id="14352" name="Text Box 16"/>
          <p:cNvSpPr txBox="1">
            <a:spLocks noChangeArrowheads="1"/>
          </p:cNvSpPr>
          <p:nvPr/>
        </p:nvSpPr>
        <p:spPr bwMode="auto">
          <a:xfrm>
            <a:off x="3352800" y="3048000"/>
            <a:ext cx="536575" cy="244475"/>
          </a:xfrm>
          <a:prstGeom prst="rect">
            <a:avLst/>
          </a:prstGeom>
          <a:noFill/>
          <a:ln w="9525">
            <a:noFill/>
            <a:miter lim="800000"/>
            <a:headEnd/>
            <a:tailEnd/>
          </a:ln>
        </p:spPr>
        <p:txBody>
          <a:bodyPr wrap="none">
            <a:spAutoFit/>
          </a:bodyPr>
          <a:lstStyle/>
          <a:p>
            <a:pPr eaLnBrk="0" hangingPunct="0"/>
            <a:r>
              <a:rPr lang="en-US" sz="1000" b="1" dirty="0">
                <a:latin typeface="Arial" charset="0"/>
              </a:rPr>
              <a:t>Aitkin</a:t>
            </a:r>
          </a:p>
        </p:txBody>
      </p:sp>
      <p:sp>
        <p:nvSpPr>
          <p:cNvPr id="14353" name="Text Box 17"/>
          <p:cNvSpPr txBox="1">
            <a:spLocks noChangeArrowheads="1"/>
          </p:cNvSpPr>
          <p:nvPr/>
        </p:nvSpPr>
        <p:spPr bwMode="auto">
          <a:xfrm>
            <a:off x="3124200" y="1965325"/>
            <a:ext cx="500062" cy="396875"/>
          </a:xfrm>
          <a:prstGeom prst="rect">
            <a:avLst/>
          </a:prstGeom>
          <a:noFill/>
          <a:ln w="9525">
            <a:noFill/>
            <a:miter lim="800000"/>
            <a:headEnd/>
            <a:tailEnd/>
          </a:ln>
        </p:spPr>
        <p:txBody>
          <a:bodyPr wrap="none">
            <a:spAutoFit/>
          </a:bodyPr>
          <a:lstStyle/>
          <a:p>
            <a:pPr algn="ctr" eaLnBrk="0" hangingPunct="0"/>
            <a:r>
              <a:rPr lang="en-US" sz="1000" b="1" dirty="0">
                <a:latin typeface="Arial" charset="0"/>
              </a:rPr>
              <a:t>Deer</a:t>
            </a:r>
          </a:p>
          <a:p>
            <a:pPr algn="ctr" eaLnBrk="0" hangingPunct="0"/>
            <a:r>
              <a:rPr lang="en-US" sz="1000" b="1" dirty="0">
                <a:latin typeface="Arial" charset="0"/>
              </a:rPr>
              <a:t>River</a:t>
            </a:r>
          </a:p>
        </p:txBody>
      </p:sp>
      <p:sp>
        <p:nvSpPr>
          <p:cNvPr id="14356" name="Text Box 20"/>
          <p:cNvSpPr txBox="1">
            <a:spLocks noChangeArrowheads="1"/>
          </p:cNvSpPr>
          <p:nvPr/>
        </p:nvSpPr>
        <p:spPr bwMode="auto">
          <a:xfrm>
            <a:off x="2667000" y="2954179"/>
            <a:ext cx="638316" cy="246221"/>
          </a:xfrm>
          <a:prstGeom prst="rect">
            <a:avLst/>
          </a:prstGeom>
          <a:noFill/>
          <a:ln w="9525">
            <a:noFill/>
            <a:miter lim="800000"/>
            <a:headEnd/>
            <a:tailEnd/>
          </a:ln>
        </p:spPr>
        <p:txBody>
          <a:bodyPr wrap="none">
            <a:spAutoFit/>
          </a:bodyPr>
          <a:lstStyle/>
          <a:p>
            <a:pPr eaLnBrk="0" hangingPunct="0"/>
            <a:r>
              <a:rPr lang="en-US" sz="1000" b="1" dirty="0" smtClean="0">
                <a:latin typeface="Arial" charset="0"/>
              </a:rPr>
              <a:t>Backus</a:t>
            </a:r>
            <a:endParaRPr lang="en-US" sz="1000" b="1" dirty="0">
              <a:latin typeface="Arial" charset="0"/>
            </a:endParaRPr>
          </a:p>
        </p:txBody>
      </p:sp>
      <p:sp>
        <p:nvSpPr>
          <p:cNvPr id="14357" name="Text Box 21"/>
          <p:cNvSpPr txBox="1">
            <a:spLocks noChangeArrowheads="1"/>
          </p:cNvSpPr>
          <p:nvPr/>
        </p:nvSpPr>
        <p:spPr bwMode="auto">
          <a:xfrm>
            <a:off x="2590800" y="4022725"/>
            <a:ext cx="809625" cy="244475"/>
          </a:xfrm>
          <a:prstGeom prst="rect">
            <a:avLst/>
          </a:prstGeom>
          <a:noFill/>
          <a:ln w="9525">
            <a:noFill/>
            <a:miter lim="800000"/>
            <a:headEnd/>
            <a:tailEnd/>
          </a:ln>
        </p:spPr>
        <p:txBody>
          <a:bodyPr wrap="none">
            <a:spAutoFit/>
          </a:bodyPr>
          <a:lstStyle/>
          <a:p>
            <a:pPr eaLnBrk="0" hangingPunct="0"/>
            <a:r>
              <a:rPr lang="en-US" sz="1000" b="1" dirty="0">
                <a:latin typeface="Arial" charset="0"/>
              </a:rPr>
              <a:t>Little Falls</a:t>
            </a:r>
          </a:p>
        </p:txBody>
      </p:sp>
      <p:sp>
        <p:nvSpPr>
          <p:cNvPr id="14360" name="Text Box 24"/>
          <p:cNvSpPr txBox="1">
            <a:spLocks noChangeArrowheads="1"/>
          </p:cNvSpPr>
          <p:nvPr/>
        </p:nvSpPr>
        <p:spPr bwMode="auto">
          <a:xfrm>
            <a:off x="4114800" y="5849779"/>
            <a:ext cx="739305" cy="246221"/>
          </a:xfrm>
          <a:prstGeom prst="rect">
            <a:avLst/>
          </a:prstGeom>
          <a:noFill/>
          <a:ln w="9525">
            <a:noFill/>
            <a:miter lim="800000"/>
            <a:headEnd/>
            <a:tailEnd/>
          </a:ln>
        </p:spPr>
        <p:txBody>
          <a:bodyPr wrap="none">
            <a:spAutoFit/>
          </a:bodyPr>
          <a:lstStyle/>
          <a:p>
            <a:pPr eaLnBrk="0" hangingPunct="0"/>
            <a:r>
              <a:rPr lang="en-US" sz="1000" b="1" dirty="0" smtClean="0">
                <a:latin typeface="Arial" charset="0"/>
              </a:rPr>
              <a:t>Lewiston</a:t>
            </a:r>
            <a:endParaRPr lang="en-US" sz="1000" b="1" dirty="0">
              <a:latin typeface="Arial" charset="0"/>
            </a:endParaRPr>
          </a:p>
        </p:txBody>
      </p:sp>
      <p:sp>
        <p:nvSpPr>
          <p:cNvPr id="14348" name="Text Box 12"/>
          <p:cNvSpPr txBox="1">
            <a:spLocks noChangeArrowheads="1"/>
          </p:cNvSpPr>
          <p:nvPr/>
        </p:nvSpPr>
        <p:spPr bwMode="auto">
          <a:xfrm>
            <a:off x="2971800" y="1295400"/>
            <a:ext cx="769937" cy="274638"/>
          </a:xfrm>
          <a:prstGeom prst="rect">
            <a:avLst/>
          </a:prstGeom>
          <a:noFill/>
          <a:ln w="9525">
            <a:noFill/>
            <a:miter lim="800000"/>
            <a:headEnd/>
            <a:tailEnd/>
          </a:ln>
        </p:spPr>
        <p:txBody>
          <a:bodyPr wrap="none">
            <a:spAutoFit/>
          </a:bodyPr>
          <a:lstStyle/>
          <a:p>
            <a:pPr eaLnBrk="0" hangingPunct="0"/>
            <a:r>
              <a:rPr lang="en-US" sz="1200" b="1" dirty="0">
                <a:solidFill>
                  <a:schemeClr val="accent1"/>
                </a:solidFill>
                <a:latin typeface="Arial" charset="0"/>
              </a:rPr>
              <a:t> </a:t>
            </a:r>
            <a:r>
              <a:rPr lang="en-US" sz="1000" b="1" dirty="0" err="1">
                <a:latin typeface="Arial" charset="0"/>
              </a:rPr>
              <a:t>Littlefork</a:t>
            </a:r>
            <a:endParaRPr lang="en-US" sz="1000" b="1" dirty="0">
              <a:latin typeface="Arial" charset="0"/>
            </a:endParaRPr>
          </a:p>
        </p:txBody>
      </p:sp>
      <p:sp>
        <p:nvSpPr>
          <p:cNvPr id="25" name="Rectangle 24"/>
          <p:cNvSpPr/>
          <p:nvPr/>
        </p:nvSpPr>
        <p:spPr>
          <a:xfrm>
            <a:off x="6583680" y="6517"/>
            <a:ext cx="365760" cy="6858000"/>
          </a:xfrm>
          <a:prstGeom prst="rect">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67" name="Rectangle 3"/>
          <p:cNvSpPr>
            <a:spLocks noGrp="1" noChangeArrowheads="1"/>
          </p:cNvSpPr>
          <p:nvPr>
            <p:ph type="title"/>
          </p:nvPr>
        </p:nvSpPr>
        <p:spPr>
          <a:xfrm>
            <a:off x="5638800" y="2743200"/>
            <a:ext cx="2895600" cy="2400300"/>
          </a:xfrm>
        </p:spPr>
        <p:txBody>
          <a:bodyPr/>
          <a:lstStyle/>
          <a:p>
            <a:pPr eaLnBrk="1" hangingPunct="1">
              <a:defRPr/>
            </a:pPr>
            <a:r>
              <a:rPr lang="en-US" b="1" dirty="0" smtClean="0">
                <a:effectLst>
                  <a:outerShdw blurRad="38100" dist="38100" dir="2700000" algn="tl">
                    <a:srgbClr val="FFFFFF"/>
                  </a:outerShdw>
                </a:effectLst>
              </a:rPr>
              <a:t>MN DNR Forestry</a:t>
            </a:r>
            <a:br>
              <a:rPr lang="en-US" b="1" dirty="0" smtClean="0">
                <a:effectLst>
                  <a:outerShdw blurRad="38100" dist="38100" dir="2700000" algn="tl">
                    <a:srgbClr val="FFFFFF"/>
                  </a:outerShdw>
                </a:effectLst>
              </a:rPr>
            </a:br>
            <a:r>
              <a:rPr lang="en-US" b="1" dirty="0" smtClean="0">
                <a:effectLst>
                  <a:outerShdw blurRad="38100" dist="38100" dir="2700000" algn="tl">
                    <a:srgbClr val="FFFFFF"/>
                  </a:outerShdw>
                </a:effectLst>
              </a:rPr>
              <a:t>Areas</a:t>
            </a:r>
          </a:p>
        </p:txBody>
      </p:sp>
    </p:spTree>
    <p:extLst>
      <p:ext uri="{BB962C8B-B14F-4D97-AF65-F5344CB8AC3E}">
        <p14:creationId xmlns:p14="http://schemas.microsoft.com/office/powerpoint/2010/main" val="1614149080"/>
      </p:ext>
    </p:extLst>
  </p:cSld>
  <p:clrMapOvr>
    <a:masterClrMapping/>
  </p:clrMapOvr>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2" name="Picture 11" descr="mn_fs-bia-nps-fws.jpg"/>
          <p:cNvPicPr>
            <a:picLocks noChangeAspect="1"/>
          </p:cNvPicPr>
          <p:nvPr/>
        </p:nvPicPr>
        <p:blipFill>
          <a:blip r:embed="rId3" cstate="print">
            <a:clrChange>
              <a:clrFrom>
                <a:srgbClr val="FFFFFF"/>
              </a:clrFrom>
              <a:clrTo>
                <a:srgbClr val="FFFFFF">
                  <a:alpha val="0"/>
                </a:srgbClr>
              </a:clrTo>
            </a:clrChange>
          </a:blip>
          <a:stretch>
            <a:fillRect/>
          </a:stretch>
        </p:blipFill>
        <p:spPr>
          <a:xfrm>
            <a:off x="3429000" y="-228600"/>
            <a:ext cx="5486400" cy="7178862"/>
          </a:xfrm>
          <a:prstGeom prst="rect">
            <a:avLst/>
          </a:prstGeom>
          <a:ln>
            <a:noFill/>
          </a:ln>
          <a:effectLst>
            <a:outerShdw blurRad="292100" dist="139700" dir="2700000" algn="tl" rotWithShape="0">
              <a:srgbClr val="333333">
                <a:alpha val="65000"/>
              </a:srgbClr>
            </a:outerShdw>
          </a:effectLst>
        </p:spPr>
      </p:pic>
      <p:sp>
        <p:nvSpPr>
          <p:cNvPr id="2" name="Rectangle 2"/>
          <p:cNvSpPr>
            <a:spLocks noGrp="1" noChangeArrowheads="1"/>
          </p:cNvSpPr>
          <p:nvPr>
            <p:ph type="title"/>
          </p:nvPr>
        </p:nvSpPr>
        <p:spPr>
          <a:xfrm>
            <a:off x="0" y="228600"/>
            <a:ext cx="3429000" cy="1524000"/>
          </a:xfrm>
        </p:spPr>
        <p:txBody>
          <a:bodyPr>
            <a:normAutofit fontScale="90000"/>
          </a:bodyPr>
          <a:lstStyle/>
          <a:p>
            <a:pPr eaLnBrk="1" hangingPunct="1">
              <a:defRPr/>
            </a:pPr>
            <a:r>
              <a:rPr lang="en-US" sz="4900" b="1" dirty="0" smtClean="0">
                <a:effectLst>
                  <a:outerShdw blurRad="38100" dist="38100" dir="2700000" algn="tl">
                    <a:srgbClr val="FFFFFF"/>
                  </a:outerShdw>
                </a:effectLst>
              </a:rPr>
              <a:t>Federal</a:t>
            </a:r>
            <a:br>
              <a:rPr lang="en-US" sz="4900" b="1" dirty="0" smtClean="0">
                <a:effectLst>
                  <a:outerShdw blurRad="38100" dist="38100" dir="2700000" algn="tl">
                    <a:srgbClr val="FFFFFF"/>
                  </a:outerShdw>
                </a:effectLst>
              </a:rPr>
            </a:br>
            <a:r>
              <a:rPr lang="en-US" sz="4900" b="1" dirty="0" smtClean="0">
                <a:effectLst>
                  <a:outerShdw blurRad="38100" dist="38100" dir="2700000" algn="tl">
                    <a:srgbClr val="FFFFFF"/>
                  </a:outerShdw>
                </a:effectLst>
              </a:rPr>
              <a:t>Agencies</a:t>
            </a:r>
            <a:r>
              <a:rPr lang="en-US" b="1" dirty="0" smtClean="0">
                <a:effectLst>
                  <a:outerShdw blurRad="38100" dist="38100" dir="2700000" algn="tl">
                    <a:srgbClr val="FFFFFF"/>
                  </a:outerShdw>
                </a:effectLst>
              </a:rPr>
              <a:t/>
            </a:r>
            <a:br>
              <a:rPr lang="en-US" b="1" dirty="0" smtClean="0">
                <a:effectLst>
                  <a:outerShdw blurRad="38100" dist="38100" dir="2700000" algn="tl">
                    <a:srgbClr val="FFFFFF"/>
                  </a:outerShdw>
                </a:effectLst>
              </a:rPr>
            </a:br>
            <a:endParaRPr lang="en-US" sz="3600" b="1" dirty="0" smtClean="0">
              <a:effectLst>
                <a:outerShdw blurRad="38100" dist="38100" dir="2700000" algn="tl">
                  <a:srgbClr val="FFFFFF"/>
                </a:outerShdw>
              </a:effectLst>
            </a:endParaRPr>
          </a:p>
        </p:txBody>
      </p:sp>
      <p:sp>
        <p:nvSpPr>
          <p:cNvPr id="23556" name="Text Box 3"/>
          <p:cNvSpPr txBox="1">
            <a:spLocks noChangeArrowheads="1"/>
          </p:cNvSpPr>
          <p:nvPr/>
        </p:nvSpPr>
        <p:spPr bwMode="auto">
          <a:xfrm>
            <a:off x="1676400" y="5203825"/>
            <a:ext cx="184150" cy="274638"/>
          </a:xfrm>
          <a:prstGeom prst="rect">
            <a:avLst/>
          </a:prstGeom>
          <a:noFill/>
          <a:ln w="9525">
            <a:noFill/>
            <a:miter lim="800000"/>
            <a:headEnd/>
            <a:tailEnd/>
          </a:ln>
        </p:spPr>
        <p:txBody>
          <a:bodyPr wrap="none">
            <a:spAutoFit/>
          </a:bodyPr>
          <a:lstStyle/>
          <a:p>
            <a:pPr eaLnBrk="0" hangingPunct="0"/>
            <a:endParaRPr lang="en-US" sz="1200">
              <a:latin typeface="Arial" charset="0"/>
            </a:endParaRPr>
          </a:p>
        </p:txBody>
      </p:sp>
      <p:sp>
        <p:nvSpPr>
          <p:cNvPr id="23557" name="Text Box 5"/>
          <p:cNvSpPr txBox="1">
            <a:spLocks noChangeArrowheads="1"/>
          </p:cNvSpPr>
          <p:nvPr/>
        </p:nvSpPr>
        <p:spPr bwMode="auto">
          <a:xfrm>
            <a:off x="1447800" y="2057400"/>
            <a:ext cx="1414463" cy="2986088"/>
          </a:xfrm>
          <a:prstGeom prst="rect">
            <a:avLst/>
          </a:prstGeom>
          <a:noFill/>
          <a:ln w="9525">
            <a:noFill/>
            <a:miter lim="800000"/>
            <a:headEnd/>
            <a:tailEnd/>
          </a:ln>
        </p:spPr>
        <p:txBody>
          <a:bodyPr>
            <a:spAutoFit/>
          </a:bodyPr>
          <a:lstStyle/>
          <a:p>
            <a:r>
              <a:rPr lang="en-US" sz="3200" b="1" dirty="0"/>
              <a:t>USFS</a:t>
            </a:r>
          </a:p>
          <a:p>
            <a:endParaRPr lang="en-US" sz="2000" b="1" dirty="0"/>
          </a:p>
          <a:p>
            <a:r>
              <a:rPr lang="en-US" sz="3200" b="1" dirty="0"/>
              <a:t>BIA</a:t>
            </a:r>
          </a:p>
          <a:p>
            <a:endParaRPr lang="en-US" sz="2000" b="1" dirty="0"/>
          </a:p>
          <a:p>
            <a:r>
              <a:rPr lang="en-US" sz="3200" b="1" dirty="0"/>
              <a:t>NPS</a:t>
            </a:r>
          </a:p>
          <a:p>
            <a:endParaRPr lang="en-US" sz="2000" b="1" dirty="0"/>
          </a:p>
          <a:p>
            <a:r>
              <a:rPr lang="en-US" sz="3200" b="1" dirty="0" smtClean="0"/>
              <a:t>FWS</a:t>
            </a:r>
            <a:endParaRPr lang="en-US" sz="3200" b="1" dirty="0"/>
          </a:p>
        </p:txBody>
      </p:sp>
      <p:sp>
        <p:nvSpPr>
          <p:cNvPr id="9" name="Rectangle 8"/>
          <p:cNvSpPr/>
          <p:nvPr/>
        </p:nvSpPr>
        <p:spPr>
          <a:xfrm>
            <a:off x="914400" y="4627563"/>
            <a:ext cx="381000" cy="228600"/>
          </a:xfrm>
          <a:prstGeom prst="rect">
            <a:avLst/>
          </a:prstGeom>
          <a:solidFill>
            <a:srgbClr val="FF0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 name="Rectangle 12"/>
          <p:cNvSpPr/>
          <p:nvPr/>
        </p:nvSpPr>
        <p:spPr>
          <a:xfrm>
            <a:off x="914400" y="2233613"/>
            <a:ext cx="381000" cy="228600"/>
          </a:xfrm>
          <a:prstGeom prst="rect">
            <a:avLst/>
          </a:prstGeom>
          <a:solidFill>
            <a:srgbClr val="008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 name="Rectangle 13"/>
          <p:cNvSpPr/>
          <p:nvPr/>
        </p:nvSpPr>
        <p:spPr>
          <a:xfrm>
            <a:off x="914400" y="3048000"/>
            <a:ext cx="381000" cy="228600"/>
          </a:xfrm>
          <a:prstGeom prst="rect">
            <a:avLst/>
          </a:prstGeom>
          <a:solidFill>
            <a:srgbClr val="FF99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 name="Rectangle 14"/>
          <p:cNvSpPr/>
          <p:nvPr/>
        </p:nvSpPr>
        <p:spPr>
          <a:xfrm>
            <a:off x="914400" y="3833813"/>
            <a:ext cx="381000" cy="228600"/>
          </a:xfrm>
          <a:prstGeom prst="rect">
            <a:avLst/>
          </a:prstGeom>
          <a:solidFill>
            <a:srgbClr val="FF33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25" name="Picture 24" descr="mn_cnty.jpg"/>
          <p:cNvPicPr>
            <a:picLocks noChangeAspect="1"/>
          </p:cNvPicPr>
          <p:nvPr/>
        </p:nvPicPr>
        <p:blipFill>
          <a:blip r:embed="rId3" cstate="print">
            <a:clrChange>
              <a:clrFrom>
                <a:srgbClr val="FFFFFF"/>
              </a:clrFrom>
              <a:clrTo>
                <a:srgbClr val="FFFFFF">
                  <a:alpha val="0"/>
                </a:srgbClr>
              </a:clrTo>
            </a:clrChange>
          </a:blip>
          <a:stretch>
            <a:fillRect/>
          </a:stretch>
        </p:blipFill>
        <p:spPr>
          <a:xfrm>
            <a:off x="304800" y="-304800"/>
            <a:ext cx="5707066" cy="7467600"/>
          </a:xfrm>
          <a:prstGeom prst="rect">
            <a:avLst/>
          </a:prstGeom>
        </p:spPr>
      </p:pic>
      <p:sp>
        <p:nvSpPr>
          <p:cNvPr id="15366" name="Rectangle 6"/>
          <p:cNvSpPr>
            <a:spLocks noGrp="1" noChangeArrowheads="1"/>
          </p:cNvSpPr>
          <p:nvPr>
            <p:ph type="title"/>
          </p:nvPr>
        </p:nvSpPr>
        <p:spPr>
          <a:xfrm>
            <a:off x="4191000" y="3200400"/>
            <a:ext cx="4953000" cy="1143000"/>
          </a:xfrm>
        </p:spPr>
        <p:txBody>
          <a:bodyPr>
            <a:normAutofit/>
          </a:bodyPr>
          <a:lstStyle/>
          <a:p>
            <a:pPr eaLnBrk="1" hangingPunct="1">
              <a:defRPr/>
            </a:pPr>
            <a:r>
              <a:rPr lang="en-US" b="1" dirty="0" err="1" smtClean="0">
                <a:effectLst>
                  <a:outerShdw blurRad="38100" dist="38100" dir="2700000" algn="tl">
                    <a:srgbClr val="FFFFFF"/>
                  </a:outerShdw>
                </a:effectLst>
              </a:rPr>
              <a:t>Tanker</a:t>
            </a:r>
            <a:r>
              <a:rPr lang="en-US" b="1" dirty="0" err="1">
                <a:effectLst>
                  <a:outerShdw blurRad="38100" dist="38100" dir="2700000" algn="tl">
                    <a:srgbClr val="FFFFFF"/>
                  </a:outerShdw>
                </a:effectLst>
              </a:rPr>
              <a:t>b</a:t>
            </a:r>
            <a:r>
              <a:rPr lang="en-US" b="1" dirty="0" err="1" smtClean="0">
                <a:solidFill>
                  <a:schemeClr val="tx1"/>
                </a:solidFill>
                <a:effectLst>
                  <a:outerShdw blurRad="38100" dist="38100" dir="2700000" algn="tl">
                    <a:srgbClr val="FFFFFF"/>
                  </a:outerShdw>
                </a:effectLst>
              </a:rPr>
              <a:t>ases</a:t>
            </a:r>
            <a:endParaRPr lang="en-US" b="1" dirty="0" smtClean="0">
              <a:solidFill>
                <a:schemeClr val="tx1"/>
              </a:solidFill>
              <a:effectLst>
                <a:outerShdw blurRad="38100" dist="38100" dir="2700000" algn="tl">
                  <a:srgbClr val="FFFFFF"/>
                </a:outerShdw>
              </a:effectLst>
            </a:endParaRPr>
          </a:p>
        </p:txBody>
      </p:sp>
      <p:pic>
        <p:nvPicPr>
          <p:cNvPr id="17412" name="Picture 5" descr="\\Dhibbard\share\415topwest.jpg"/>
          <p:cNvPicPr>
            <a:picLocks noChangeAspect="1" noChangeArrowheads="1"/>
          </p:cNvPicPr>
          <p:nvPr/>
        </p:nvPicPr>
        <p:blipFill>
          <a:blip r:embed="rId4" cstate="print">
            <a:clrChange>
              <a:clrFrom>
                <a:srgbClr val="FFFFFF"/>
              </a:clrFrom>
              <a:clrTo>
                <a:srgbClr val="FFFFFF">
                  <a:alpha val="0"/>
                </a:srgbClr>
              </a:clrTo>
            </a:clrChange>
          </a:blip>
          <a:srcRect/>
          <a:stretch>
            <a:fillRect/>
          </a:stretch>
        </p:blipFill>
        <p:spPr bwMode="auto">
          <a:xfrm>
            <a:off x="3352800" y="2209800"/>
            <a:ext cx="395288" cy="427038"/>
          </a:xfrm>
          <a:prstGeom prst="rect">
            <a:avLst/>
          </a:prstGeom>
          <a:noFill/>
          <a:ln w="9525">
            <a:noFill/>
            <a:miter lim="800000"/>
            <a:headEnd/>
            <a:tailEnd/>
          </a:ln>
        </p:spPr>
      </p:pic>
      <p:pic>
        <p:nvPicPr>
          <p:cNvPr id="17413" name="Picture 5" descr="\\Dhibbard\share\415topwest.jpg"/>
          <p:cNvPicPr>
            <a:picLocks noChangeAspect="1" noChangeArrowheads="1"/>
          </p:cNvPicPr>
          <p:nvPr/>
        </p:nvPicPr>
        <p:blipFill>
          <a:blip r:embed="rId4" cstate="print">
            <a:clrChange>
              <a:clrFrom>
                <a:srgbClr val="FFFFFF"/>
              </a:clrFrom>
              <a:clrTo>
                <a:srgbClr val="FFFFFF">
                  <a:alpha val="0"/>
                </a:srgbClr>
              </a:clrTo>
            </a:clrChange>
          </a:blip>
          <a:srcRect/>
          <a:stretch>
            <a:fillRect/>
          </a:stretch>
        </p:blipFill>
        <p:spPr bwMode="auto">
          <a:xfrm>
            <a:off x="1752600" y="2057400"/>
            <a:ext cx="395288" cy="427038"/>
          </a:xfrm>
          <a:prstGeom prst="rect">
            <a:avLst/>
          </a:prstGeom>
          <a:noFill/>
          <a:ln w="9525">
            <a:noFill/>
            <a:miter lim="800000"/>
            <a:headEnd/>
            <a:tailEnd/>
          </a:ln>
        </p:spPr>
      </p:pic>
      <p:pic>
        <p:nvPicPr>
          <p:cNvPr id="17414" name="Picture 5" descr="\\Dhibbard\share\415topwest.jpg"/>
          <p:cNvPicPr>
            <a:picLocks noChangeAspect="1" noChangeArrowheads="1"/>
          </p:cNvPicPr>
          <p:nvPr/>
        </p:nvPicPr>
        <p:blipFill>
          <a:blip r:embed="rId4" cstate="print">
            <a:clrChange>
              <a:clrFrom>
                <a:srgbClr val="FFFFFF"/>
              </a:clrFrom>
              <a:clrTo>
                <a:srgbClr val="FFFFFF">
                  <a:alpha val="0"/>
                </a:srgbClr>
              </a:clrTo>
            </a:clrChange>
          </a:blip>
          <a:srcRect/>
          <a:stretch>
            <a:fillRect/>
          </a:stretch>
        </p:blipFill>
        <p:spPr bwMode="auto">
          <a:xfrm>
            <a:off x="2362200" y="3276600"/>
            <a:ext cx="395288" cy="427038"/>
          </a:xfrm>
          <a:prstGeom prst="rect">
            <a:avLst/>
          </a:prstGeom>
          <a:noFill/>
          <a:ln w="9525">
            <a:noFill/>
            <a:miter lim="800000"/>
            <a:headEnd/>
            <a:tailEnd/>
          </a:ln>
        </p:spPr>
      </p:pic>
      <p:pic>
        <p:nvPicPr>
          <p:cNvPr id="17415" name="Picture 5" descr="\\Dhibbard\share\415topwest.jpg"/>
          <p:cNvPicPr>
            <a:picLocks noChangeAspect="1" noChangeArrowheads="1"/>
          </p:cNvPicPr>
          <p:nvPr/>
        </p:nvPicPr>
        <p:blipFill>
          <a:blip r:embed="rId4" cstate="print">
            <a:clrChange>
              <a:clrFrom>
                <a:srgbClr val="FFFFFF"/>
              </a:clrFrom>
              <a:clrTo>
                <a:srgbClr val="FFFFFF">
                  <a:alpha val="0"/>
                </a:srgbClr>
              </a:clrTo>
            </a:clrChange>
          </a:blip>
          <a:srcRect/>
          <a:stretch>
            <a:fillRect/>
          </a:stretch>
        </p:blipFill>
        <p:spPr bwMode="auto">
          <a:xfrm>
            <a:off x="4068763" y="1752600"/>
            <a:ext cx="395287" cy="427038"/>
          </a:xfrm>
          <a:prstGeom prst="rect">
            <a:avLst/>
          </a:prstGeom>
          <a:noFill/>
          <a:ln w="9525">
            <a:noFill/>
            <a:miter lim="800000"/>
            <a:headEnd/>
            <a:tailEnd/>
          </a:ln>
        </p:spPr>
      </p:pic>
      <p:sp>
        <p:nvSpPr>
          <p:cNvPr id="17418" name="TextBox 18"/>
          <p:cNvSpPr txBox="1">
            <a:spLocks noChangeArrowheads="1"/>
          </p:cNvSpPr>
          <p:nvPr/>
        </p:nvSpPr>
        <p:spPr bwMode="auto">
          <a:xfrm>
            <a:off x="4724400" y="1676400"/>
            <a:ext cx="542925" cy="400050"/>
          </a:xfrm>
          <a:prstGeom prst="rect">
            <a:avLst/>
          </a:prstGeom>
          <a:noFill/>
          <a:ln w="9525">
            <a:noFill/>
            <a:miter lim="800000"/>
            <a:headEnd/>
            <a:tailEnd/>
          </a:ln>
        </p:spPr>
        <p:txBody>
          <a:bodyPr wrap="none">
            <a:spAutoFit/>
          </a:bodyPr>
          <a:lstStyle/>
          <a:p>
            <a:r>
              <a:rPr lang="en-US" sz="1000" dirty="0"/>
              <a:t>Grand</a:t>
            </a:r>
          </a:p>
          <a:p>
            <a:r>
              <a:rPr lang="en-US" sz="1000" dirty="0"/>
              <a:t>Marais</a:t>
            </a:r>
          </a:p>
        </p:txBody>
      </p:sp>
      <p:sp>
        <p:nvSpPr>
          <p:cNvPr id="17419" name="TextBox 19"/>
          <p:cNvSpPr txBox="1">
            <a:spLocks noChangeArrowheads="1"/>
          </p:cNvSpPr>
          <p:nvPr/>
        </p:nvSpPr>
        <p:spPr bwMode="auto">
          <a:xfrm>
            <a:off x="3276600" y="1981200"/>
            <a:ext cx="604838" cy="246063"/>
          </a:xfrm>
          <a:prstGeom prst="rect">
            <a:avLst/>
          </a:prstGeom>
          <a:noFill/>
          <a:ln w="9525">
            <a:noFill/>
            <a:miter lim="800000"/>
            <a:headEnd/>
            <a:tailEnd/>
          </a:ln>
        </p:spPr>
        <p:txBody>
          <a:bodyPr wrap="none">
            <a:spAutoFit/>
          </a:bodyPr>
          <a:lstStyle/>
          <a:p>
            <a:r>
              <a:rPr lang="en-US" sz="1000" dirty="0"/>
              <a:t>Hibbing</a:t>
            </a:r>
          </a:p>
        </p:txBody>
      </p:sp>
      <p:sp>
        <p:nvSpPr>
          <p:cNvPr id="17420" name="TextBox 20"/>
          <p:cNvSpPr txBox="1">
            <a:spLocks noChangeArrowheads="1"/>
          </p:cNvSpPr>
          <p:nvPr/>
        </p:nvSpPr>
        <p:spPr bwMode="auto">
          <a:xfrm>
            <a:off x="1752600" y="1828800"/>
            <a:ext cx="577402" cy="246221"/>
          </a:xfrm>
          <a:prstGeom prst="rect">
            <a:avLst/>
          </a:prstGeom>
          <a:noFill/>
          <a:ln w="9525">
            <a:noFill/>
            <a:miter lim="800000"/>
            <a:headEnd/>
            <a:tailEnd/>
          </a:ln>
        </p:spPr>
        <p:txBody>
          <a:bodyPr wrap="none">
            <a:spAutoFit/>
          </a:bodyPr>
          <a:lstStyle/>
          <a:p>
            <a:r>
              <a:rPr lang="en-US" sz="1000" dirty="0" smtClean="0"/>
              <a:t>Bemidji</a:t>
            </a:r>
            <a:endParaRPr lang="en-US" sz="1000" dirty="0"/>
          </a:p>
        </p:txBody>
      </p:sp>
      <p:sp>
        <p:nvSpPr>
          <p:cNvPr id="17421" name="TextBox 21"/>
          <p:cNvSpPr txBox="1">
            <a:spLocks noChangeArrowheads="1"/>
          </p:cNvSpPr>
          <p:nvPr/>
        </p:nvSpPr>
        <p:spPr bwMode="auto">
          <a:xfrm>
            <a:off x="2743200" y="2038350"/>
            <a:ext cx="539750" cy="400050"/>
          </a:xfrm>
          <a:prstGeom prst="rect">
            <a:avLst/>
          </a:prstGeom>
          <a:noFill/>
          <a:ln w="9525">
            <a:noFill/>
            <a:miter lim="800000"/>
            <a:headEnd/>
            <a:tailEnd/>
          </a:ln>
        </p:spPr>
        <p:txBody>
          <a:bodyPr wrap="none">
            <a:spAutoFit/>
          </a:bodyPr>
          <a:lstStyle/>
          <a:p>
            <a:r>
              <a:rPr lang="en-US" sz="1000"/>
              <a:t>Grand</a:t>
            </a:r>
          </a:p>
          <a:p>
            <a:r>
              <a:rPr lang="en-US" sz="1000"/>
              <a:t>Rapids</a:t>
            </a:r>
          </a:p>
        </p:txBody>
      </p:sp>
      <p:sp>
        <p:nvSpPr>
          <p:cNvPr id="17422" name="TextBox 22"/>
          <p:cNvSpPr txBox="1">
            <a:spLocks noChangeArrowheads="1"/>
          </p:cNvSpPr>
          <p:nvPr/>
        </p:nvSpPr>
        <p:spPr bwMode="auto">
          <a:xfrm>
            <a:off x="2286000" y="3048000"/>
            <a:ext cx="635000" cy="246063"/>
          </a:xfrm>
          <a:prstGeom prst="rect">
            <a:avLst/>
          </a:prstGeom>
          <a:noFill/>
          <a:ln w="9525">
            <a:noFill/>
            <a:miter lim="800000"/>
            <a:headEnd/>
            <a:tailEnd/>
          </a:ln>
        </p:spPr>
        <p:txBody>
          <a:bodyPr wrap="none">
            <a:spAutoFit/>
          </a:bodyPr>
          <a:lstStyle/>
          <a:p>
            <a:r>
              <a:rPr lang="en-US" sz="1000"/>
              <a:t>Brainerd</a:t>
            </a:r>
          </a:p>
        </p:txBody>
      </p:sp>
      <p:sp>
        <p:nvSpPr>
          <p:cNvPr id="17423" name="TextBox 25"/>
          <p:cNvSpPr txBox="1">
            <a:spLocks noChangeArrowheads="1"/>
          </p:cNvSpPr>
          <p:nvPr/>
        </p:nvSpPr>
        <p:spPr bwMode="auto">
          <a:xfrm>
            <a:off x="990600" y="685800"/>
            <a:ext cx="636588" cy="246063"/>
          </a:xfrm>
          <a:prstGeom prst="rect">
            <a:avLst/>
          </a:prstGeom>
          <a:noFill/>
          <a:ln w="9525">
            <a:noFill/>
            <a:miter lim="800000"/>
            <a:headEnd/>
            <a:tailEnd/>
          </a:ln>
        </p:spPr>
        <p:txBody>
          <a:bodyPr wrap="none">
            <a:spAutoFit/>
          </a:bodyPr>
          <a:lstStyle/>
          <a:p>
            <a:r>
              <a:rPr lang="en-US" sz="1000"/>
              <a:t>Warroad</a:t>
            </a:r>
          </a:p>
        </p:txBody>
      </p:sp>
      <p:sp>
        <p:nvSpPr>
          <p:cNvPr id="17424" name="TextBox 26"/>
          <p:cNvSpPr txBox="1">
            <a:spLocks noChangeArrowheads="1"/>
          </p:cNvSpPr>
          <p:nvPr/>
        </p:nvSpPr>
        <p:spPr bwMode="auto">
          <a:xfrm>
            <a:off x="1219200" y="4191000"/>
            <a:ext cx="757238" cy="246063"/>
          </a:xfrm>
          <a:prstGeom prst="rect">
            <a:avLst/>
          </a:prstGeom>
          <a:noFill/>
          <a:ln w="9525">
            <a:noFill/>
            <a:miter lim="800000"/>
            <a:headEnd/>
            <a:tailEnd/>
          </a:ln>
        </p:spPr>
        <p:txBody>
          <a:bodyPr wrap="none">
            <a:spAutoFit/>
          </a:bodyPr>
          <a:lstStyle/>
          <a:p>
            <a:r>
              <a:rPr lang="en-US" sz="1000"/>
              <a:t>Alexandria</a:t>
            </a:r>
          </a:p>
        </p:txBody>
      </p:sp>
      <p:sp>
        <p:nvSpPr>
          <p:cNvPr id="17425" name="TextBox 27"/>
          <p:cNvSpPr txBox="1">
            <a:spLocks noChangeArrowheads="1"/>
          </p:cNvSpPr>
          <p:nvPr/>
        </p:nvSpPr>
        <p:spPr bwMode="auto">
          <a:xfrm>
            <a:off x="3962400" y="1600200"/>
            <a:ext cx="361950" cy="246063"/>
          </a:xfrm>
          <a:prstGeom prst="rect">
            <a:avLst/>
          </a:prstGeom>
          <a:noFill/>
          <a:ln w="9525">
            <a:noFill/>
            <a:miter lim="800000"/>
            <a:headEnd/>
            <a:tailEnd/>
          </a:ln>
        </p:spPr>
        <p:txBody>
          <a:bodyPr wrap="none">
            <a:spAutoFit/>
          </a:bodyPr>
          <a:lstStyle/>
          <a:p>
            <a:r>
              <a:rPr lang="en-US" sz="1000"/>
              <a:t>Ely</a:t>
            </a:r>
          </a:p>
        </p:txBody>
      </p:sp>
      <p:sp>
        <p:nvSpPr>
          <p:cNvPr id="17426" name="TextBox 28"/>
          <p:cNvSpPr txBox="1">
            <a:spLocks noChangeArrowheads="1"/>
          </p:cNvSpPr>
          <p:nvPr/>
        </p:nvSpPr>
        <p:spPr bwMode="auto">
          <a:xfrm>
            <a:off x="2667000" y="3962400"/>
            <a:ext cx="676275" cy="246063"/>
          </a:xfrm>
          <a:prstGeom prst="rect">
            <a:avLst/>
          </a:prstGeom>
          <a:noFill/>
          <a:ln w="9525">
            <a:noFill/>
            <a:miter lim="800000"/>
            <a:headEnd/>
            <a:tailEnd/>
          </a:ln>
        </p:spPr>
        <p:txBody>
          <a:bodyPr wrap="none">
            <a:spAutoFit/>
          </a:bodyPr>
          <a:lstStyle/>
          <a:p>
            <a:r>
              <a:rPr lang="en-US" sz="1000"/>
              <a:t>Princeton</a:t>
            </a:r>
          </a:p>
        </p:txBody>
      </p:sp>
      <p:sp>
        <p:nvSpPr>
          <p:cNvPr id="17427" name="TextBox 29"/>
          <p:cNvSpPr txBox="1">
            <a:spLocks noChangeArrowheads="1"/>
          </p:cNvSpPr>
          <p:nvPr/>
        </p:nvSpPr>
        <p:spPr bwMode="auto">
          <a:xfrm>
            <a:off x="3048000" y="4479925"/>
            <a:ext cx="527050" cy="246063"/>
          </a:xfrm>
          <a:prstGeom prst="rect">
            <a:avLst/>
          </a:prstGeom>
          <a:noFill/>
          <a:ln w="9525">
            <a:noFill/>
            <a:miter lim="800000"/>
            <a:headEnd/>
            <a:tailEnd/>
          </a:ln>
        </p:spPr>
        <p:txBody>
          <a:bodyPr wrap="none">
            <a:spAutoFit/>
          </a:bodyPr>
          <a:lstStyle/>
          <a:p>
            <a:r>
              <a:rPr lang="en-US" sz="1000"/>
              <a:t>Anoka</a:t>
            </a:r>
          </a:p>
        </p:txBody>
      </p:sp>
      <p:pic>
        <p:nvPicPr>
          <p:cNvPr id="17429" name="Picture 29" descr="215 right red.jpg"/>
          <p:cNvPicPr>
            <a:picLocks noChangeAspect="1"/>
          </p:cNvPicPr>
          <p:nvPr/>
        </p:nvPicPr>
        <p:blipFill>
          <a:blip r:embed="rId5" cstate="print">
            <a:clrChange>
              <a:clrFrom>
                <a:srgbClr val="FFFFFF"/>
              </a:clrFrom>
              <a:clrTo>
                <a:srgbClr val="FFFFFF">
                  <a:alpha val="0"/>
                </a:srgbClr>
              </a:clrTo>
            </a:clrChange>
          </a:blip>
          <a:srcRect/>
          <a:stretch>
            <a:fillRect/>
          </a:stretch>
        </p:blipFill>
        <p:spPr bwMode="auto">
          <a:xfrm>
            <a:off x="3048000" y="4648200"/>
            <a:ext cx="381000" cy="457200"/>
          </a:xfrm>
          <a:prstGeom prst="rect">
            <a:avLst/>
          </a:prstGeom>
          <a:noFill/>
          <a:ln w="9525">
            <a:noFill/>
            <a:miter lim="800000"/>
            <a:headEnd/>
            <a:tailEnd/>
          </a:ln>
        </p:spPr>
      </p:pic>
      <p:pic>
        <p:nvPicPr>
          <p:cNvPr id="17430" name="Picture 30" descr="215 right red.jpg"/>
          <p:cNvPicPr>
            <a:picLocks noChangeAspect="1"/>
          </p:cNvPicPr>
          <p:nvPr/>
        </p:nvPicPr>
        <p:blipFill>
          <a:blip r:embed="rId5" cstate="print">
            <a:clrChange>
              <a:clrFrom>
                <a:srgbClr val="FFFFFF"/>
              </a:clrFrom>
              <a:clrTo>
                <a:srgbClr val="FFFFFF">
                  <a:alpha val="0"/>
                </a:srgbClr>
              </a:clrTo>
            </a:clrChange>
          </a:blip>
          <a:srcRect/>
          <a:stretch>
            <a:fillRect/>
          </a:stretch>
        </p:blipFill>
        <p:spPr bwMode="auto">
          <a:xfrm>
            <a:off x="2743200" y="4114800"/>
            <a:ext cx="381000" cy="457200"/>
          </a:xfrm>
          <a:prstGeom prst="rect">
            <a:avLst/>
          </a:prstGeom>
          <a:noFill/>
          <a:ln w="9525">
            <a:noFill/>
            <a:miter lim="800000"/>
            <a:headEnd/>
            <a:tailEnd/>
          </a:ln>
        </p:spPr>
      </p:pic>
      <p:pic>
        <p:nvPicPr>
          <p:cNvPr id="17431" name="Picture 31" descr="215 right red.jpg"/>
          <p:cNvPicPr>
            <a:picLocks noChangeAspect="1"/>
          </p:cNvPicPr>
          <p:nvPr/>
        </p:nvPicPr>
        <p:blipFill>
          <a:blip r:embed="rId5" cstate="print">
            <a:clrChange>
              <a:clrFrom>
                <a:srgbClr val="FFFFFF"/>
              </a:clrFrom>
              <a:clrTo>
                <a:srgbClr val="FFFFFF">
                  <a:alpha val="0"/>
                </a:srgbClr>
              </a:clrTo>
            </a:clrChange>
          </a:blip>
          <a:srcRect/>
          <a:stretch>
            <a:fillRect/>
          </a:stretch>
        </p:blipFill>
        <p:spPr bwMode="auto">
          <a:xfrm>
            <a:off x="1371600" y="3810000"/>
            <a:ext cx="381000" cy="457200"/>
          </a:xfrm>
          <a:prstGeom prst="rect">
            <a:avLst/>
          </a:prstGeom>
          <a:noFill/>
          <a:ln w="9525">
            <a:noFill/>
            <a:miter lim="800000"/>
            <a:headEnd/>
            <a:tailEnd/>
          </a:ln>
        </p:spPr>
      </p:pic>
      <p:pic>
        <p:nvPicPr>
          <p:cNvPr id="17432" name="Picture 32" descr="215 right red.jpg"/>
          <p:cNvPicPr>
            <a:picLocks noChangeAspect="1"/>
          </p:cNvPicPr>
          <p:nvPr/>
        </p:nvPicPr>
        <p:blipFill>
          <a:blip r:embed="rId5" cstate="print">
            <a:clrChange>
              <a:clrFrom>
                <a:srgbClr val="FFFFFF"/>
              </a:clrFrom>
              <a:clrTo>
                <a:srgbClr val="FFFFFF">
                  <a:alpha val="0"/>
                </a:srgbClr>
              </a:clrTo>
            </a:clrChange>
          </a:blip>
          <a:srcRect/>
          <a:stretch>
            <a:fillRect/>
          </a:stretch>
        </p:blipFill>
        <p:spPr bwMode="auto">
          <a:xfrm>
            <a:off x="1524000" y="457200"/>
            <a:ext cx="381000" cy="457200"/>
          </a:xfrm>
          <a:prstGeom prst="rect">
            <a:avLst/>
          </a:prstGeom>
          <a:noFill/>
          <a:ln w="9525">
            <a:noFill/>
            <a:miter lim="800000"/>
            <a:headEnd/>
            <a:tailEnd/>
          </a:ln>
        </p:spPr>
      </p:pic>
      <p:pic>
        <p:nvPicPr>
          <p:cNvPr id="17433" name="Picture 33" descr="215 right red.jpg"/>
          <p:cNvPicPr>
            <a:picLocks noChangeAspect="1"/>
          </p:cNvPicPr>
          <p:nvPr/>
        </p:nvPicPr>
        <p:blipFill>
          <a:blip r:embed="rId5" cstate="print">
            <a:clrChange>
              <a:clrFrom>
                <a:srgbClr val="FFFFFF"/>
              </a:clrFrom>
              <a:clrTo>
                <a:srgbClr val="FFFFFF">
                  <a:alpha val="0"/>
                </a:srgbClr>
              </a:clrTo>
            </a:clrChange>
          </a:blip>
          <a:srcRect/>
          <a:stretch>
            <a:fillRect/>
          </a:stretch>
        </p:blipFill>
        <p:spPr bwMode="auto">
          <a:xfrm>
            <a:off x="5181600" y="1676400"/>
            <a:ext cx="381000" cy="457200"/>
          </a:xfrm>
          <a:prstGeom prst="rect">
            <a:avLst/>
          </a:prstGeom>
          <a:noFill/>
          <a:ln w="9525">
            <a:noFill/>
            <a:miter lim="800000"/>
            <a:headEnd/>
            <a:tailEnd/>
          </a:ln>
        </p:spPr>
      </p:pic>
      <p:pic>
        <p:nvPicPr>
          <p:cNvPr id="17434" name="Picture 34" descr="215 right red.jpg"/>
          <p:cNvPicPr>
            <a:picLocks noChangeAspect="1"/>
          </p:cNvPicPr>
          <p:nvPr/>
        </p:nvPicPr>
        <p:blipFill>
          <a:blip r:embed="rId5" cstate="print">
            <a:clrChange>
              <a:clrFrom>
                <a:srgbClr val="FFFFFF"/>
              </a:clrFrom>
              <a:clrTo>
                <a:srgbClr val="FFFFFF">
                  <a:alpha val="0"/>
                </a:srgbClr>
              </a:clrTo>
            </a:clrChange>
          </a:blip>
          <a:srcRect/>
          <a:stretch>
            <a:fillRect/>
          </a:stretch>
        </p:blipFill>
        <p:spPr bwMode="auto">
          <a:xfrm>
            <a:off x="2819400" y="2362200"/>
            <a:ext cx="381000" cy="457200"/>
          </a:xfrm>
          <a:prstGeom prst="rect">
            <a:avLst/>
          </a:prstGeom>
          <a:noFill/>
          <a:ln w="9525">
            <a:noFill/>
            <a:miter lim="800000"/>
            <a:headEnd/>
            <a:tailEnd/>
          </a:ln>
        </p:spPr>
      </p:pic>
      <p:sp>
        <p:nvSpPr>
          <p:cNvPr id="24" name="Title 13"/>
          <p:cNvSpPr txBox="1">
            <a:spLocks/>
          </p:cNvSpPr>
          <p:nvPr/>
        </p:nvSpPr>
        <p:spPr>
          <a:xfrm>
            <a:off x="3581400" y="0"/>
            <a:ext cx="5334000" cy="1143000"/>
          </a:xfrm>
          <a:prstGeom prst="rect">
            <a:avLst/>
          </a:prstGeom>
        </p:spPr>
        <p:txBody>
          <a:bodyPr vert="horz" lIns="91440" tIns="45720" rIns="91440" bIns="45720" rtlCol="0" anchor="ctr">
            <a:norm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4300" b="1" i="0" u="none" strike="noStrike" kern="1200" cap="none" spc="0" normalizeH="0" baseline="0" noProof="0" dirty="0" smtClean="0">
                <a:ln>
                  <a:noFill/>
                </a:ln>
                <a:solidFill>
                  <a:schemeClr val="tx1"/>
                </a:solidFill>
                <a:effectLst>
                  <a:outerShdw blurRad="38100" dist="38100" dir="2700000" algn="tl">
                    <a:srgbClr val="FFFFFF"/>
                  </a:outerShdw>
                </a:effectLst>
                <a:uLnTx/>
                <a:uFillTx/>
                <a:latin typeface="+mj-lt"/>
                <a:ea typeface="+mj-ea"/>
                <a:cs typeface="+mj-cs"/>
              </a:rPr>
              <a:t>MN Aviation Bases</a:t>
            </a:r>
          </a:p>
        </p:txBody>
      </p:sp>
      <p:pic>
        <p:nvPicPr>
          <p:cNvPr id="26" name="Picture 34" descr="215 right red.jpg"/>
          <p:cNvPicPr>
            <a:picLocks noChangeAspect="1"/>
          </p:cNvPicPr>
          <p:nvPr/>
        </p:nvPicPr>
        <p:blipFill>
          <a:blip r:embed="rId5" cstate="print">
            <a:clrChange>
              <a:clrFrom>
                <a:srgbClr val="FFFFFF"/>
              </a:clrFrom>
              <a:clrTo>
                <a:srgbClr val="FFFFFF">
                  <a:alpha val="0"/>
                </a:srgbClr>
              </a:clrTo>
            </a:clrChange>
          </a:blip>
          <a:srcRect/>
          <a:stretch>
            <a:fillRect/>
          </a:stretch>
        </p:blipFill>
        <p:spPr bwMode="auto">
          <a:xfrm>
            <a:off x="762000" y="1371600"/>
            <a:ext cx="381000" cy="457200"/>
          </a:xfrm>
          <a:prstGeom prst="rect">
            <a:avLst/>
          </a:prstGeom>
          <a:noFill/>
          <a:ln w="9525">
            <a:noFill/>
            <a:miter lim="800000"/>
            <a:headEnd/>
            <a:tailEnd/>
          </a:ln>
        </p:spPr>
      </p:pic>
      <p:sp>
        <p:nvSpPr>
          <p:cNvPr id="28" name="TextBox 20"/>
          <p:cNvSpPr txBox="1">
            <a:spLocks noChangeArrowheads="1"/>
          </p:cNvSpPr>
          <p:nvPr/>
        </p:nvSpPr>
        <p:spPr bwMode="auto">
          <a:xfrm>
            <a:off x="533400" y="1143000"/>
            <a:ext cx="995785" cy="246221"/>
          </a:xfrm>
          <a:prstGeom prst="rect">
            <a:avLst/>
          </a:prstGeom>
          <a:noFill/>
          <a:ln w="9525">
            <a:noFill/>
            <a:miter lim="800000"/>
            <a:headEnd/>
            <a:tailEnd/>
          </a:ln>
        </p:spPr>
        <p:txBody>
          <a:bodyPr wrap="none">
            <a:spAutoFit/>
          </a:bodyPr>
          <a:lstStyle/>
          <a:p>
            <a:r>
              <a:rPr lang="en-US" sz="1000" dirty="0" smtClean="0"/>
              <a:t>Thief River Falls</a:t>
            </a:r>
            <a:endParaRPr lang="en-US" sz="1000" dirty="0"/>
          </a:p>
        </p:txBody>
      </p:sp>
    </p:spTree>
  </p:cSld>
  <p:clrMapOvr>
    <a:masterClrMapping/>
  </p:clrMapOvr>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20" name="Picture 19" descr="mn_cnty.jpg"/>
          <p:cNvPicPr>
            <a:picLocks noChangeAspect="1"/>
          </p:cNvPicPr>
          <p:nvPr/>
        </p:nvPicPr>
        <p:blipFill>
          <a:blip r:embed="rId3" cstate="print">
            <a:clrChange>
              <a:clrFrom>
                <a:srgbClr val="FFFFFF"/>
              </a:clrFrom>
              <a:clrTo>
                <a:srgbClr val="FFFFFF">
                  <a:alpha val="0"/>
                </a:srgbClr>
              </a:clrTo>
            </a:clrChange>
          </a:blip>
          <a:stretch>
            <a:fillRect/>
          </a:stretch>
        </p:blipFill>
        <p:spPr>
          <a:xfrm>
            <a:off x="304800" y="-304800"/>
            <a:ext cx="5707066" cy="7467600"/>
          </a:xfrm>
          <a:prstGeom prst="rect">
            <a:avLst/>
          </a:prstGeom>
        </p:spPr>
      </p:pic>
      <p:sp>
        <p:nvSpPr>
          <p:cNvPr id="15366" name="Rectangle 6"/>
          <p:cNvSpPr>
            <a:spLocks noGrp="1" noChangeArrowheads="1"/>
          </p:cNvSpPr>
          <p:nvPr>
            <p:ph type="title"/>
          </p:nvPr>
        </p:nvSpPr>
        <p:spPr>
          <a:xfrm>
            <a:off x="4191000" y="3124200"/>
            <a:ext cx="4953000" cy="1143000"/>
          </a:xfrm>
        </p:spPr>
        <p:txBody>
          <a:bodyPr>
            <a:normAutofit/>
          </a:bodyPr>
          <a:lstStyle/>
          <a:p>
            <a:pPr eaLnBrk="1" hangingPunct="1">
              <a:defRPr/>
            </a:pPr>
            <a:r>
              <a:rPr lang="en-US" sz="4000" b="1" dirty="0" err="1" smtClean="0">
                <a:effectLst>
                  <a:outerShdw blurRad="38100" dist="38100" dir="2700000" algn="tl">
                    <a:srgbClr val="FFFFFF"/>
                  </a:outerShdw>
                </a:effectLst>
              </a:rPr>
              <a:t>Helibases</a:t>
            </a:r>
            <a:endParaRPr lang="en-US" sz="4000" b="1" dirty="0" smtClean="0">
              <a:solidFill>
                <a:schemeClr val="tx1"/>
              </a:solidFill>
              <a:effectLst>
                <a:outerShdw blurRad="38100" dist="38100" dir="2700000" algn="tl">
                  <a:srgbClr val="FFFFFF"/>
                </a:outerShdw>
              </a:effectLst>
            </a:endParaRPr>
          </a:p>
        </p:txBody>
      </p:sp>
      <p:sp>
        <p:nvSpPr>
          <p:cNvPr id="18438" name="TextBox 19"/>
          <p:cNvSpPr txBox="1">
            <a:spLocks noChangeArrowheads="1"/>
          </p:cNvSpPr>
          <p:nvPr/>
        </p:nvSpPr>
        <p:spPr bwMode="auto">
          <a:xfrm>
            <a:off x="3276600" y="2057400"/>
            <a:ext cx="604838" cy="246063"/>
          </a:xfrm>
          <a:prstGeom prst="rect">
            <a:avLst/>
          </a:prstGeom>
          <a:noFill/>
          <a:ln w="9525">
            <a:noFill/>
            <a:miter lim="800000"/>
            <a:headEnd/>
            <a:tailEnd/>
          </a:ln>
        </p:spPr>
        <p:txBody>
          <a:bodyPr wrap="none">
            <a:spAutoFit/>
          </a:bodyPr>
          <a:lstStyle/>
          <a:p>
            <a:r>
              <a:rPr lang="en-US" sz="1000"/>
              <a:t>Hibbing</a:t>
            </a:r>
          </a:p>
        </p:txBody>
      </p:sp>
      <p:sp>
        <p:nvSpPr>
          <p:cNvPr id="18439" name="TextBox 20"/>
          <p:cNvSpPr txBox="1">
            <a:spLocks noChangeArrowheads="1"/>
          </p:cNvSpPr>
          <p:nvPr/>
        </p:nvSpPr>
        <p:spPr bwMode="auto">
          <a:xfrm>
            <a:off x="1752600" y="1905000"/>
            <a:ext cx="596900" cy="246063"/>
          </a:xfrm>
          <a:prstGeom prst="rect">
            <a:avLst/>
          </a:prstGeom>
          <a:noFill/>
          <a:ln w="9525">
            <a:noFill/>
            <a:miter lim="800000"/>
            <a:headEnd/>
            <a:tailEnd/>
          </a:ln>
        </p:spPr>
        <p:txBody>
          <a:bodyPr wrap="none">
            <a:spAutoFit/>
          </a:bodyPr>
          <a:lstStyle/>
          <a:p>
            <a:r>
              <a:rPr lang="en-US" sz="1000"/>
              <a:t>Bemidji</a:t>
            </a:r>
          </a:p>
        </p:txBody>
      </p:sp>
      <p:sp>
        <p:nvSpPr>
          <p:cNvPr id="18441" name="TextBox 22"/>
          <p:cNvSpPr txBox="1">
            <a:spLocks noChangeArrowheads="1"/>
          </p:cNvSpPr>
          <p:nvPr/>
        </p:nvSpPr>
        <p:spPr bwMode="auto">
          <a:xfrm>
            <a:off x="2209800" y="3200400"/>
            <a:ext cx="635000" cy="246063"/>
          </a:xfrm>
          <a:prstGeom prst="rect">
            <a:avLst/>
          </a:prstGeom>
          <a:noFill/>
          <a:ln w="9525">
            <a:noFill/>
            <a:miter lim="800000"/>
            <a:headEnd/>
            <a:tailEnd/>
          </a:ln>
        </p:spPr>
        <p:txBody>
          <a:bodyPr wrap="none">
            <a:spAutoFit/>
          </a:bodyPr>
          <a:lstStyle/>
          <a:p>
            <a:r>
              <a:rPr lang="en-US" sz="1000"/>
              <a:t>Brainerd</a:t>
            </a:r>
          </a:p>
        </p:txBody>
      </p:sp>
      <p:sp>
        <p:nvSpPr>
          <p:cNvPr id="18445" name="TextBox 28"/>
          <p:cNvSpPr txBox="1">
            <a:spLocks noChangeArrowheads="1"/>
          </p:cNvSpPr>
          <p:nvPr/>
        </p:nvSpPr>
        <p:spPr bwMode="auto">
          <a:xfrm>
            <a:off x="2667000" y="4114800"/>
            <a:ext cx="676275" cy="246063"/>
          </a:xfrm>
          <a:prstGeom prst="rect">
            <a:avLst/>
          </a:prstGeom>
          <a:noFill/>
          <a:ln w="9525">
            <a:noFill/>
            <a:miter lim="800000"/>
            <a:headEnd/>
            <a:tailEnd/>
          </a:ln>
        </p:spPr>
        <p:txBody>
          <a:bodyPr wrap="none">
            <a:spAutoFit/>
          </a:bodyPr>
          <a:lstStyle/>
          <a:p>
            <a:r>
              <a:rPr lang="en-US" sz="1000"/>
              <a:t>Princeton</a:t>
            </a:r>
          </a:p>
        </p:txBody>
      </p:sp>
      <p:sp>
        <p:nvSpPr>
          <p:cNvPr id="18448" name="TextBox 29"/>
          <p:cNvSpPr txBox="1">
            <a:spLocks noChangeArrowheads="1"/>
          </p:cNvSpPr>
          <p:nvPr/>
        </p:nvSpPr>
        <p:spPr bwMode="auto">
          <a:xfrm>
            <a:off x="3200400" y="3505200"/>
            <a:ext cx="712788" cy="246063"/>
          </a:xfrm>
          <a:prstGeom prst="rect">
            <a:avLst/>
          </a:prstGeom>
          <a:noFill/>
          <a:ln w="9525">
            <a:noFill/>
            <a:miter lim="800000"/>
            <a:headEnd/>
            <a:tailEnd/>
          </a:ln>
        </p:spPr>
        <p:txBody>
          <a:bodyPr wrap="none">
            <a:spAutoFit/>
          </a:bodyPr>
          <a:lstStyle/>
          <a:p>
            <a:r>
              <a:rPr lang="en-US" sz="1000"/>
              <a:t>Sandstone</a:t>
            </a:r>
          </a:p>
        </p:txBody>
      </p:sp>
      <p:sp>
        <p:nvSpPr>
          <p:cNvPr id="18449" name="TextBox 29"/>
          <p:cNvSpPr txBox="1">
            <a:spLocks noChangeArrowheads="1"/>
          </p:cNvSpPr>
          <p:nvPr/>
        </p:nvSpPr>
        <p:spPr bwMode="auto">
          <a:xfrm>
            <a:off x="3429000" y="2819400"/>
            <a:ext cx="590550" cy="246063"/>
          </a:xfrm>
          <a:prstGeom prst="rect">
            <a:avLst/>
          </a:prstGeom>
          <a:noFill/>
          <a:ln w="9525">
            <a:noFill/>
            <a:miter lim="800000"/>
            <a:headEnd/>
            <a:tailEnd/>
          </a:ln>
        </p:spPr>
        <p:txBody>
          <a:bodyPr wrap="none">
            <a:spAutoFit/>
          </a:bodyPr>
          <a:lstStyle/>
          <a:p>
            <a:r>
              <a:rPr lang="en-US" sz="1000"/>
              <a:t>Cloquet</a:t>
            </a:r>
          </a:p>
        </p:txBody>
      </p:sp>
      <p:sp>
        <p:nvSpPr>
          <p:cNvPr id="18450" name="TextBox 29"/>
          <p:cNvSpPr txBox="1">
            <a:spLocks noChangeArrowheads="1"/>
          </p:cNvSpPr>
          <p:nvPr/>
        </p:nvSpPr>
        <p:spPr bwMode="auto">
          <a:xfrm>
            <a:off x="2743200" y="2895600"/>
            <a:ext cx="635000" cy="246063"/>
          </a:xfrm>
          <a:prstGeom prst="rect">
            <a:avLst/>
          </a:prstGeom>
          <a:noFill/>
          <a:ln w="9525">
            <a:noFill/>
            <a:miter lim="800000"/>
            <a:headEnd/>
            <a:tailEnd/>
          </a:ln>
        </p:spPr>
        <p:txBody>
          <a:bodyPr wrap="none">
            <a:spAutoFit/>
          </a:bodyPr>
          <a:lstStyle/>
          <a:p>
            <a:r>
              <a:rPr lang="en-US" sz="1000"/>
              <a:t>Hill City</a:t>
            </a:r>
          </a:p>
        </p:txBody>
      </p:sp>
      <p:sp>
        <p:nvSpPr>
          <p:cNvPr id="26" name="TextBox 25"/>
          <p:cNvSpPr txBox="1">
            <a:spLocks noChangeArrowheads="1"/>
          </p:cNvSpPr>
          <p:nvPr/>
        </p:nvSpPr>
        <p:spPr bwMode="auto">
          <a:xfrm>
            <a:off x="1087314" y="777937"/>
            <a:ext cx="562975" cy="246221"/>
          </a:xfrm>
          <a:prstGeom prst="rect">
            <a:avLst/>
          </a:prstGeom>
          <a:noFill/>
          <a:ln w="9525">
            <a:noFill/>
            <a:miter lim="800000"/>
            <a:headEnd/>
            <a:tailEnd/>
          </a:ln>
        </p:spPr>
        <p:txBody>
          <a:bodyPr wrap="none">
            <a:spAutoFit/>
          </a:bodyPr>
          <a:lstStyle/>
          <a:p>
            <a:r>
              <a:rPr lang="en-US" sz="1000" dirty="0" smtClean="0"/>
              <a:t>Roseau</a:t>
            </a:r>
            <a:endParaRPr lang="en-US" sz="1000" dirty="0"/>
          </a:p>
        </p:txBody>
      </p:sp>
      <p:pic>
        <p:nvPicPr>
          <p:cNvPr id="21" name="Picture 20" descr="red helo copy10.JPG"/>
          <p:cNvPicPr>
            <a:picLocks noChangeAspect="1"/>
          </p:cNvPicPr>
          <p:nvPr/>
        </p:nvPicPr>
        <p:blipFill>
          <a:blip r:embed="rId4" cstate="print">
            <a:clrChange>
              <a:clrFrom>
                <a:srgbClr val="FFFFFF"/>
              </a:clrFrom>
              <a:clrTo>
                <a:srgbClr val="FFFFFF">
                  <a:alpha val="0"/>
                </a:srgbClr>
              </a:clrTo>
            </a:clrChange>
          </a:blip>
          <a:stretch>
            <a:fillRect/>
          </a:stretch>
        </p:blipFill>
        <p:spPr>
          <a:xfrm>
            <a:off x="3276600" y="2286000"/>
            <a:ext cx="533400" cy="227351"/>
          </a:xfrm>
          <a:prstGeom prst="rect">
            <a:avLst/>
          </a:prstGeom>
        </p:spPr>
      </p:pic>
      <p:pic>
        <p:nvPicPr>
          <p:cNvPr id="22" name="Picture 21" descr="red helo copy10.JPG"/>
          <p:cNvPicPr>
            <a:picLocks noChangeAspect="1"/>
          </p:cNvPicPr>
          <p:nvPr/>
        </p:nvPicPr>
        <p:blipFill>
          <a:blip r:embed="rId4" cstate="print">
            <a:clrChange>
              <a:clrFrom>
                <a:srgbClr val="FFFFFF"/>
              </a:clrFrom>
              <a:clrTo>
                <a:srgbClr val="FFFFFF">
                  <a:alpha val="0"/>
                </a:srgbClr>
              </a:clrTo>
            </a:clrChange>
          </a:blip>
          <a:stretch>
            <a:fillRect/>
          </a:stretch>
        </p:blipFill>
        <p:spPr>
          <a:xfrm>
            <a:off x="3505200" y="3048000"/>
            <a:ext cx="533400" cy="227351"/>
          </a:xfrm>
          <a:prstGeom prst="rect">
            <a:avLst/>
          </a:prstGeom>
        </p:spPr>
      </p:pic>
      <p:pic>
        <p:nvPicPr>
          <p:cNvPr id="23" name="Picture 22" descr="red helo copy10.JPG"/>
          <p:cNvPicPr>
            <a:picLocks noChangeAspect="1"/>
          </p:cNvPicPr>
          <p:nvPr/>
        </p:nvPicPr>
        <p:blipFill>
          <a:blip r:embed="rId4" cstate="print">
            <a:clrChange>
              <a:clrFrom>
                <a:srgbClr val="FFFFFF"/>
              </a:clrFrom>
              <a:clrTo>
                <a:srgbClr val="FFFFFF">
                  <a:alpha val="0"/>
                </a:srgbClr>
              </a:clrTo>
            </a:clrChange>
          </a:blip>
          <a:stretch>
            <a:fillRect/>
          </a:stretch>
        </p:blipFill>
        <p:spPr>
          <a:xfrm>
            <a:off x="3276600" y="3657600"/>
            <a:ext cx="533400" cy="227351"/>
          </a:xfrm>
          <a:prstGeom prst="rect">
            <a:avLst/>
          </a:prstGeom>
        </p:spPr>
      </p:pic>
      <p:pic>
        <p:nvPicPr>
          <p:cNvPr id="24" name="Picture 23" descr="red helo copy10.JPG"/>
          <p:cNvPicPr>
            <a:picLocks noChangeAspect="1"/>
          </p:cNvPicPr>
          <p:nvPr/>
        </p:nvPicPr>
        <p:blipFill>
          <a:blip r:embed="rId4" cstate="print">
            <a:clrChange>
              <a:clrFrom>
                <a:srgbClr val="FFFFFF"/>
              </a:clrFrom>
              <a:clrTo>
                <a:srgbClr val="FFFFFF">
                  <a:alpha val="0"/>
                </a:srgbClr>
              </a:clrTo>
            </a:clrChange>
          </a:blip>
          <a:stretch>
            <a:fillRect/>
          </a:stretch>
        </p:blipFill>
        <p:spPr>
          <a:xfrm>
            <a:off x="2286000" y="3352800"/>
            <a:ext cx="533400" cy="227351"/>
          </a:xfrm>
          <a:prstGeom prst="rect">
            <a:avLst/>
          </a:prstGeom>
        </p:spPr>
      </p:pic>
      <p:pic>
        <p:nvPicPr>
          <p:cNvPr id="27" name="Picture 26" descr="red helo copy10.JPG"/>
          <p:cNvPicPr>
            <a:picLocks noChangeAspect="1"/>
          </p:cNvPicPr>
          <p:nvPr/>
        </p:nvPicPr>
        <p:blipFill>
          <a:blip r:embed="rId4" cstate="print">
            <a:clrChange>
              <a:clrFrom>
                <a:srgbClr val="FFFFFF"/>
              </a:clrFrom>
              <a:clrTo>
                <a:srgbClr val="FFFFFF">
                  <a:alpha val="0"/>
                </a:srgbClr>
              </a:clrTo>
            </a:clrChange>
          </a:blip>
          <a:stretch>
            <a:fillRect/>
          </a:stretch>
        </p:blipFill>
        <p:spPr>
          <a:xfrm>
            <a:off x="2667000" y="2743200"/>
            <a:ext cx="533400" cy="227351"/>
          </a:xfrm>
          <a:prstGeom prst="rect">
            <a:avLst/>
          </a:prstGeom>
        </p:spPr>
      </p:pic>
      <p:pic>
        <p:nvPicPr>
          <p:cNvPr id="28" name="Picture 27" descr="red helo copy10.JPG"/>
          <p:cNvPicPr>
            <a:picLocks noChangeAspect="1"/>
          </p:cNvPicPr>
          <p:nvPr/>
        </p:nvPicPr>
        <p:blipFill>
          <a:blip r:embed="rId4" cstate="print">
            <a:clrChange>
              <a:clrFrom>
                <a:srgbClr val="FFFFFF"/>
              </a:clrFrom>
              <a:clrTo>
                <a:srgbClr val="FFFFFF">
                  <a:alpha val="0"/>
                </a:srgbClr>
              </a:clrTo>
            </a:clrChange>
          </a:blip>
          <a:stretch>
            <a:fillRect/>
          </a:stretch>
        </p:blipFill>
        <p:spPr>
          <a:xfrm>
            <a:off x="1752600" y="2133600"/>
            <a:ext cx="533400" cy="227351"/>
          </a:xfrm>
          <a:prstGeom prst="rect">
            <a:avLst/>
          </a:prstGeom>
        </p:spPr>
      </p:pic>
      <p:pic>
        <p:nvPicPr>
          <p:cNvPr id="29" name="Picture 28" descr="red helo copy10.JPG"/>
          <p:cNvPicPr>
            <a:picLocks noChangeAspect="1"/>
          </p:cNvPicPr>
          <p:nvPr/>
        </p:nvPicPr>
        <p:blipFill>
          <a:blip r:embed="rId4" cstate="print">
            <a:clrChange>
              <a:clrFrom>
                <a:srgbClr val="FFFFFF"/>
              </a:clrFrom>
              <a:clrTo>
                <a:srgbClr val="FFFFFF">
                  <a:alpha val="0"/>
                </a:srgbClr>
              </a:clrTo>
            </a:clrChange>
          </a:blip>
          <a:stretch>
            <a:fillRect/>
          </a:stretch>
        </p:blipFill>
        <p:spPr>
          <a:xfrm>
            <a:off x="1102102" y="657759"/>
            <a:ext cx="533400" cy="227351"/>
          </a:xfrm>
          <a:prstGeom prst="rect">
            <a:avLst/>
          </a:prstGeom>
        </p:spPr>
      </p:pic>
      <p:pic>
        <p:nvPicPr>
          <p:cNvPr id="30" name="Picture 29" descr="red helo copy10.JPG"/>
          <p:cNvPicPr>
            <a:picLocks noChangeAspect="1"/>
          </p:cNvPicPr>
          <p:nvPr/>
        </p:nvPicPr>
        <p:blipFill>
          <a:blip r:embed="rId4" cstate="print">
            <a:clrChange>
              <a:clrFrom>
                <a:srgbClr val="FFFFFF"/>
              </a:clrFrom>
              <a:clrTo>
                <a:srgbClr val="FFFFFF">
                  <a:alpha val="0"/>
                </a:srgbClr>
              </a:clrTo>
            </a:clrChange>
          </a:blip>
          <a:stretch>
            <a:fillRect/>
          </a:stretch>
        </p:blipFill>
        <p:spPr>
          <a:xfrm>
            <a:off x="2667000" y="4267200"/>
            <a:ext cx="533400" cy="227351"/>
          </a:xfrm>
          <a:prstGeom prst="rect">
            <a:avLst/>
          </a:prstGeom>
        </p:spPr>
      </p:pic>
      <p:sp>
        <p:nvSpPr>
          <p:cNvPr id="25" name="Title 13"/>
          <p:cNvSpPr txBox="1">
            <a:spLocks/>
          </p:cNvSpPr>
          <p:nvPr/>
        </p:nvSpPr>
        <p:spPr>
          <a:xfrm>
            <a:off x="3581400" y="0"/>
            <a:ext cx="5334000" cy="1143000"/>
          </a:xfrm>
          <a:prstGeom prst="rect">
            <a:avLst/>
          </a:prstGeom>
        </p:spPr>
        <p:txBody>
          <a:bodyPr vert="horz" lIns="91440" tIns="45720" rIns="91440" bIns="45720" rtlCol="0" anchor="ctr">
            <a:norm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4300" b="1" i="0" u="none" strike="noStrike" kern="1200" cap="none" spc="0" normalizeH="0" baseline="0" noProof="0" smtClean="0">
                <a:ln>
                  <a:noFill/>
                </a:ln>
                <a:solidFill>
                  <a:schemeClr val="tx1"/>
                </a:solidFill>
                <a:effectLst>
                  <a:outerShdw blurRad="38100" dist="38100" dir="2700000" algn="tl">
                    <a:srgbClr val="FFFFFF"/>
                  </a:outerShdw>
                </a:effectLst>
                <a:uLnTx/>
                <a:uFillTx/>
                <a:latin typeface="+mj-lt"/>
                <a:ea typeface="+mj-ea"/>
                <a:cs typeface="+mj-cs"/>
              </a:rPr>
              <a:t>MN Aviation Bases</a:t>
            </a:r>
            <a:endParaRPr kumimoji="0" lang="en-US" sz="4300" b="1" i="0" u="none" strike="noStrike" kern="1200" cap="none" spc="0" normalizeH="0" baseline="0" noProof="0" dirty="0" smtClean="0">
              <a:ln>
                <a:noFill/>
              </a:ln>
              <a:solidFill>
                <a:schemeClr val="tx1"/>
              </a:solidFill>
              <a:effectLst>
                <a:outerShdw blurRad="38100" dist="38100" dir="2700000" algn="tl">
                  <a:srgbClr val="FFFFFF"/>
                </a:outerShdw>
              </a:effectLst>
              <a:uLnTx/>
              <a:uFillTx/>
              <a:latin typeface="+mj-lt"/>
              <a:ea typeface="+mj-ea"/>
              <a:cs typeface="+mj-cs"/>
            </a:endParaRPr>
          </a:p>
        </p:txBody>
      </p:sp>
    </p:spTree>
  </p:cSld>
  <p:clrMapOvr>
    <a:masterClrMapping/>
  </p:clrMapOvr>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Content Placeholder 3"/>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10236" y="37531"/>
            <a:ext cx="5268036" cy="6817458"/>
          </a:xfrm>
        </p:spPr>
      </p:pic>
    </p:spTree>
    <p:extLst>
      <p:ext uri="{BB962C8B-B14F-4D97-AF65-F5344CB8AC3E}">
        <p14:creationId xmlns:p14="http://schemas.microsoft.com/office/powerpoint/2010/main" val="148710201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017.JPG"/>
          <p:cNvPicPr>
            <a:picLocks noChangeAspect="1"/>
          </p:cNvPicPr>
          <p:nvPr/>
        </p:nvPicPr>
        <p:blipFill>
          <a:blip r:embed="rId2" cstate="print"/>
          <a:stretch>
            <a:fillRect/>
          </a:stretch>
        </p:blipFill>
        <p:spPr>
          <a:xfrm>
            <a:off x="0" y="0"/>
            <a:ext cx="9144000" cy="6858000"/>
          </a:xfrm>
          <a:prstGeom prst="rect">
            <a:avLst/>
          </a:prstGeom>
        </p:spPr>
      </p:pic>
      <p:sp>
        <p:nvSpPr>
          <p:cNvPr id="4" name="Rectangle 3"/>
          <p:cNvSpPr/>
          <p:nvPr/>
        </p:nvSpPr>
        <p:spPr>
          <a:xfrm>
            <a:off x="1295400" y="4430712"/>
            <a:ext cx="6553200" cy="1143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ctrTitle"/>
          </p:nvPr>
        </p:nvSpPr>
        <p:spPr>
          <a:xfrm>
            <a:off x="457200" y="4267200"/>
            <a:ext cx="8229600" cy="1470025"/>
          </a:xfrm>
        </p:spPr>
        <p:txBody>
          <a:bodyPr>
            <a:noAutofit/>
          </a:bodyPr>
          <a:lstStyle/>
          <a:p>
            <a:r>
              <a:rPr lang="en-US" sz="5400" b="1" dirty="0" smtClean="0">
                <a:effectLst>
                  <a:outerShdw blurRad="38100" dist="38100" dir="2700000" algn="tl">
                    <a:srgbClr val="000000">
                      <a:alpha val="43137"/>
                    </a:srgbClr>
                  </a:outerShdw>
                </a:effectLst>
              </a:rPr>
              <a:t>Ops</a:t>
            </a:r>
            <a:endParaRPr lang="en-US" sz="5400" b="1"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2077697912"/>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7650" name="Rectangle 2"/>
          <p:cNvSpPr>
            <a:spLocks noGrp="1" noChangeArrowheads="1"/>
          </p:cNvSpPr>
          <p:nvPr>
            <p:ph type="title"/>
          </p:nvPr>
        </p:nvSpPr>
        <p:spPr>
          <a:xfrm>
            <a:off x="228600" y="381000"/>
            <a:ext cx="8534400" cy="1066800"/>
          </a:xfrm>
        </p:spPr>
        <p:txBody>
          <a:bodyPr>
            <a:normAutofit fontScale="90000"/>
          </a:bodyPr>
          <a:lstStyle/>
          <a:p>
            <a:pPr eaLnBrk="1" hangingPunct="1">
              <a:defRPr/>
            </a:pPr>
            <a:r>
              <a:rPr lang="en-US" b="1" dirty="0" smtClean="0">
                <a:effectLst>
                  <a:outerShdw blurRad="38100" dist="38100" dir="2700000" algn="tl">
                    <a:srgbClr val="FFFFFF"/>
                  </a:outerShdw>
                </a:effectLst>
              </a:rPr>
              <a:t>State Contract Duty Day</a:t>
            </a:r>
            <a:br>
              <a:rPr lang="en-US" b="1" dirty="0" smtClean="0">
                <a:effectLst>
                  <a:outerShdw blurRad="38100" dist="38100" dir="2700000" algn="tl">
                    <a:srgbClr val="FFFFFF"/>
                  </a:outerShdw>
                </a:effectLst>
              </a:rPr>
            </a:br>
            <a:endParaRPr lang="en-US" b="1" i="1" dirty="0" smtClean="0">
              <a:effectLst>
                <a:outerShdw blurRad="38100" dist="38100" dir="2700000" algn="tl">
                  <a:srgbClr val="FFFFFF"/>
                </a:outerShdw>
              </a:effectLst>
            </a:endParaRPr>
          </a:p>
        </p:txBody>
      </p:sp>
      <p:sp>
        <p:nvSpPr>
          <p:cNvPr id="54275" name="Text Box 3"/>
          <p:cNvSpPr txBox="1">
            <a:spLocks noChangeArrowheads="1"/>
          </p:cNvSpPr>
          <p:nvPr/>
        </p:nvSpPr>
        <p:spPr bwMode="auto">
          <a:xfrm>
            <a:off x="1676400" y="5203825"/>
            <a:ext cx="184150" cy="274638"/>
          </a:xfrm>
          <a:prstGeom prst="rect">
            <a:avLst/>
          </a:prstGeom>
          <a:noFill/>
          <a:ln w="9525">
            <a:noFill/>
            <a:miter lim="800000"/>
            <a:headEnd/>
            <a:tailEnd/>
          </a:ln>
        </p:spPr>
        <p:txBody>
          <a:bodyPr wrap="none">
            <a:spAutoFit/>
          </a:bodyPr>
          <a:lstStyle/>
          <a:p>
            <a:pPr eaLnBrk="0" hangingPunct="0"/>
            <a:endParaRPr lang="en-US" sz="1200">
              <a:latin typeface="Arial" charset="0"/>
            </a:endParaRPr>
          </a:p>
        </p:txBody>
      </p:sp>
      <p:sp>
        <p:nvSpPr>
          <p:cNvPr id="48132" name="Rectangle 8"/>
          <p:cNvSpPr>
            <a:spLocks noChangeArrowheads="1"/>
          </p:cNvSpPr>
          <p:nvPr/>
        </p:nvSpPr>
        <p:spPr bwMode="auto">
          <a:xfrm>
            <a:off x="685800" y="3886200"/>
            <a:ext cx="4800600" cy="1384995"/>
          </a:xfrm>
          <a:prstGeom prst="rect">
            <a:avLst/>
          </a:prstGeom>
          <a:noFill/>
          <a:ln w="9525">
            <a:noFill/>
            <a:miter lim="800000"/>
            <a:headEnd/>
            <a:tailEnd/>
          </a:ln>
        </p:spPr>
        <p:txBody>
          <a:bodyPr wrap="square">
            <a:spAutoFit/>
          </a:bodyPr>
          <a:lstStyle/>
          <a:p>
            <a:pPr eaLnBrk="0" hangingPunct="0">
              <a:tabLst>
                <a:tab pos="457200" algn="l"/>
              </a:tabLst>
              <a:defRPr/>
            </a:pPr>
            <a:r>
              <a:rPr lang="en-US" sz="2800" dirty="0" smtClean="0">
                <a:latin typeface="+mn-lt"/>
                <a:cs typeface="Times New Roman" pitchFamily="18" charset="0"/>
              </a:rPr>
              <a:t>Pre-flight normally at 09:30, flight ready at 10:00, briefing at 10:00.</a:t>
            </a:r>
          </a:p>
        </p:txBody>
      </p:sp>
      <p:sp>
        <p:nvSpPr>
          <p:cNvPr id="8" name="Rectangle 8"/>
          <p:cNvSpPr>
            <a:spLocks noChangeArrowheads="1"/>
          </p:cNvSpPr>
          <p:nvPr/>
        </p:nvSpPr>
        <p:spPr bwMode="auto">
          <a:xfrm>
            <a:off x="685800" y="1524000"/>
            <a:ext cx="7162800" cy="954107"/>
          </a:xfrm>
          <a:prstGeom prst="rect">
            <a:avLst/>
          </a:prstGeom>
          <a:noFill/>
          <a:ln w="9525">
            <a:noFill/>
            <a:miter lim="800000"/>
            <a:headEnd/>
            <a:tailEnd/>
          </a:ln>
        </p:spPr>
        <p:txBody>
          <a:bodyPr wrap="square">
            <a:spAutoFit/>
          </a:bodyPr>
          <a:lstStyle/>
          <a:p>
            <a:pPr eaLnBrk="0" hangingPunct="0">
              <a:tabLst>
                <a:tab pos="457200" algn="l"/>
              </a:tabLst>
              <a:defRPr/>
            </a:pPr>
            <a:r>
              <a:rPr lang="en-US" sz="2800" dirty="0" smtClean="0">
                <a:latin typeface="+mn-lt"/>
                <a:cs typeface="Times New Roman" pitchFamily="18" charset="0"/>
              </a:rPr>
              <a:t>Could be anytime from ½ hour prior to sunrise to ½ hour after sunset-14 hour maximum.  </a:t>
            </a:r>
            <a:endParaRPr lang="en-US" sz="2800" dirty="0">
              <a:latin typeface="+mn-lt"/>
              <a:cs typeface="Times New Roman" pitchFamily="18" charset="0"/>
            </a:endParaRPr>
          </a:p>
        </p:txBody>
      </p:sp>
      <p:sp>
        <p:nvSpPr>
          <p:cNvPr id="9" name="Rectangle 8"/>
          <p:cNvSpPr>
            <a:spLocks noChangeArrowheads="1"/>
          </p:cNvSpPr>
          <p:nvPr/>
        </p:nvSpPr>
        <p:spPr bwMode="auto">
          <a:xfrm>
            <a:off x="685800" y="2819400"/>
            <a:ext cx="7696200" cy="954107"/>
          </a:xfrm>
          <a:prstGeom prst="rect">
            <a:avLst/>
          </a:prstGeom>
          <a:noFill/>
          <a:ln w="9525">
            <a:noFill/>
            <a:miter lim="800000"/>
            <a:headEnd/>
            <a:tailEnd/>
          </a:ln>
        </p:spPr>
        <p:txBody>
          <a:bodyPr>
            <a:spAutoFit/>
          </a:bodyPr>
          <a:lstStyle/>
          <a:p>
            <a:pPr eaLnBrk="0" hangingPunct="0">
              <a:tabLst>
                <a:tab pos="457200" algn="l"/>
              </a:tabLst>
              <a:defRPr/>
            </a:pPr>
            <a:r>
              <a:rPr lang="en-US" sz="2800" dirty="0" smtClean="0">
                <a:latin typeface="+mn-lt"/>
                <a:cs typeface="Times New Roman" pitchFamily="18" charset="0"/>
              </a:rPr>
              <a:t>Determined by Fire Center according to staffing guidelines.</a:t>
            </a:r>
            <a:endParaRPr lang="en-US" sz="2800" dirty="0">
              <a:latin typeface="+mn-lt"/>
              <a:cs typeface="Times New Roman" pitchFamily="18" charset="0"/>
            </a:endParaRPr>
          </a:p>
        </p:txBody>
      </p:sp>
      <p:pic>
        <p:nvPicPr>
          <p:cNvPr id="11" name="Picture 10" descr="DSC03365.JPG"/>
          <p:cNvPicPr>
            <a:picLocks noChangeAspect="1"/>
          </p:cNvPicPr>
          <p:nvPr/>
        </p:nvPicPr>
        <p:blipFill>
          <a:blip r:embed="rId3" cstate="print"/>
          <a:srcRect l="2206"/>
          <a:stretch>
            <a:fillRect/>
          </a:stretch>
        </p:blipFill>
        <p:spPr>
          <a:xfrm>
            <a:off x="5638800" y="3581400"/>
            <a:ext cx="3378200" cy="2590800"/>
          </a:xfrm>
          <a:prstGeom prst="rect">
            <a:avLst/>
          </a:prstGeom>
          <a:ln>
            <a:noFill/>
          </a:ln>
          <a:effectLst>
            <a:outerShdw blurRad="292100" dist="139700" dir="2700000" algn="tl" rotWithShape="0">
              <a:srgbClr val="333333">
                <a:alpha val="65000"/>
              </a:srgbClr>
            </a:outerShdw>
          </a:effectLst>
        </p:spPr>
      </p:pic>
    </p:spTree>
  </p:cSld>
  <p:clrMapOvr>
    <a:masterClrMapping/>
  </p:clrMapOvr>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7650" name="Rectangle 2"/>
          <p:cNvSpPr>
            <a:spLocks noGrp="1" noChangeArrowheads="1"/>
          </p:cNvSpPr>
          <p:nvPr>
            <p:ph type="title"/>
          </p:nvPr>
        </p:nvSpPr>
        <p:spPr/>
        <p:txBody>
          <a:bodyPr/>
          <a:lstStyle/>
          <a:p>
            <a:pPr eaLnBrk="1" hangingPunct="1">
              <a:defRPr/>
            </a:pPr>
            <a:r>
              <a:rPr lang="en-US" b="1" dirty="0" smtClean="0">
                <a:effectLst>
                  <a:outerShdw blurRad="38100" dist="38100" dir="2700000" algn="tl">
                    <a:srgbClr val="FFFFFF"/>
                  </a:outerShdw>
                </a:effectLst>
              </a:rPr>
              <a:t>Briefings</a:t>
            </a:r>
            <a:endParaRPr lang="en-US" sz="3600" b="1" i="1" dirty="0" smtClean="0">
              <a:effectLst>
                <a:outerShdw blurRad="38100" dist="38100" dir="2700000" algn="tl">
                  <a:srgbClr val="FFFFFF"/>
                </a:outerShdw>
              </a:effectLst>
            </a:endParaRPr>
          </a:p>
        </p:txBody>
      </p:sp>
      <p:sp>
        <p:nvSpPr>
          <p:cNvPr id="9" name="TextBox 6"/>
          <p:cNvSpPr txBox="1">
            <a:spLocks noChangeArrowheads="1"/>
          </p:cNvSpPr>
          <p:nvPr/>
        </p:nvSpPr>
        <p:spPr bwMode="auto">
          <a:xfrm>
            <a:off x="533400" y="1524000"/>
            <a:ext cx="8229600" cy="892552"/>
          </a:xfrm>
          <a:prstGeom prst="rect">
            <a:avLst/>
          </a:prstGeom>
          <a:noFill/>
          <a:ln w="9525">
            <a:noFill/>
            <a:miter lim="800000"/>
            <a:headEnd/>
            <a:tailEnd/>
          </a:ln>
        </p:spPr>
        <p:txBody>
          <a:bodyPr wrap="square">
            <a:spAutoFit/>
          </a:bodyPr>
          <a:lstStyle/>
          <a:p>
            <a:pPr>
              <a:defRPr/>
            </a:pPr>
            <a:r>
              <a:rPr lang="en-US" sz="2600" dirty="0" smtClean="0">
                <a:latin typeface="+mn-lt"/>
              </a:rPr>
              <a:t>Daily morning briefing: Normally at 10:00 am-State bases</a:t>
            </a:r>
          </a:p>
          <a:p>
            <a:pPr>
              <a:defRPr/>
            </a:pPr>
            <a:r>
              <a:rPr lang="en-US" sz="2600" dirty="0"/>
              <a:t>	</a:t>
            </a:r>
            <a:r>
              <a:rPr lang="en-US" sz="2600" dirty="0" smtClean="0"/>
              <a:t>		      Normally at 10:30 am-Bemidji T.B. </a:t>
            </a:r>
            <a:r>
              <a:rPr lang="en-US" sz="2600" dirty="0" smtClean="0">
                <a:latin typeface="+mn-lt"/>
              </a:rPr>
              <a:t>  </a:t>
            </a:r>
          </a:p>
        </p:txBody>
      </p:sp>
      <p:sp>
        <p:nvSpPr>
          <p:cNvPr id="6" name="TextBox 6"/>
          <p:cNvSpPr txBox="1">
            <a:spLocks noChangeArrowheads="1"/>
          </p:cNvSpPr>
          <p:nvPr/>
        </p:nvSpPr>
        <p:spPr bwMode="auto">
          <a:xfrm>
            <a:off x="5715000" y="4003357"/>
            <a:ext cx="2895600" cy="492443"/>
          </a:xfrm>
          <a:prstGeom prst="rect">
            <a:avLst/>
          </a:prstGeom>
          <a:noFill/>
          <a:ln w="9525">
            <a:noFill/>
            <a:miter lim="800000"/>
            <a:headEnd/>
            <a:tailEnd/>
          </a:ln>
        </p:spPr>
        <p:txBody>
          <a:bodyPr wrap="square">
            <a:spAutoFit/>
          </a:bodyPr>
          <a:lstStyle/>
          <a:p>
            <a:pPr>
              <a:defRPr/>
            </a:pPr>
            <a:r>
              <a:rPr lang="en-US" sz="2600" dirty="0" smtClean="0">
                <a:latin typeface="+mn-lt"/>
              </a:rPr>
              <a:t>Expected to attend</a:t>
            </a:r>
          </a:p>
        </p:txBody>
      </p:sp>
      <p:pic>
        <p:nvPicPr>
          <p:cNvPr id="8" name="Picture 7" descr="DSC00191.JPG"/>
          <p:cNvPicPr>
            <a:picLocks noChangeAspect="1"/>
          </p:cNvPicPr>
          <p:nvPr/>
        </p:nvPicPr>
        <p:blipFill>
          <a:blip r:embed="rId3" cstate="print">
            <a:lum bright="10000"/>
          </a:blip>
          <a:srcRect l="10526" t="5263" r="5423" b="17544"/>
          <a:stretch>
            <a:fillRect/>
          </a:stretch>
        </p:blipFill>
        <p:spPr>
          <a:xfrm>
            <a:off x="533400" y="2841812"/>
            <a:ext cx="4724400" cy="3254188"/>
          </a:xfrm>
          <a:prstGeom prst="rect">
            <a:avLst/>
          </a:prstGeom>
          <a:ln>
            <a:noFill/>
          </a:ln>
          <a:effectLst>
            <a:outerShdw blurRad="292100" dist="139700" dir="2700000" algn="tl" rotWithShape="0">
              <a:srgbClr val="333333">
                <a:alpha val="65000"/>
              </a:srgbClr>
            </a:outerShdw>
          </a:effectLst>
        </p:spPr>
      </p:pic>
    </p:spTree>
  </p:cSld>
  <p:clrMapOvr>
    <a:masterClrMapping/>
  </p:clrMapOvr>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52400" y="274638"/>
            <a:ext cx="6230324" cy="6430962"/>
          </a:xfrm>
          <a:prstGeom prst="rect">
            <a:avLst/>
          </a:prstGeom>
        </p:spPr>
      </p:pic>
      <p:sp>
        <p:nvSpPr>
          <p:cNvPr id="4" name="TextBox 3"/>
          <p:cNvSpPr txBox="1"/>
          <p:nvPr/>
        </p:nvSpPr>
        <p:spPr>
          <a:xfrm>
            <a:off x="6382724" y="457200"/>
            <a:ext cx="2761276" cy="1846659"/>
          </a:xfrm>
          <a:prstGeom prst="rect">
            <a:avLst/>
          </a:prstGeom>
          <a:noFill/>
        </p:spPr>
        <p:txBody>
          <a:bodyPr wrap="square" rtlCol="0">
            <a:spAutoFit/>
          </a:bodyPr>
          <a:lstStyle/>
          <a:p>
            <a:r>
              <a:rPr lang="en-US" sz="2400" b="1" dirty="0"/>
              <a:t>C</a:t>
            </a:r>
            <a:r>
              <a:rPr lang="en-US" sz="2400" b="1" dirty="0" smtClean="0"/>
              <a:t>onsiderations:</a:t>
            </a:r>
          </a:p>
          <a:p>
            <a:r>
              <a:rPr lang="en-US" sz="2400" dirty="0" smtClean="0"/>
              <a:t>Winds &gt; 10 mph</a:t>
            </a:r>
          </a:p>
          <a:p>
            <a:r>
              <a:rPr lang="en-US" sz="2400" dirty="0" smtClean="0"/>
              <a:t>RH &lt; 40%</a:t>
            </a:r>
          </a:p>
          <a:p>
            <a:r>
              <a:rPr lang="en-US" sz="2400" dirty="0" smtClean="0"/>
              <a:t>Frontal boundaries</a:t>
            </a:r>
          </a:p>
          <a:p>
            <a:endParaRPr lang="en-US" dirty="0"/>
          </a:p>
        </p:txBody>
      </p:sp>
    </p:spTree>
    <p:extLst>
      <p:ext uri="{BB962C8B-B14F-4D97-AF65-F5344CB8AC3E}">
        <p14:creationId xmlns:p14="http://schemas.microsoft.com/office/powerpoint/2010/main" val="109777090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3"/>
          <a:stretch>
            <a:fillRect/>
          </a:stretch>
        </p:blipFill>
        <p:spPr>
          <a:xfrm>
            <a:off x="152400" y="12510"/>
            <a:ext cx="6859038" cy="8351689"/>
          </a:xfrm>
          <a:prstGeom prst="rect">
            <a:avLst/>
          </a:prstGeom>
        </p:spPr>
      </p:pic>
    </p:spTree>
    <p:extLst>
      <p:ext uri="{BB962C8B-B14F-4D97-AF65-F5344CB8AC3E}">
        <p14:creationId xmlns:p14="http://schemas.microsoft.com/office/powerpoint/2010/main" val="141392174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4578" name="Rectangle 2"/>
          <p:cNvSpPr>
            <a:spLocks noGrp="1" noChangeArrowheads="1"/>
          </p:cNvSpPr>
          <p:nvPr>
            <p:ph type="title"/>
          </p:nvPr>
        </p:nvSpPr>
        <p:spPr>
          <a:xfrm>
            <a:off x="685800" y="0"/>
            <a:ext cx="7924800" cy="1143000"/>
          </a:xfrm>
        </p:spPr>
        <p:txBody>
          <a:bodyPr/>
          <a:lstStyle/>
          <a:p>
            <a:pPr>
              <a:defRPr/>
            </a:pPr>
            <a:r>
              <a:rPr lang="en-US" b="1" dirty="0" smtClean="0">
                <a:effectLst>
                  <a:outerShdw blurRad="38100" dist="38100" dir="2700000" algn="tl">
                    <a:srgbClr val="FFFFFF"/>
                  </a:outerShdw>
                </a:effectLst>
              </a:rPr>
              <a:t>Dispatch Procedures</a:t>
            </a:r>
          </a:p>
        </p:txBody>
      </p:sp>
      <p:sp>
        <p:nvSpPr>
          <p:cNvPr id="6" name="TextBox 6"/>
          <p:cNvSpPr txBox="1">
            <a:spLocks noChangeArrowheads="1"/>
          </p:cNvSpPr>
          <p:nvPr/>
        </p:nvSpPr>
        <p:spPr bwMode="auto">
          <a:xfrm>
            <a:off x="685800" y="2895600"/>
            <a:ext cx="4724400" cy="2462213"/>
          </a:xfrm>
          <a:prstGeom prst="rect">
            <a:avLst/>
          </a:prstGeom>
          <a:noFill/>
          <a:ln w="9525">
            <a:noFill/>
            <a:miter lim="800000"/>
            <a:headEnd/>
            <a:tailEnd/>
          </a:ln>
        </p:spPr>
        <p:txBody>
          <a:bodyPr wrap="square">
            <a:spAutoFit/>
          </a:bodyPr>
          <a:lstStyle/>
          <a:p>
            <a:pPr>
              <a:buFont typeface="Arial" pitchFamily="34" charset="0"/>
              <a:buChar char="•"/>
              <a:defRPr/>
            </a:pPr>
            <a:r>
              <a:rPr lang="en-US" sz="2600" dirty="0" smtClean="0"/>
              <a:t>  Tactical Aircraft Request form</a:t>
            </a:r>
          </a:p>
          <a:p>
            <a:pPr>
              <a:buFont typeface="Arial" pitchFamily="34" charset="0"/>
              <a:buChar char="•"/>
              <a:defRPr/>
            </a:pPr>
            <a:endParaRPr lang="en-US" sz="1200" dirty="0" smtClean="0"/>
          </a:p>
          <a:p>
            <a:pPr>
              <a:buFont typeface="Arial" pitchFamily="34" charset="0"/>
              <a:buChar char="•"/>
              <a:defRPr/>
            </a:pPr>
            <a:r>
              <a:rPr lang="en-US" sz="2600" dirty="0" smtClean="0"/>
              <a:t>  </a:t>
            </a:r>
            <a:r>
              <a:rPr lang="en-US" sz="2600" dirty="0" err="1" smtClean="0"/>
              <a:t>Landview</a:t>
            </a:r>
            <a:r>
              <a:rPr lang="en-US" sz="2600" dirty="0" smtClean="0"/>
              <a:t> printout</a:t>
            </a:r>
          </a:p>
          <a:p>
            <a:pPr>
              <a:buFont typeface="Arial" pitchFamily="34" charset="0"/>
              <a:buChar char="•"/>
              <a:defRPr/>
            </a:pPr>
            <a:endParaRPr lang="en-US" sz="1200" dirty="0" smtClean="0"/>
          </a:p>
          <a:p>
            <a:pPr>
              <a:buFont typeface="Arial" pitchFamily="34" charset="0"/>
              <a:buChar char="•"/>
              <a:defRPr/>
            </a:pPr>
            <a:r>
              <a:rPr lang="en-US" sz="2600" dirty="0" smtClean="0"/>
              <a:t>  Expected to be launched no more than 15 min. after receipt of dispatch</a:t>
            </a:r>
            <a:endParaRPr lang="en-US" sz="2800" i="1" dirty="0" smtClean="0">
              <a:latin typeface="+mn-lt"/>
            </a:endParaRPr>
          </a:p>
        </p:txBody>
      </p:sp>
      <p:sp>
        <p:nvSpPr>
          <p:cNvPr id="8" name="Rectangle 7"/>
          <p:cNvSpPr/>
          <p:nvPr/>
        </p:nvSpPr>
        <p:spPr>
          <a:xfrm>
            <a:off x="609600" y="1828800"/>
            <a:ext cx="2573012" cy="553998"/>
          </a:xfrm>
          <a:prstGeom prst="rect">
            <a:avLst/>
          </a:prstGeom>
        </p:spPr>
        <p:txBody>
          <a:bodyPr wrap="none">
            <a:spAutoFit/>
          </a:bodyPr>
          <a:lstStyle/>
          <a:p>
            <a:pPr>
              <a:defRPr/>
            </a:pPr>
            <a:r>
              <a:rPr lang="en-US" sz="3000" b="1" dirty="0" smtClean="0"/>
              <a:t>Paper Dispatch</a:t>
            </a:r>
          </a:p>
        </p:txBody>
      </p:sp>
      <p:pic>
        <p:nvPicPr>
          <p:cNvPr id="7" name="Picture 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338989" y="2514600"/>
            <a:ext cx="3648872" cy="2736654"/>
          </a:xfrm>
          <a:prstGeom prst="rect">
            <a:avLst/>
          </a:prstGeom>
          <a:ln>
            <a:noFill/>
          </a:ln>
          <a:effectLst>
            <a:outerShdw blurRad="292100" dist="139700" dir="2700000" algn="tl" rotWithShape="0">
              <a:srgbClr val="333333">
                <a:alpha val="65000"/>
              </a:srgbClr>
            </a:outerShdw>
          </a:effectLst>
        </p:spPr>
      </p:pic>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7586" name="Rectangle 2"/>
          <p:cNvSpPr>
            <a:spLocks noGrp="1" noChangeArrowheads="1"/>
          </p:cNvSpPr>
          <p:nvPr>
            <p:ph type="title"/>
          </p:nvPr>
        </p:nvSpPr>
        <p:spPr>
          <a:xfrm>
            <a:off x="1905000" y="0"/>
            <a:ext cx="5486400" cy="1447800"/>
          </a:xfrm>
        </p:spPr>
        <p:txBody>
          <a:bodyPr/>
          <a:lstStyle/>
          <a:p>
            <a:pPr eaLnBrk="1" hangingPunct="1">
              <a:defRPr/>
            </a:pPr>
            <a:r>
              <a:rPr lang="en-US" b="1" dirty="0" smtClean="0">
                <a:effectLst>
                  <a:outerShdw blurRad="38100" dist="38100" dir="2700000" algn="tl">
                    <a:srgbClr val="FFFFFF"/>
                  </a:outerShdw>
                </a:effectLst>
              </a:rPr>
              <a:t>Detection Aircraft</a:t>
            </a:r>
            <a:endParaRPr lang="en-US" b="1" i="1" dirty="0" smtClean="0">
              <a:effectLst>
                <a:outerShdw blurRad="38100" dist="38100" dir="2700000" algn="tl">
                  <a:srgbClr val="FFFFFF"/>
                </a:outerShdw>
              </a:effectLst>
            </a:endParaRPr>
          </a:p>
        </p:txBody>
      </p:sp>
      <p:sp>
        <p:nvSpPr>
          <p:cNvPr id="115715" name="Text Box 3"/>
          <p:cNvSpPr txBox="1">
            <a:spLocks noChangeArrowheads="1"/>
          </p:cNvSpPr>
          <p:nvPr/>
        </p:nvSpPr>
        <p:spPr bwMode="auto">
          <a:xfrm>
            <a:off x="1676400" y="5203825"/>
            <a:ext cx="184150" cy="274638"/>
          </a:xfrm>
          <a:prstGeom prst="rect">
            <a:avLst/>
          </a:prstGeom>
          <a:noFill/>
          <a:ln w="9525">
            <a:noFill/>
            <a:miter lim="800000"/>
            <a:headEnd/>
            <a:tailEnd/>
          </a:ln>
        </p:spPr>
        <p:txBody>
          <a:bodyPr wrap="none">
            <a:spAutoFit/>
          </a:bodyPr>
          <a:lstStyle/>
          <a:p>
            <a:pPr eaLnBrk="0" hangingPunct="0"/>
            <a:endParaRPr lang="en-US" sz="1200">
              <a:latin typeface="Arial" charset="0"/>
            </a:endParaRPr>
          </a:p>
        </p:txBody>
      </p:sp>
      <p:pic>
        <p:nvPicPr>
          <p:cNvPr id="115716" name="Picture 4" descr="D:\AerDet\Multimedia\Photos\Juanita Larson\plane circling-taken from grd-2.JPG"/>
          <p:cNvPicPr>
            <a:picLocks noChangeAspect="1" noChangeArrowheads="1"/>
          </p:cNvPicPr>
          <p:nvPr/>
        </p:nvPicPr>
        <p:blipFill>
          <a:blip r:embed="rId3" cstate="print">
            <a:lum bright="6000" contrast="24000"/>
          </a:blip>
          <a:srcRect l="35834" t="28949" r="23759" b="36694"/>
          <a:stretch>
            <a:fillRect/>
          </a:stretch>
        </p:blipFill>
        <p:spPr bwMode="auto">
          <a:xfrm>
            <a:off x="5029200" y="1295400"/>
            <a:ext cx="3505200" cy="2230582"/>
          </a:xfrm>
          <a:prstGeom prst="rect">
            <a:avLst/>
          </a:prstGeom>
          <a:ln>
            <a:noFill/>
          </a:ln>
          <a:effectLst>
            <a:outerShdw blurRad="292100" dist="139700" dir="2700000" algn="tl" rotWithShape="0">
              <a:srgbClr val="333333">
                <a:alpha val="65000"/>
              </a:srgbClr>
            </a:outerShdw>
          </a:effectLst>
        </p:spPr>
      </p:pic>
      <p:sp>
        <p:nvSpPr>
          <p:cNvPr id="110597" name="TextBox 6"/>
          <p:cNvSpPr txBox="1">
            <a:spLocks noChangeArrowheads="1"/>
          </p:cNvSpPr>
          <p:nvPr/>
        </p:nvSpPr>
        <p:spPr bwMode="auto">
          <a:xfrm>
            <a:off x="574964" y="1524000"/>
            <a:ext cx="3886200" cy="4678204"/>
          </a:xfrm>
          <a:prstGeom prst="rect">
            <a:avLst/>
          </a:prstGeom>
          <a:noFill/>
          <a:ln w="9525">
            <a:noFill/>
            <a:miter lim="800000"/>
            <a:headEnd/>
            <a:tailEnd/>
          </a:ln>
        </p:spPr>
        <p:txBody>
          <a:bodyPr wrap="square">
            <a:spAutoFit/>
          </a:bodyPr>
          <a:lstStyle/>
          <a:p>
            <a:pPr>
              <a:defRPr/>
            </a:pPr>
            <a:r>
              <a:rPr lang="en-US" sz="2800" dirty="0">
                <a:latin typeface="+mn-lt"/>
              </a:rPr>
              <a:t>A pilot and aerial observer fly a predetermined route over a large area to locate fires from the air. </a:t>
            </a:r>
          </a:p>
          <a:p>
            <a:pPr>
              <a:defRPr/>
            </a:pPr>
            <a:endParaRPr lang="en-US" sz="1800" dirty="0">
              <a:latin typeface="+mn-lt"/>
            </a:endParaRPr>
          </a:p>
          <a:p>
            <a:pPr>
              <a:defRPr/>
            </a:pPr>
            <a:r>
              <a:rPr lang="en-US" sz="2800" dirty="0">
                <a:latin typeface="+mn-lt"/>
              </a:rPr>
              <a:t>Detection is often the first aircraft over the </a:t>
            </a:r>
            <a:r>
              <a:rPr lang="en-US" sz="2800" dirty="0" smtClean="0">
                <a:latin typeface="+mn-lt"/>
              </a:rPr>
              <a:t>fire </a:t>
            </a:r>
            <a:r>
              <a:rPr lang="en-US" sz="2800" b="1" dirty="0" smtClean="0">
                <a:latin typeface="+mn-lt"/>
              </a:rPr>
              <a:t>and are typically found </a:t>
            </a:r>
          </a:p>
          <a:p>
            <a:pPr>
              <a:defRPr/>
            </a:pPr>
            <a:r>
              <a:rPr lang="en-US" sz="2800" b="1" dirty="0" smtClean="0">
                <a:latin typeface="+mn-lt"/>
              </a:rPr>
              <a:t>at 2500-3500 MSL on </a:t>
            </a:r>
            <a:r>
              <a:rPr lang="en-US" sz="2800" b="1" dirty="0" smtClean="0">
                <a:solidFill>
                  <a:srgbClr val="FF0000"/>
                </a:solidFill>
                <a:latin typeface="+mn-lt"/>
              </a:rPr>
              <a:t>122.925 frequency</a:t>
            </a:r>
            <a:endParaRPr lang="en-US" sz="2800" b="1" dirty="0">
              <a:solidFill>
                <a:srgbClr val="FF0000"/>
              </a:solidFill>
              <a:latin typeface="+mn-lt"/>
            </a:endParaRPr>
          </a:p>
        </p:txBody>
      </p:sp>
      <p:pic>
        <p:nvPicPr>
          <p:cNvPr id="8" name="Picture 7" descr="Y:\Aerial Detection\Graphics\ColRtes_NE-stayOnRte.gif"/>
          <p:cNvPicPr>
            <a:picLocks noChangeAspect="1" noChangeArrowheads="1"/>
          </p:cNvPicPr>
          <p:nvPr/>
        </p:nvPicPr>
        <p:blipFill>
          <a:blip r:embed="rId4" cstate="print"/>
          <a:srcRect l="-1942" r="5838" b="-698"/>
          <a:stretch>
            <a:fillRect/>
          </a:stretch>
        </p:blipFill>
        <p:spPr bwMode="auto">
          <a:xfrm>
            <a:off x="5029200" y="3574793"/>
            <a:ext cx="3733800" cy="2978407"/>
          </a:xfrm>
          <a:prstGeom prst="rect">
            <a:avLst/>
          </a:prstGeom>
          <a:ln>
            <a:noFill/>
          </a:ln>
          <a:effectLst>
            <a:outerShdw blurRad="292100" dist="139700" dir="2700000" algn="tl" rotWithShape="0">
              <a:srgbClr val="333333">
                <a:alpha val="65000"/>
              </a:srgbClr>
            </a:outerShdw>
          </a:effectLst>
        </p:spPr>
      </p:pic>
    </p:spTree>
  </p:cSld>
  <p:clrMapOvr>
    <a:masterClrMapping/>
  </p:clrMapOvr>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4578" name="Rectangle 2"/>
          <p:cNvSpPr>
            <a:spLocks noGrp="1" noChangeArrowheads="1"/>
          </p:cNvSpPr>
          <p:nvPr>
            <p:ph type="title"/>
          </p:nvPr>
        </p:nvSpPr>
        <p:spPr>
          <a:xfrm>
            <a:off x="457200" y="304800"/>
            <a:ext cx="3581400" cy="1143000"/>
          </a:xfrm>
        </p:spPr>
        <p:txBody>
          <a:bodyPr>
            <a:normAutofit fontScale="90000"/>
          </a:bodyPr>
          <a:lstStyle/>
          <a:p>
            <a:pPr>
              <a:defRPr/>
            </a:pPr>
            <a:r>
              <a:rPr lang="en-US" b="1" dirty="0" smtClean="0">
                <a:effectLst>
                  <a:outerShdw blurRad="38100" dist="38100" dir="2700000" algn="tl">
                    <a:srgbClr val="FFFFFF"/>
                  </a:outerShdw>
                </a:effectLst>
              </a:rPr>
              <a:t>Paper Dispatch</a:t>
            </a:r>
          </a:p>
        </p:txBody>
      </p:sp>
      <p:sp>
        <p:nvSpPr>
          <p:cNvPr id="3" name="TextBox 6"/>
          <p:cNvSpPr txBox="1">
            <a:spLocks noChangeArrowheads="1"/>
          </p:cNvSpPr>
          <p:nvPr/>
        </p:nvSpPr>
        <p:spPr bwMode="auto">
          <a:xfrm>
            <a:off x="1066800" y="2895600"/>
            <a:ext cx="2819400" cy="954107"/>
          </a:xfrm>
          <a:prstGeom prst="rect">
            <a:avLst/>
          </a:prstGeom>
          <a:noFill/>
          <a:ln w="9525">
            <a:noFill/>
            <a:miter lim="800000"/>
            <a:headEnd/>
            <a:tailEnd/>
          </a:ln>
        </p:spPr>
        <p:txBody>
          <a:bodyPr wrap="square">
            <a:spAutoFit/>
          </a:bodyPr>
          <a:lstStyle/>
          <a:p>
            <a:pPr>
              <a:defRPr/>
            </a:pPr>
            <a:r>
              <a:rPr lang="en-US" sz="2800" dirty="0" smtClean="0">
                <a:latin typeface="+mn-lt"/>
              </a:rPr>
              <a:t>Tactical Aircraft</a:t>
            </a:r>
          </a:p>
          <a:p>
            <a:pPr>
              <a:defRPr/>
            </a:pPr>
            <a:r>
              <a:rPr lang="en-US" sz="2800" dirty="0" smtClean="0">
                <a:latin typeface="+mn-lt"/>
              </a:rPr>
              <a:t> Request Form</a:t>
            </a:r>
            <a:endParaRPr lang="en-US" sz="2800" dirty="0">
              <a:latin typeface="+mn-lt"/>
            </a:endParaRPr>
          </a:p>
        </p:txBody>
      </p:sp>
      <p:pic>
        <p:nvPicPr>
          <p:cNvPr id="5" name="Picture 5" descr="dispatch form 001 copy.jpg"/>
          <p:cNvPicPr>
            <a:picLocks noChangeAspect="1"/>
          </p:cNvPicPr>
          <p:nvPr/>
        </p:nvPicPr>
        <p:blipFill>
          <a:blip r:embed="rId3" cstate="print"/>
          <a:srcRect/>
          <a:stretch>
            <a:fillRect/>
          </a:stretch>
        </p:blipFill>
        <p:spPr bwMode="auto">
          <a:xfrm>
            <a:off x="4572000" y="222259"/>
            <a:ext cx="4205579" cy="6483341"/>
          </a:xfrm>
          <a:prstGeom prst="rect">
            <a:avLst/>
          </a:prstGeom>
          <a:ln>
            <a:noFill/>
          </a:ln>
          <a:effectLst>
            <a:outerShdw blurRad="292100" dist="139700" dir="2700000" algn="tl" rotWithShape="0">
              <a:srgbClr val="333333">
                <a:alpha val="65000"/>
              </a:srgbClr>
            </a:outerShdw>
          </a:effectLst>
        </p:spPr>
      </p:pic>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Content Placeholder 3"/>
          <p:cNvPicPr>
            <a:picLocks noGrp="1" noChangeAspect="1"/>
          </p:cNvPicPr>
          <p:nvPr>
            <p:ph idx="1"/>
          </p:nvPr>
        </p:nvPicPr>
        <p:blipFill rotWithShape="1">
          <a:blip r:embed="rId3"/>
          <a:srcRect t="83405"/>
          <a:stretch/>
        </p:blipFill>
        <p:spPr>
          <a:xfrm>
            <a:off x="-32200" y="1676400"/>
            <a:ext cx="9909476" cy="3352800"/>
          </a:xfrm>
          <a:prstGeom prst="rect">
            <a:avLst/>
          </a:prstGeom>
        </p:spPr>
      </p:pic>
    </p:spTree>
    <p:extLst>
      <p:ext uri="{BB962C8B-B14F-4D97-AF65-F5344CB8AC3E}">
        <p14:creationId xmlns:p14="http://schemas.microsoft.com/office/powerpoint/2010/main" val="359916724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1746" name="Rectangle 2"/>
          <p:cNvSpPr>
            <a:spLocks noGrp="1" noChangeArrowheads="1"/>
          </p:cNvSpPr>
          <p:nvPr>
            <p:ph type="title"/>
          </p:nvPr>
        </p:nvSpPr>
        <p:spPr>
          <a:xfrm>
            <a:off x="0" y="152400"/>
            <a:ext cx="9144000" cy="1066800"/>
          </a:xfrm>
        </p:spPr>
        <p:txBody>
          <a:bodyPr/>
          <a:lstStyle/>
          <a:p>
            <a:pPr eaLnBrk="1" hangingPunct="1">
              <a:defRPr/>
            </a:pPr>
            <a:r>
              <a:rPr lang="en-US" b="1" dirty="0" smtClean="0">
                <a:effectLst>
                  <a:outerShdw blurRad="38100" dist="38100" dir="2700000" algn="tl">
                    <a:srgbClr val="FFFFFF"/>
                  </a:outerShdw>
                </a:effectLst>
              </a:rPr>
              <a:t>Ramp Procedures</a:t>
            </a:r>
            <a:endParaRPr lang="en-US" b="1" i="1" dirty="0" smtClean="0">
              <a:effectLst>
                <a:outerShdw blurRad="38100" dist="38100" dir="2700000" algn="tl">
                  <a:srgbClr val="FFFFFF"/>
                </a:outerShdw>
              </a:effectLst>
            </a:endParaRPr>
          </a:p>
        </p:txBody>
      </p:sp>
      <p:sp>
        <p:nvSpPr>
          <p:cNvPr id="16" name="Text Box 5"/>
          <p:cNvSpPr txBox="1">
            <a:spLocks noChangeArrowheads="1"/>
          </p:cNvSpPr>
          <p:nvPr/>
        </p:nvSpPr>
        <p:spPr bwMode="auto">
          <a:xfrm>
            <a:off x="685800" y="1828800"/>
            <a:ext cx="3916362" cy="2246769"/>
          </a:xfrm>
          <a:prstGeom prst="rect">
            <a:avLst/>
          </a:prstGeom>
          <a:noFill/>
          <a:ln w="9525">
            <a:noFill/>
            <a:miter lim="800000"/>
            <a:headEnd/>
            <a:tailEnd/>
          </a:ln>
        </p:spPr>
        <p:txBody>
          <a:bodyPr>
            <a:spAutoFit/>
          </a:bodyPr>
          <a:lstStyle/>
          <a:p>
            <a:pPr>
              <a:defRPr/>
            </a:pPr>
            <a:r>
              <a:rPr lang="en-US" sz="2800" dirty="0" smtClean="0">
                <a:latin typeface="+mn-lt"/>
              </a:rPr>
              <a:t>All aircraft movements, operations, maintenance and parking on the ramp to be coordinated with the Ramp Manager.</a:t>
            </a:r>
            <a:endParaRPr lang="en-US" sz="2800" dirty="0">
              <a:latin typeface="+mn-lt"/>
            </a:endParaRPr>
          </a:p>
        </p:txBody>
      </p:sp>
      <p:sp>
        <p:nvSpPr>
          <p:cNvPr id="7" name="Text Box 5"/>
          <p:cNvSpPr txBox="1">
            <a:spLocks noChangeArrowheads="1"/>
          </p:cNvSpPr>
          <p:nvPr/>
        </p:nvSpPr>
        <p:spPr bwMode="auto">
          <a:xfrm>
            <a:off x="685800" y="5029200"/>
            <a:ext cx="5257800" cy="523220"/>
          </a:xfrm>
          <a:prstGeom prst="rect">
            <a:avLst/>
          </a:prstGeom>
          <a:noFill/>
          <a:ln w="9525">
            <a:noFill/>
            <a:miter lim="800000"/>
            <a:headEnd/>
            <a:tailEnd/>
          </a:ln>
        </p:spPr>
        <p:txBody>
          <a:bodyPr wrap="square">
            <a:spAutoFit/>
          </a:bodyPr>
          <a:lstStyle/>
          <a:p>
            <a:pPr>
              <a:defRPr/>
            </a:pPr>
            <a:r>
              <a:rPr lang="en-US" sz="2800" b="1" dirty="0" smtClean="0">
                <a:solidFill>
                  <a:srgbClr val="FF0000"/>
                </a:solidFill>
                <a:latin typeface="+mn-lt"/>
              </a:rPr>
              <a:t>Ramp frequency:  120.125</a:t>
            </a:r>
            <a:endParaRPr lang="en-US" sz="2800" b="1" dirty="0">
              <a:solidFill>
                <a:srgbClr val="FF0000"/>
              </a:solidFill>
              <a:latin typeface="+mn-lt"/>
            </a:endParaRPr>
          </a:p>
        </p:txBody>
      </p:sp>
      <p:pic>
        <p:nvPicPr>
          <p:cNvPr id="4" name="Picture 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600724" y="1600200"/>
            <a:ext cx="4389438" cy="2938384"/>
          </a:xfrm>
          <a:prstGeom prst="rect">
            <a:avLst/>
          </a:prstGeom>
        </p:spPr>
      </p:pic>
    </p:spTree>
    <p:extLst>
      <p:ext uri="{BB962C8B-B14F-4D97-AF65-F5344CB8AC3E}">
        <p14:creationId xmlns:p14="http://schemas.microsoft.com/office/powerpoint/2010/main" val="2737476972"/>
      </p:ext>
    </p:extLst>
  </p:cSld>
  <p:clrMapOvr>
    <a:masterClrMapping/>
  </p:clrMapOvr>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b="1" dirty="0" smtClean="0"/>
              <a:t>Flight Following</a:t>
            </a:r>
            <a:endParaRPr lang="en-US" b="1" dirty="0"/>
          </a:p>
        </p:txBody>
      </p:sp>
      <p:sp>
        <p:nvSpPr>
          <p:cNvPr id="3" name="Content Placeholder 2"/>
          <p:cNvSpPr>
            <a:spLocks noGrp="1"/>
          </p:cNvSpPr>
          <p:nvPr>
            <p:ph idx="1"/>
          </p:nvPr>
        </p:nvSpPr>
        <p:spPr>
          <a:xfrm>
            <a:off x="457200" y="1600200"/>
            <a:ext cx="8229600" cy="5029200"/>
          </a:xfrm>
        </p:spPr>
        <p:txBody>
          <a:bodyPr>
            <a:normAutofit/>
          </a:bodyPr>
          <a:lstStyle/>
          <a:p>
            <a:pPr marL="0" indent="0">
              <a:buNone/>
            </a:pPr>
            <a:r>
              <a:rPr lang="en-US" dirty="0" smtClean="0"/>
              <a:t>Flight following will be accomplished </a:t>
            </a:r>
            <a:r>
              <a:rPr lang="en-US" b="1" dirty="0" smtClean="0">
                <a:solidFill>
                  <a:srgbClr val="FF0000"/>
                </a:solidFill>
              </a:rPr>
              <a:t>with AFF</a:t>
            </a:r>
            <a:endParaRPr lang="en-US" b="1" dirty="0" smtClean="0"/>
          </a:p>
          <a:p>
            <a:r>
              <a:rPr lang="en-US" dirty="0" smtClean="0"/>
              <a:t>Tankers will communicate directly with the </a:t>
            </a:r>
            <a:r>
              <a:rPr lang="en-US" b="1" dirty="0" smtClean="0">
                <a:solidFill>
                  <a:srgbClr val="FF0000"/>
                </a:solidFill>
              </a:rPr>
              <a:t>Tanker Base </a:t>
            </a:r>
            <a:r>
              <a:rPr lang="en-US" dirty="0" smtClean="0"/>
              <a:t>they departed from on AirNet simplex</a:t>
            </a:r>
          </a:p>
          <a:p>
            <a:r>
              <a:rPr lang="en-US" dirty="0" smtClean="0"/>
              <a:t>Aerial Supervision Platforms and Federal Tankers communicate directly with </a:t>
            </a:r>
            <a:r>
              <a:rPr lang="en-US" dirty="0" smtClean="0">
                <a:solidFill>
                  <a:srgbClr val="FF0000"/>
                </a:solidFill>
              </a:rPr>
              <a:t>FIRECENTER</a:t>
            </a:r>
            <a:r>
              <a:rPr lang="en-US" dirty="0" smtClean="0"/>
              <a:t> on Air Net Simplex or appropriate Air Net Repeater.</a:t>
            </a:r>
            <a:endParaRPr lang="en-US" dirty="0"/>
          </a:p>
        </p:txBody>
      </p:sp>
    </p:spTree>
    <p:extLst>
      <p:ext uri="{BB962C8B-B14F-4D97-AF65-F5344CB8AC3E}">
        <p14:creationId xmlns:p14="http://schemas.microsoft.com/office/powerpoint/2010/main" val="1752411567"/>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114800" y="3124200"/>
            <a:ext cx="4925482" cy="2575711"/>
          </a:xfrm>
          <a:prstGeom prst="rect">
            <a:avLst/>
          </a:prstGeom>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353616"/>
            <a:ext cx="5634788" cy="6955631"/>
          </a:xfrm>
          <a:prstGeom prst="rect">
            <a:avLst/>
          </a:prstGeom>
        </p:spPr>
      </p:pic>
      <p:sp>
        <p:nvSpPr>
          <p:cNvPr id="5" name="TextBox 4"/>
          <p:cNvSpPr txBox="1"/>
          <p:nvPr/>
        </p:nvSpPr>
        <p:spPr>
          <a:xfrm>
            <a:off x="3581400" y="228600"/>
            <a:ext cx="5334000" cy="769441"/>
          </a:xfrm>
          <a:prstGeom prst="rect">
            <a:avLst/>
          </a:prstGeom>
          <a:noFill/>
        </p:spPr>
        <p:txBody>
          <a:bodyPr wrap="square" rtlCol="0">
            <a:spAutoFit/>
          </a:bodyPr>
          <a:lstStyle/>
          <a:p>
            <a:r>
              <a:rPr lang="en-US" sz="4400" b="1">
                <a:effectLst>
                  <a:outerShdw blurRad="38100" dist="38100" dir="2700000" algn="tl">
                    <a:srgbClr val="FFFFFF"/>
                  </a:outerShdw>
                </a:effectLst>
                <a:latin typeface="+mj-lt"/>
              </a:rPr>
              <a:t>MN DNR Fire Air Net</a:t>
            </a:r>
            <a:endParaRPr lang="en-US" sz="4400" dirty="0">
              <a:latin typeface="+mj-lt"/>
            </a:endParaRPr>
          </a:p>
        </p:txBody>
      </p:sp>
      <p:sp>
        <p:nvSpPr>
          <p:cNvPr id="7" name="TextBox 6"/>
          <p:cNvSpPr txBox="1"/>
          <p:nvPr/>
        </p:nvSpPr>
        <p:spPr>
          <a:xfrm>
            <a:off x="4267200" y="987427"/>
            <a:ext cx="4419600" cy="461665"/>
          </a:xfrm>
          <a:prstGeom prst="rect">
            <a:avLst/>
          </a:prstGeom>
          <a:noFill/>
        </p:spPr>
        <p:txBody>
          <a:bodyPr wrap="square" rtlCol="0">
            <a:spAutoFit/>
          </a:bodyPr>
          <a:lstStyle/>
          <a:p>
            <a:r>
              <a:rPr lang="en-US" sz="2400" b="1" dirty="0" smtClean="0"/>
              <a:t>        Simplex </a:t>
            </a:r>
            <a:r>
              <a:rPr lang="en-US" sz="2400" b="1" dirty="0"/>
              <a:t>and Repeater Zones</a:t>
            </a:r>
          </a:p>
        </p:txBody>
      </p:sp>
    </p:spTree>
    <p:extLst>
      <p:ext uri="{BB962C8B-B14F-4D97-AF65-F5344CB8AC3E}">
        <p14:creationId xmlns:p14="http://schemas.microsoft.com/office/powerpoint/2010/main" val="158005657"/>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7650" name="Rectangle 2"/>
          <p:cNvSpPr>
            <a:spLocks noGrp="1" noChangeArrowheads="1"/>
          </p:cNvSpPr>
          <p:nvPr>
            <p:ph type="title"/>
          </p:nvPr>
        </p:nvSpPr>
        <p:spPr>
          <a:xfrm>
            <a:off x="228600" y="0"/>
            <a:ext cx="8686800" cy="1219200"/>
          </a:xfrm>
        </p:spPr>
        <p:txBody>
          <a:bodyPr/>
          <a:lstStyle/>
          <a:p>
            <a:pPr eaLnBrk="1" hangingPunct="1">
              <a:defRPr/>
            </a:pPr>
            <a:r>
              <a:rPr lang="en-US" b="1" dirty="0" smtClean="0">
                <a:effectLst>
                  <a:outerShdw blurRad="38100" dist="38100" dir="2700000" algn="tl">
                    <a:srgbClr val="FFFFFF"/>
                  </a:outerShdw>
                </a:effectLst>
              </a:rPr>
              <a:t>Call Signs</a:t>
            </a:r>
            <a:endParaRPr lang="en-US" sz="3600" b="1" i="1" dirty="0" smtClean="0">
              <a:effectLst>
                <a:outerShdw blurRad="38100" dist="38100" dir="2700000" algn="tl">
                  <a:srgbClr val="FFFFFF"/>
                </a:outerShdw>
              </a:effectLst>
            </a:endParaRPr>
          </a:p>
        </p:txBody>
      </p:sp>
      <p:sp>
        <p:nvSpPr>
          <p:cNvPr id="9" name="TextBox 6"/>
          <p:cNvSpPr txBox="1">
            <a:spLocks noChangeArrowheads="1"/>
          </p:cNvSpPr>
          <p:nvPr/>
        </p:nvSpPr>
        <p:spPr bwMode="auto">
          <a:xfrm>
            <a:off x="762000" y="1600200"/>
            <a:ext cx="8305800" cy="492443"/>
          </a:xfrm>
          <a:prstGeom prst="rect">
            <a:avLst/>
          </a:prstGeom>
          <a:noFill/>
          <a:ln w="9525">
            <a:noFill/>
            <a:miter lim="800000"/>
            <a:headEnd/>
            <a:tailEnd/>
          </a:ln>
        </p:spPr>
        <p:txBody>
          <a:bodyPr wrap="square">
            <a:spAutoFit/>
          </a:bodyPr>
          <a:lstStyle/>
          <a:p>
            <a:pPr>
              <a:buFont typeface="Arial" pitchFamily="34" charset="0"/>
              <a:buChar char="•"/>
              <a:defRPr/>
            </a:pPr>
            <a:r>
              <a:rPr lang="en-US" sz="2600" b="1" dirty="0" smtClean="0">
                <a:latin typeface="+mn-lt"/>
              </a:rPr>
              <a:t>  </a:t>
            </a:r>
            <a:r>
              <a:rPr lang="en-US" sz="2600" b="1" dirty="0" smtClean="0">
                <a:solidFill>
                  <a:srgbClr val="FF0000"/>
                </a:solidFill>
                <a:latin typeface="+mn-lt"/>
              </a:rPr>
              <a:t>Fire Center   </a:t>
            </a:r>
            <a:r>
              <a:rPr lang="en-US" sz="2400" dirty="0"/>
              <a:t>(</a:t>
            </a:r>
            <a:r>
              <a:rPr lang="en-US" sz="2400" dirty="0" smtClean="0">
                <a:latin typeface="+mn-lt"/>
              </a:rPr>
              <a:t>Air Desk) </a:t>
            </a:r>
            <a:r>
              <a:rPr lang="en-US" sz="2400" dirty="0" smtClean="0">
                <a:solidFill>
                  <a:srgbClr val="FF0000"/>
                </a:solidFill>
                <a:latin typeface="+mn-lt"/>
              </a:rPr>
              <a:t>ALL FLIGHT FOLLOWING VITALS</a:t>
            </a:r>
            <a:endParaRPr lang="en-US" sz="2400" dirty="0">
              <a:solidFill>
                <a:srgbClr val="FF0000"/>
              </a:solidFill>
              <a:latin typeface="+mn-lt"/>
            </a:endParaRPr>
          </a:p>
        </p:txBody>
      </p:sp>
      <p:sp>
        <p:nvSpPr>
          <p:cNvPr id="6" name="TextBox 6"/>
          <p:cNvSpPr txBox="1">
            <a:spLocks noChangeArrowheads="1"/>
          </p:cNvSpPr>
          <p:nvPr/>
        </p:nvSpPr>
        <p:spPr bwMode="auto">
          <a:xfrm>
            <a:off x="762000" y="2331720"/>
            <a:ext cx="5334000" cy="492443"/>
          </a:xfrm>
          <a:prstGeom prst="rect">
            <a:avLst/>
          </a:prstGeom>
          <a:noFill/>
          <a:ln w="9525">
            <a:noFill/>
            <a:miter lim="800000"/>
            <a:headEnd/>
            <a:tailEnd/>
          </a:ln>
        </p:spPr>
        <p:txBody>
          <a:bodyPr wrap="square">
            <a:spAutoFit/>
          </a:bodyPr>
          <a:lstStyle/>
          <a:p>
            <a:pPr>
              <a:buFont typeface="Arial" pitchFamily="34" charset="0"/>
              <a:buChar char="•"/>
              <a:defRPr/>
            </a:pPr>
            <a:r>
              <a:rPr lang="en-US" sz="2600" b="1" dirty="0" smtClean="0">
                <a:latin typeface="+mn-lt"/>
              </a:rPr>
              <a:t>  Tanker Base   </a:t>
            </a:r>
            <a:r>
              <a:rPr lang="en-US" sz="2400" dirty="0" smtClean="0">
                <a:latin typeface="+mn-lt"/>
              </a:rPr>
              <a:t>(BRD,BJI, HIB, ELO)</a:t>
            </a:r>
            <a:endParaRPr lang="en-US" sz="2400" dirty="0">
              <a:latin typeface="+mn-lt"/>
            </a:endParaRPr>
          </a:p>
        </p:txBody>
      </p:sp>
      <p:sp>
        <p:nvSpPr>
          <p:cNvPr id="7" name="TextBox 6"/>
          <p:cNvSpPr txBox="1">
            <a:spLocks noChangeArrowheads="1"/>
          </p:cNvSpPr>
          <p:nvPr/>
        </p:nvSpPr>
        <p:spPr bwMode="auto">
          <a:xfrm>
            <a:off x="762000" y="3063240"/>
            <a:ext cx="8153400" cy="492443"/>
          </a:xfrm>
          <a:prstGeom prst="rect">
            <a:avLst/>
          </a:prstGeom>
          <a:noFill/>
          <a:ln w="9525">
            <a:noFill/>
            <a:miter lim="800000"/>
            <a:headEnd/>
            <a:tailEnd/>
          </a:ln>
        </p:spPr>
        <p:txBody>
          <a:bodyPr wrap="square">
            <a:spAutoFit/>
          </a:bodyPr>
          <a:lstStyle/>
          <a:p>
            <a:pPr>
              <a:buFont typeface="Arial" pitchFamily="34" charset="0"/>
              <a:buChar char="•"/>
              <a:defRPr/>
            </a:pPr>
            <a:r>
              <a:rPr lang="en-US" sz="2600" b="1" dirty="0" smtClean="0"/>
              <a:t>  Superior Dispatch, Chippewa Dispatch   </a:t>
            </a:r>
            <a:r>
              <a:rPr lang="en-US" sz="2400" dirty="0" smtClean="0"/>
              <a:t>(National Forests)</a:t>
            </a:r>
            <a:endParaRPr lang="en-US" sz="2400" dirty="0">
              <a:latin typeface="+mn-lt"/>
            </a:endParaRPr>
          </a:p>
        </p:txBody>
      </p:sp>
      <p:sp>
        <p:nvSpPr>
          <p:cNvPr id="8" name="TextBox 7"/>
          <p:cNvSpPr txBox="1">
            <a:spLocks noChangeArrowheads="1"/>
          </p:cNvSpPr>
          <p:nvPr/>
        </p:nvSpPr>
        <p:spPr bwMode="auto">
          <a:xfrm>
            <a:off x="762000" y="3794760"/>
            <a:ext cx="7772400" cy="492443"/>
          </a:xfrm>
          <a:prstGeom prst="rect">
            <a:avLst/>
          </a:prstGeom>
          <a:noFill/>
          <a:ln w="9525">
            <a:noFill/>
            <a:miter lim="800000"/>
            <a:headEnd/>
            <a:tailEnd/>
          </a:ln>
        </p:spPr>
        <p:txBody>
          <a:bodyPr wrap="square">
            <a:spAutoFit/>
          </a:bodyPr>
          <a:lstStyle/>
          <a:p>
            <a:pPr>
              <a:buFont typeface="Arial" pitchFamily="34" charset="0"/>
              <a:buChar char="•"/>
              <a:defRPr/>
            </a:pPr>
            <a:r>
              <a:rPr lang="en-US" sz="2600" b="1" dirty="0" smtClean="0"/>
              <a:t>  Red Lake 50   </a:t>
            </a:r>
            <a:r>
              <a:rPr lang="en-US" sz="2400" dirty="0" smtClean="0"/>
              <a:t>(five-oh)</a:t>
            </a:r>
            <a:endParaRPr lang="en-US" sz="2400" dirty="0">
              <a:latin typeface="+mn-lt"/>
            </a:endParaRPr>
          </a:p>
        </p:txBody>
      </p:sp>
      <p:sp>
        <p:nvSpPr>
          <p:cNvPr id="10" name="TextBox 9"/>
          <p:cNvSpPr txBox="1">
            <a:spLocks noChangeArrowheads="1"/>
          </p:cNvSpPr>
          <p:nvPr/>
        </p:nvSpPr>
        <p:spPr bwMode="auto">
          <a:xfrm>
            <a:off x="762000" y="4526280"/>
            <a:ext cx="7772400" cy="492443"/>
          </a:xfrm>
          <a:prstGeom prst="rect">
            <a:avLst/>
          </a:prstGeom>
          <a:noFill/>
          <a:ln w="9525">
            <a:noFill/>
            <a:miter lim="800000"/>
            <a:headEnd/>
            <a:tailEnd/>
          </a:ln>
        </p:spPr>
        <p:txBody>
          <a:bodyPr wrap="square">
            <a:spAutoFit/>
          </a:bodyPr>
          <a:lstStyle/>
          <a:p>
            <a:pPr>
              <a:buFont typeface="Arial" pitchFamily="34" charset="0"/>
              <a:buChar char="•"/>
              <a:defRPr/>
            </a:pPr>
            <a:r>
              <a:rPr lang="en-US" sz="2600" b="1" dirty="0" smtClean="0"/>
              <a:t>  Air Attack 1   </a:t>
            </a:r>
            <a:r>
              <a:rPr lang="en-US" sz="2400" dirty="0" smtClean="0"/>
              <a:t>(2,5,6,7,9)</a:t>
            </a:r>
            <a:endParaRPr lang="en-US" sz="2400" dirty="0">
              <a:latin typeface="+mn-lt"/>
            </a:endParaRPr>
          </a:p>
        </p:txBody>
      </p:sp>
      <p:sp>
        <p:nvSpPr>
          <p:cNvPr id="11" name="TextBox 10"/>
          <p:cNvSpPr txBox="1">
            <a:spLocks noChangeArrowheads="1"/>
          </p:cNvSpPr>
          <p:nvPr/>
        </p:nvSpPr>
        <p:spPr bwMode="auto">
          <a:xfrm>
            <a:off x="762000" y="5257800"/>
            <a:ext cx="7772400" cy="492443"/>
          </a:xfrm>
          <a:prstGeom prst="rect">
            <a:avLst/>
          </a:prstGeom>
          <a:noFill/>
          <a:ln w="9525">
            <a:noFill/>
            <a:miter lim="800000"/>
            <a:headEnd/>
            <a:tailEnd/>
          </a:ln>
        </p:spPr>
        <p:txBody>
          <a:bodyPr wrap="square">
            <a:spAutoFit/>
          </a:bodyPr>
          <a:lstStyle/>
          <a:p>
            <a:pPr>
              <a:buFont typeface="Arial" pitchFamily="34" charset="0"/>
              <a:buChar char="•"/>
              <a:defRPr/>
            </a:pPr>
            <a:r>
              <a:rPr lang="en-US" sz="2600" b="1" dirty="0" smtClean="0"/>
              <a:t>  MNDNR Administrative Areas   </a:t>
            </a:r>
            <a:r>
              <a:rPr lang="en-US" sz="2400" dirty="0" smtClean="0"/>
              <a:t>(by name- </a:t>
            </a:r>
            <a:r>
              <a:rPr lang="en-US" sz="2400" i="1" dirty="0" smtClean="0"/>
              <a:t>Bemidji Area</a:t>
            </a:r>
            <a:r>
              <a:rPr lang="en-US" sz="2400" dirty="0" smtClean="0"/>
              <a:t>)</a:t>
            </a:r>
            <a:endParaRPr lang="en-US" sz="2400" dirty="0">
              <a:latin typeface="+mn-lt"/>
            </a:endParaRPr>
          </a:p>
        </p:txBody>
      </p:sp>
    </p:spTree>
  </p:cSld>
  <p:clrMapOvr>
    <a:masterClrMapping/>
  </p:clrMapOvr>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smtClean="0">
                <a:effectLst>
                  <a:outerShdw blurRad="38100" dist="38100" dir="2700000" algn="tl">
                    <a:srgbClr val="FFFFFF"/>
                  </a:outerShdw>
                </a:effectLst>
              </a:rPr>
              <a:t>Retardant/FireIce</a:t>
            </a:r>
            <a:endParaRPr lang="en-US" dirty="0"/>
          </a:p>
        </p:txBody>
      </p:sp>
      <p:sp>
        <p:nvSpPr>
          <p:cNvPr id="3" name="Content Placeholder 2"/>
          <p:cNvSpPr>
            <a:spLocks noGrp="1"/>
          </p:cNvSpPr>
          <p:nvPr>
            <p:ph idx="1"/>
          </p:nvPr>
        </p:nvSpPr>
        <p:spPr/>
        <p:txBody>
          <a:bodyPr/>
          <a:lstStyle/>
          <a:p>
            <a:r>
              <a:rPr lang="en-US" dirty="0" smtClean="0"/>
              <a:t>Retardant and FireIce gel are both available</a:t>
            </a:r>
          </a:p>
          <a:p>
            <a:r>
              <a:rPr lang="en-US" dirty="0" smtClean="0"/>
              <a:t>Unless retardant is specifically requested, FireIce gel will be used</a:t>
            </a:r>
          </a:p>
          <a:p>
            <a:r>
              <a:rPr lang="en-US" dirty="0" smtClean="0"/>
              <a:t>Cold temperature operations</a:t>
            </a:r>
          </a:p>
          <a:p>
            <a:pPr lvl="1"/>
            <a:r>
              <a:rPr lang="en-US" dirty="0" smtClean="0"/>
              <a:t>Above 40 degrees Fahrenheit-</a:t>
            </a:r>
            <a:r>
              <a:rPr lang="en-US" b="1" dirty="0" smtClean="0"/>
              <a:t>FireIce</a:t>
            </a:r>
          </a:p>
          <a:p>
            <a:pPr lvl="1"/>
            <a:r>
              <a:rPr lang="en-US" dirty="0" smtClean="0"/>
              <a:t>Below 40 degrees Fahrenheit-</a:t>
            </a:r>
            <a:r>
              <a:rPr lang="en-US" b="1" dirty="0" smtClean="0"/>
              <a:t>Retardant </a:t>
            </a:r>
            <a:endParaRPr lang="en-US" b="1" dirty="0"/>
          </a:p>
        </p:txBody>
      </p:sp>
    </p:spTree>
    <p:extLst>
      <p:ext uri="{BB962C8B-B14F-4D97-AF65-F5344CB8AC3E}">
        <p14:creationId xmlns:p14="http://schemas.microsoft.com/office/powerpoint/2010/main" val="2894921043"/>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1746" name="Rectangle 2"/>
          <p:cNvSpPr>
            <a:spLocks noGrp="1" noChangeArrowheads="1"/>
          </p:cNvSpPr>
          <p:nvPr>
            <p:ph type="title"/>
          </p:nvPr>
        </p:nvSpPr>
        <p:spPr>
          <a:xfrm>
            <a:off x="0" y="152400"/>
            <a:ext cx="9144000" cy="1066800"/>
          </a:xfrm>
        </p:spPr>
        <p:txBody>
          <a:bodyPr/>
          <a:lstStyle/>
          <a:p>
            <a:pPr eaLnBrk="1" hangingPunct="1">
              <a:defRPr/>
            </a:pPr>
            <a:r>
              <a:rPr lang="en-US" b="1" dirty="0" smtClean="0">
                <a:effectLst>
                  <a:outerShdw blurRad="38100" dist="38100" dir="2700000" algn="tl">
                    <a:srgbClr val="FFFFFF"/>
                  </a:outerShdw>
                </a:effectLst>
              </a:rPr>
              <a:t>Retardant/</a:t>
            </a:r>
            <a:r>
              <a:rPr lang="en-US" b="1" dirty="0" err="1" smtClean="0">
                <a:effectLst>
                  <a:outerShdw blurRad="38100" dist="38100" dir="2700000" algn="tl">
                    <a:srgbClr val="FFFFFF"/>
                  </a:outerShdw>
                </a:effectLst>
              </a:rPr>
              <a:t>FireIce</a:t>
            </a:r>
            <a:endParaRPr lang="en-US" sz="4000" b="1" i="1" dirty="0" smtClean="0">
              <a:effectLst>
                <a:outerShdw blurRad="38100" dist="38100" dir="2700000" algn="tl">
                  <a:srgbClr val="FFFFFF"/>
                </a:outerShdw>
              </a:effectLst>
            </a:endParaRPr>
          </a:p>
        </p:txBody>
      </p:sp>
      <p:sp>
        <p:nvSpPr>
          <p:cNvPr id="9" name="Text Box 5"/>
          <p:cNvSpPr txBox="1">
            <a:spLocks noChangeArrowheads="1"/>
          </p:cNvSpPr>
          <p:nvPr/>
        </p:nvSpPr>
        <p:spPr bwMode="auto">
          <a:xfrm>
            <a:off x="712177" y="2507903"/>
            <a:ext cx="1600200" cy="584775"/>
          </a:xfrm>
          <a:prstGeom prst="rect">
            <a:avLst/>
          </a:prstGeom>
          <a:noFill/>
          <a:ln w="9525">
            <a:noFill/>
            <a:miter lim="800000"/>
            <a:headEnd/>
            <a:tailEnd/>
          </a:ln>
        </p:spPr>
        <p:txBody>
          <a:bodyPr wrap="square">
            <a:spAutoFit/>
          </a:bodyPr>
          <a:lstStyle/>
          <a:p>
            <a:pPr>
              <a:defRPr/>
            </a:pPr>
            <a:r>
              <a:rPr lang="en-US" sz="3200" b="1" dirty="0" smtClean="0">
                <a:latin typeface="+mn-lt"/>
              </a:rPr>
              <a:t>Drops</a:t>
            </a:r>
            <a:endParaRPr lang="en-US" sz="3200" b="1" dirty="0">
              <a:latin typeface="+mn-lt"/>
            </a:endParaRPr>
          </a:p>
        </p:txBody>
      </p:sp>
      <p:sp>
        <p:nvSpPr>
          <p:cNvPr id="7" name="Text Box 5"/>
          <p:cNvSpPr txBox="1">
            <a:spLocks noChangeArrowheads="1"/>
          </p:cNvSpPr>
          <p:nvPr/>
        </p:nvSpPr>
        <p:spPr bwMode="auto">
          <a:xfrm>
            <a:off x="685800" y="3213556"/>
            <a:ext cx="4495800" cy="1815882"/>
          </a:xfrm>
          <a:prstGeom prst="rect">
            <a:avLst/>
          </a:prstGeom>
          <a:noFill/>
          <a:ln w="9525">
            <a:noFill/>
            <a:miter lim="800000"/>
            <a:headEnd/>
            <a:tailEnd/>
          </a:ln>
        </p:spPr>
        <p:txBody>
          <a:bodyPr wrap="square">
            <a:spAutoFit/>
          </a:bodyPr>
          <a:lstStyle/>
          <a:p>
            <a:pPr>
              <a:defRPr/>
            </a:pPr>
            <a:r>
              <a:rPr lang="en-US" sz="2800" dirty="0" smtClean="0"/>
              <a:t>No retardant or gel within 300’ of streams, ponds and lakes.</a:t>
            </a:r>
          </a:p>
          <a:p>
            <a:pPr>
              <a:defRPr/>
            </a:pPr>
            <a:endParaRPr lang="en-US" sz="2800" dirty="0">
              <a:latin typeface="+mn-lt"/>
            </a:endParaRPr>
          </a:p>
        </p:txBody>
      </p:sp>
      <p:pic>
        <p:nvPicPr>
          <p:cNvPr id="3" name="Picture 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797343" y="1066800"/>
            <a:ext cx="4359167" cy="4876800"/>
          </a:xfrm>
          <a:prstGeom prst="rect">
            <a:avLst/>
          </a:prstGeom>
        </p:spPr>
      </p:pic>
    </p:spTree>
  </p:cSld>
  <p:clrMapOvr>
    <a:masterClrMapping/>
  </p:clrMapOvr>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Pay’s Aerial Mixing System</a:t>
            </a:r>
            <a:endParaRPr lang="en-US" dirty="0"/>
          </a:p>
        </p:txBody>
      </p:sp>
      <p:sp>
        <p:nvSpPr>
          <p:cNvPr id="3" name="Content Placeholder 2"/>
          <p:cNvSpPr>
            <a:spLocks noGrp="1"/>
          </p:cNvSpPr>
          <p:nvPr>
            <p:ph idx="1"/>
          </p:nvPr>
        </p:nvSpPr>
        <p:spPr>
          <a:xfrm>
            <a:off x="457200" y="1143001"/>
            <a:ext cx="8229600" cy="2325686"/>
          </a:xfrm>
        </p:spPr>
        <p:txBody>
          <a:bodyPr>
            <a:normAutofit lnSpcReduction="10000"/>
          </a:bodyPr>
          <a:lstStyle/>
          <a:p>
            <a:r>
              <a:rPr lang="en-US" sz="2400" dirty="0" smtClean="0"/>
              <a:t>Liquid Water Enhancer </a:t>
            </a:r>
            <a:r>
              <a:rPr lang="en-US" sz="2400" dirty="0" err="1" smtClean="0"/>
              <a:t>Blazetamer</a:t>
            </a:r>
            <a:r>
              <a:rPr lang="en-US" sz="2400" dirty="0" smtClean="0"/>
              <a:t> 380 can be mixed airborne with Pay’s system installed on </a:t>
            </a:r>
            <a:r>
              <a:rPr lang="en-US" sz="2400" dirty="0" err="1" smtClean="0"/>
              <a:t>FireBoss</a:t>
            </a:r>
            <a:r>
              <a:rPr lang="en-US" sz="2400" dirty="0" smtClean="0"/>
              <a:t> (clear drop-no dye).</a:t>
            </a:r>
          </a:p>
          <a:p>
            <a:r>
              <a:rPr lang="en-US" sz="2400" dirty="0" err="1" smtClean="0"/>
              <a:t>FireBoss</a:t>
            </a:r>
            <a:r>
              <a:rPr lang="en-US" sz="2400" dirty="0" smtClean="0"/>
              <a:t>’ with Pay’s System may depart empty or be loaded with water, retardant, or FireIce gel at the agency’s discretion. This should be determined pre-mission or start of the day.</a:t>
            </a:r>
          </a:p>
          <a:p>
            <a:r>
              <a:rPr lang="en-US" sz="2400" dirty="0" smtClean="0"/>
              <a:t>In most cases, the </a:t>
            </a:r>
            <a:r>
              <a:rPr lang="en-US" sz="2400" dirty="0" err="1" smtClean="0"/>
              <a:t>FireBoss</a:t>
            </a:r>
            <a:r>
              <a:rPr lang="en-US" sz="2400" dirty="0" smtClean="0"/>
              <a:t> will be loaded upon departure.</a:t>
            </a:r>
          </a:p>
          <a:p>
            <a:endParaRPr lang="en-US" dirty="0"/>
          </a:p>
        </p:txBody>
      </p:sp>
      <p:pic>
        <p:nvPicPr>
          <p:cNvPr id="10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600" y="3468687"/>
            <a:ext cx="4535487" cy="3160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4000" y="3276600"/>
            <a:ext cx="2809875" cy="2309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8"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95800" y="4953000"/>
            <a:ext cx="4352925" cy="17795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809533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1746" name="Rectangle 2"/>
          <p:cNvSpPr>
            <a:spLocks noGrp="1" noChangeArrowheads="1"/>
          </p:cNvSpPr>
          <p:nvPr>
            <p:ph type="title"/>
          </p:nvPr>
        </p:nvSpPr>
        <p:spPr>
          <a:xfrm>
            <a:off x="0" y="0"/>
            <a:ext cx="9144000" cy="1066800"/>
          </a:xfrm>
        </p:spPr>
        <p:txBody>
          <a:bodyPr/>
          <a:lstStyle/>
          <a:p>
            <a:pPr eaLnBrk="1" hangingPunct="1">
              <a:defRPr/>
            </a:pPr>
            <a:r>
              <a:rPr lang="en-US" b="1" dirty="0" err="1" smtClean="0">
                <a:effectLst>
                  <a:outerShdw blurRad="38100" dist="38100" dir="2700000" algn="tl">
                    <a:srgbClr val="FFFFFF"/>
                  </a:outerShdw>
                </a:effectLst>
              </a:rPr>
              <a:t>FireBoss-Blazetamer</a:t>
            </a:r>
            <a:endParaRPr lang="en-US" sz="4000" b="1" i="1" dirty="0" smtClean="0">
              <a:effectLst>
                <a:outerShdw blurRad="38100" dist="38100" dir="2700000" algn="tl">
                  <a:srgbClr val="FFFFFF"/>
                </a:outerShdw>
              </a:effectLst>
            </a:endParaRPr>
          </a:p>
        </p:txBody>
      </p:sp>
      <p:sp>
        <p:nvSpPr>
          <p:cNvPr id="16" name="Text Box 5"/>
          <p:cNvSpPr txBox="1">
            <a:spLocks noChangeArrowheads="1"/>
          </p:cNvSpPr>
          <p:nvPr/>
        </p:nvSpPr>
        <p:spPr bwMode="auto">
          <a:xfrm>
            <a:off x="914400" y="1219200"/>
            <a:ext cx="7391400" cy="2185214"/>
          </a:xfrm>
          <a:prstGeom prst="rect">
            <a:avLst/>
          </a:prstGeom>
          <a:noFill/>
          <a:ln w="9525">
            <a:noFill/>
            <a:miter lim="800000"/>
            <a:headEnd/>
            <a:tailEnd/>
          </a:ln>
        </p:spPr>
        <p:txBody>
          <a:bodyPr wrap="square">
            <a:spAutoFit/>
          </a:bodyPr>
          <a:lstStyle/>
          <a:p>
            <a:pPr>
              <a:defRPr/>
            </a:pPr>
            <a:r>
              <a:rPr lang="en-US" sz="3200" b="1" dirty="0" smtClean="0">
                <a:latin typeface="+mn-lt"/>
              </a:rPr>
              <a:t>Application</a:t>
            </a:r>
            <a:r>
              <a:rPr lang="en-US" sz="2800" dirty="0" smtClean="0">
                <a:latin typeface="+mn-lt"/>
              </a:rPr>
              <a:t> – </a:t>
            </a:r>
            <a:r>
              <a:rPr lang="en-US" sz="2600" dirty="0" smtClean="0">
                <a:latin typeface="+mn-lt"/>
              </a:rPr>
              <a:t>ATGS will call for </a:t>
            </a:r>
            <a:r>
              <a:rPr lang="en-US" sz="2600" dirty="0" err="1" smtClean="0"/>
              <a:t>Blazetamer</a:t>
            </a:r>
            <a:r>
              <a:rPr lang="en-US" sz="2600" dirty="0" smtClean="0">
                <a:latin typeface="+mn-lt"/>
              </a:rPr>
              <a:t> (if 		      needed and allowed by the host 		      agency) prior to starting scooping 		      operations</a:t>
            </a:r>
          </a:p>
          <a:p>
            <a:pPr>
              <a:defRPr/>
            </a:pPr>
            <a:r>
              <a:rPr lang="en-US" sz="2600" dirty="0" smtClean="0"/>
              <a:t>                       </a:t>
            </a:r>
            <a:r>
              <a:rPr lang="en-US" sz="2600" dirty="0" smtClean="0">
                <a:latin typeface="+mn-lt"/>
              </a:rPr>
              <a:t>       </a:t>
            </a:r>
            <a:endParaRPr lang="en-US" sz="2600" dirty="0">
              <a:latin typeface="+mn-lt"/>
            </a:endParaRPr>
          </a:p>
        </p:txBody>
      </p:sp>
      <p:sp>
        <p:nvSpPr>
          <p:cNvPr id="7" name="Text Box 5"/>
          <p:cNvSpPr txBox="1">
            <a:spLocks noChangeArrowheads="1"/>
          </p:cNvSpPr>
          <p:nvPr/>
        </p:nvSpPr>
        <p:spPr bwMode="auto">
          <a:xfrm>
            <a:off x="914400" y="2743200"/>
            <a:ext cx="3810000" cy="4216539"/>
          </a:xfrm>
          <a:prstGeom prst="rect">
            <a:avLst/>
          </a:prstGeom>
          <a:noFill/>
          <a:ln w="9525">
            <a:noFill/>
            <a:miter lim="800000"/>
            <a:headEnd/>
            <a:tailEnd/>
          </a:ln>
        </p:spPr>
        <p:txBody>
          <a:bodyPr wrap="square">
            <a:spAutoFit/>
          </a:bodyPr>
          <a:lstStyle/>
          <a:p>
            <a:pPr>
              <a:defRPr/>
            </a:pPr>
            <a:r>
              <a:rPr lang="en-US" sz="3200" b="1" dirty="0" smtClean="0"/>
              <a:t>Concentration</a:t>
            </a:r>
            <a:r>
              <a:rPr lang="en-US" sz="3200" b="1" dirty="0" smtClean="0">
                <a:latin typeface="+mn-lt"/>
              </a:rPr>
              <a:t> </a:t>
            </a:r>
            <a:r>
              <a:rPr lang="en-US" sz="2800" dirty="0" smtClean="0">
                <a:latin typeface="+mn-lt"/>
              </a:rPr>
              <a:t> </a:t>
            </a:r>
          </a:p>
          <a:p>
            <a:pPr>
              <a:defRPr/>
            </a:pPr>
            <a:r>
              <a:rPr lang="en-US" sz="2600" dirty="0" smtClean="0"/>
              <a:t>Normal default concentration will be set for approximately 0.3% with a second push of the button making 0.6%.</a:t>
            </a:r>
          </a:p>
          <a:p>
            <a:pPr>
              <a:defRPr/>
            </a:pPr>
            <a:r>
              <a:rPr lang="en-US" sz="2600" dirty="0" smtClean="0">
                <a:latin typeface="+mn-lt"/>
              </a:rPr>
              <a:t>Any change in desired concentration should take place prior to scooping ops.</a:t>
            </a:r>
          </a:p>
        </p:txBody>
      </p:sp>
      <p:pic>
        <p:nvPicPr>
          <p:cNvPr id="8" name="Picture 7" descr="D:\DSC_0008.JPG"/>
          <p:cNvPicPr/>
          <p:nvPr/>
        </p:nvPicPr>
        <p:blipFill>
          <a:blip r:embed="rId3" cstate="print"/>
          <a:srcRect l="22463" t="21867" r="12319" b="8882"/>
          <a:stretch>
            <a:fillRect/>
          </a:stretch>
        </p:blipFill>
        <p:spPr bwMode="auto">
          <a:xfrm>
            <a:off x="5029200" y="3200400"/>
            <a:ext cx="3810000" cy="28956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4115716833"/>
      </p:ext>
    </p:extLst>
  </p:cSld>
  <p:clrMapOvr>
    <a:masterClrMapping/>
  </p:clrMapOvr>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b="1" dirty="0" smtClean="0"/>
              <a:t>JETTISON AREAS</a:t>
            </a:r>
            <a:endParaRPr lang="en-US" b="1" dirty="0"/>
          </a:p>
        </p:txBody>
      </p:sp>
      <p:sp>
        <p:nvSpPr>
          <p:cNvPr id="4" name="Content Placeholder 3"/>
          <p:cNvSpPr>
            <a:spLocks noGrp="1"/>
          </p:cNvSpPr>
          <p:nvPr>
            <p:ph sz="half" idx="1"/>
          </p:nvPr>
        </p:nvSpPr>
        <p:spPr/>
        <p:txBody>
          <a:bodyPr>
            <a:normAutofit lnSpcReduction="10000"/>
          </a:bodyPr>
          <a:lstStyle/>
          <a:p>
            <a:r>
              <a:rPr lang="en-US" dirty="0" smtClean="0"/>
              <a:t>List of 10 approved jettison areas included in pilot briefing pkt.</a:t>
            </a:r>
          </a:p>
          <a:p>
            <a:r>
              <a:rPr lang="en-US" dirty="0" smtClean="0"/>
              <a:t>Each has a </a:t>
            </a:r>
            <a:r>
              <a:rPr lang="en-US" dirty="0" err="1" smtClean="0"/>
              <a:t>Lat</a:t>
            </a:r>
            <a:r>
              <a:rPr lang="en-US" dirty="0" smtClean="0"/>
              <a:t>/Long.</a:t>
            </a:r>
          </a:p>
          <a:p>
            <a:r>
              <a:rPr lang="en-US" dirty="0" smtClean="0"/>
              <a:t>Some have a descriptive advisory.</a:t>
            </a:r>
          </a:p>
          <a:p>
            <a:r>
              <a:rPr lang="en-US" dirty="0" smtClean="0"/>
              <a:t>Some have aerial photos</a:t>
            </a:r>
          </a:p>
          <a:p>
            <a:r>
              <a:rPr lang="en-US" dirty="0" smtClean="0"/>
              <a:t>Recommend entering as waypoints-GPS or iPad</a:t>
            </a:r>
          </a:p>
          <a:p>
            <a:endParaRPr lang="en-US" dirty="0"/>
          </a:p>
        </p:txBody>
      </p:sp>
      <p:graphicFrame>
        <p:nvGraphicFramePr>
          <p:cNvPr id="10" name="Content Placeholder 9"/>
          <p:cNvGraphicFramePr>
            <a:graphicFrameLocks noGrp="1"/>
          </p:cNvGraphicFramePr>
          <p:nvPr>
            <p:ph sz="half" idx="2"/>
            <p:extLst>
              <p:ext uri="{D42A27DB-BD31-4B8C-83A1-F6EECF244321}">
                <p14:modId xmlns:p14="http://schemas.microsoft.com/office/powerpoint/2010/main" val="3093015297"/>
              </p:ext>
            </p:extLst>
          </p:nvPr>
        </p:nvGraphicFramePr>
        <p:xfrm>
          <a:off x="5562600" y="1600192"/>
          <a:ext cx="2362200" cy="4853550"/>
        </p:xfrm>
        <a:graphic>
          <a:graphicData uri="http://schemas.openxmlformats.org/drawingml/2006/table">
            <a:tbl>
              <a:tblPr firstRow="1" firstCol="1" lastRow="1" lastCol="1" bandRow="1" bandCol="1"/>
              <a:tblGrid>
                <a:gridCol w="2362200"/>
              </a:tblGrid>
              <a:tr h="108565">
                <a:tc>
                  <a:txBody>
                    <a:bodyPr/>
                    <a:lstStyle/>
                    <a:p>
                      <a:pPr marL="0" marR="0" algn="ctr">
                        <a:lnSpc>
                          <a:spcPct val="115000"/>
                        </a:lnSpc>
                        <a:spcBef>
                          <a:spcPts val="0"/>
                        </a:spcBef>
                        <a:spcAft>
                          <a:spcPts val="0"/>
                        </a:spcAft>
                      </a:pPr>
                      <a:r>
                        <a:rPr lang="en-US" sz="600" b="1">
                          <a:effectLst/>
                          <a:latin typeface="Times New Roman"/>
                          <a:ea typeface="Times New Roman"/>
                          <a:cs typeface="Times New Roman"/>
                        </a:rPr>
                        <a:t>WARROAD JETTISON AREA</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6E6E6"/>
                    </a:solidFill>
                  </a:tcPr>
                </a:tc>
              </a:tr>
              <a:tr h="180942">
                <a:tc>
                  <a:txBody>
                    <a:bodyPr/>
                    <a:lstStyle/>
                    <a:p>
                      <a:pPr marL="0" marR="0">
                        <a:lnSpc>
                          <a:spcPct val="115000"/>
                        </a:lnSpc>
                        <a:spcBef>
                          <a:spcPts val="0"/>
                        </a:spcBef>
                        <a:spcAft>
                          <a:spcPts val="0"/>
                        </a:spcAft>
                      </a:pPr>
                      <a:r>
                        <a:rPr lang="en-US" sz="500" b="1">
                          <a:effectLst/>
                          <a:latin typeface="Times New Roman"/>
                          <a:ea typeface="Times New Roman"/>
                          <a:cs typeface="Times New Roman"/>
                        </a:rPr>
                        <a:t>Describe the jettison area establish for the base:</a:t>
                      </a:r>
                      <a:endParaRPr lang="en-US" sz="500">
                        <a:effectLst/>
                        <a:latin typeface="Calibri"/>
                        <a:ea typeface="Calibri"/>
                        <a:cs typeface="Times New Roman"/>
                      </a:endParaRPr>
                    </a:p>
                    <a:p>
                      <a:pPr marL="0" marR="0">
                        <a:lnSpc>
                          <a:spcPct val="115000"/>
                        </a:lnSpc>
                        <a:spcBef>
                          <a:spcPts val="0"/>
                        </a:spcBef>
                        <a:spcAft>
                          <a:spcPts val="0"/>
                        </a:spcAft>
                      </a:pPr>
                      <a:r>
                        <a:rPr lang="en-US" sz="500" b="1">
                          <a:effectLst/>
                          <a:latin typeface="Times New Roman"/>
                          <a:ea typeface="Times New Roman"/>
                          <a:cs typeface="Times New Roman"/>
                        </a:rPr>
                        <a:t>Lat:   48:56.140                                    Long: 95: 20.716</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0942">
                <a:tc>
                  <a:txBody>
                    <a:bodyPr/>
                    <a:lstStyle/>
                    <a:p>
                      <a:pPr marL="0" marR="0">
                        <a:lnSpc>
                          <a:spcPct val="115000"/>
                        </a:lnSpc>
                        <a:spcBef>
                          <a:spcPts val="0"/>
                        </a:spcBef>
                        <a:spcAft>
                          <a:spcPts val="0"/>
                        </a:spcAft>
                      </a:pPr>
                      <a:r>
                        <a:rPr lang="en-US" sz="500">
                          <a:effectLst/>
                          <a:latin typeface="Times New Roman"/>
                          <a:ea typeface="Times New Roman"/>
                          <a:cs typeface="Times New Roman"/>
                        </a:rPr>
                        <a:t>Descriptive area:  </a:t>
                      </a:r>
                      <a:endParaRPr lang="en-US" sz="500">
                        <a:effectLst/>
                        <a:latin typeface="Calibri"/>
                        <a:ea typeface="Calibri"/>
                        <a:cs typeface="Times New Roman"/>
                      </a:endParaRPr>
                    </a:p>
                    <a:p>
                      <a:pPr marL="0" marR="0">
                        <a:lnSpc>
                          <a:spcPct val="115000"/>
                        </a:lnSpc>
                        <a:spcBef>
                          <a:spcPts val="0"/>
                        </a:spcBef>
                        <a:spcAft>
                          <a:spcPts val="0"/>
                        </a:spcAft>
                      </a:pPr>
                      <a:r>
                        <a:rPr lang="en-US" sz="500" b="1">
                          <a:effectLst/>
                          <a:latin typeface="Times New Roman"/>
                          <a:ea typeface="Times New Roman"/>
                          <a:cs typeface="Times New Roman"/>
                        </a:rPr>
                        <a:t>NE of Hangar’s along the tree line in the grass.</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8565">
                <a:tc>
                  <a:txBody>
                    <a:bodyPr/>
                    <a:lstStyle/>
                    <a:p>
                      <a:pPr marL="0" marR="0" algn="ctr">
                        <a:lnSpc>
                          <a:spcPct val="115000"/>
                        </a:lnSpc>
                        <a:spcBef>
                          <a:spcPts val="0"/>
                        </a:spcBef>
                        <a:spcAft>
                          <a:spcPts val="0"/>
                        </a:spcAft>
                      </a:pPr>
                      <a:r>
                        <a:rPr lang="en-US" sz="600" b="1">
                          <a:effectLst/>
                          <a:latin typeface="Times New Roman"/>
                          <a:ea typeface="Times New Roman"/>
                          <a:cs typeface="Times New Roman"/>
                        </a:rPr>
                        <a:t>THEIF RIVER FALLS JETTISON AREA</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6E6E6"/>
                    </a:solidFill>
                  </a:tcPr>
                </a:tc>
              </a:tr>
              <a:tr h="180942">
                <a:tc>
                  <a:txBody>
                    <a:bodyPr/>
                    <a:lstStyle/>
                    <a:p>
                      <a:pPr marL="0" marR="0">
                        <a:lnSpc>
                          <a:spcPct val="115000"/>
                        </a:lnSpc>
                        <a:spcBef>
                          <a:spcPts val="0"/>
                        </a:spcBef>
                        <a:spcAft>
                          <a:spcPts val="0"/>
                        </a:spcAft>
                      </a:pPr>
                      <a:r>
                        <a:rPr lang="en-US" sz="500" b="1">
                          <a:effectLst/>
                          <a:latin typeface="Times New Roman"/>
                          <a:ea typeface="Times New Roman"/>
                          <a:cs typeface="Times New Roman"/>
                        </a:rPr>
                        <a:t>Describe the jettison area establish for the base:</a:t>
                      </a:r>
                      <a:endParaRPr lang="en-US" sz="500">
                        <a:effectLst/>
                        <a:latin typeface="Calibri"/>
                        <a:ea typeface="Calibri"/>
                        <a:cs typeface="Times New Roman"/>
                      </a:endParaRPr>
                    </a:p>
                    <a:p>
                      <a:pPr marL="0" marR="0">
                        <a:lnSpc>
                          <a:spcPct val="115000"/>
                        </a:lnSpc>
                        <a:spcBef>
                          <a:spcPts val="0"/>
                        </a:spcBef>
                        <a:spcAft>
                          <a:spcPts val="0"/>
                        </a:spcAft>
                      </a:pPr>
                      <a:r>
                        <a:rPr lang="en-US" sz="500" b="1">
                          <a:effectLst/>
                          <a:latin typeface="Times New Roman"/>
                          <a:ea typeface="Times New Roman"/>
                          <a:cs typeface="Times New Roman"/>
                        </a:rPr>
                        <a:t>Lat: 48: 03.9’                                       Long: 96: 11.1</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1412">
                <a:tc>
                  <a:txBody>
                    <a:bodyPr/>
                    <a:lstStyle/>
                    <a:p>
                      <a:pPr marL="0" marR="0">
                        <a:lnSpc>
                          <a:spcPct val="115000"/>
                        </a:lnSpc>
                        <a:spcBef>
                          <a:spcPts val="0"/>
                        </a:spcBef>
                        <a:spcAft>
                          <a:spcPts val="0"/>
                        </a:spcAft>
                      </a:pPr>
                      <a:r>
                        <a:rPr lang="en-US" sz="500">
                          <a:effectLst/>
                          <a:latin typeface="Times New Roman"/>
                          <a:ea typeface="Times New Roman"/>
                          <a:cs typeface="Times New Roman"/>
                        </a:rPr>
                        <a:t>Descriptive area:  Jettison area is located west of the runways inside the perimeter of the fence.</a:t>
                      </a:r>
                      <a:endParaRPr lang="en-US" sz="500">
                        <a:effectLst/>
                        <a:latin typeface="Calibri"/>
                        <a:ea typeface="Calibri"/>
                        <a:cs typeface="Times New Roman"/>
                      </a:endParaRPr>
                    </a:p>
                    <a:p>
                      <a:pPr marL="0" marR="0">
                        <a:lnSpc>
                          <a:spcPct val="115000"/>
                        </a:lnSpc>
                        <a:spcBef>
                          <a:spcPts val="0"/>
                        </a:spcBef>
                        <a:spcAft>
                          <a:spcPts val="0"/>
                        </a:spcAft>
                      </a:pPr>
                      <a:r>
                        <a:rPr lang="en-US" sz="500" b="1">
                          <a:effectLst/>
                          <a:latin typeface="Times New Roman"/>
                          <a:ea typeface="Times New Roman"/>
                          <a:cs typeface="Times New Roman"/>
                        </a:rPr>
                        <a:t> </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8565">
                <a:tc>
                  <a:txBody>
                    <a:bodyPr/>
                    <a:lstStyle/>
                    <a:p>
                      <a:pPr marL="0" marR="0" algn="ctr">
                        <a:lnSpc>
                          <a:spcPct val="115000"/>
                        </a:lnSpc>
                        <a:spcBef>
                          <a:spcPts val="0"/>
                        </a:spcBef>
                        <a:spcAft>
                          <a:spcPts val="0"/>
                        </a:spcAft>
                      </a:pPr>
                      <a:r>
                        <a:rPr lang="en-US" sz="600" b="1">
                          <a:effectLst/>
                          <a:latin typeface="Times New Roman"/>
                          <a:ea typeface="Times New Roman"/>
                          <a:cs typeface="Times New Roman"/>
                        </a:rPr>
                        <a:t>PRINCETON JETTISON AREA</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6E6E6"/>
                    </a:solidFill>
                  </a:tcPr>
                </a:tc>
              </a:tr>
              <a:tr h="180942">
                <a:tc>
                  <a:txBody>
                    <a:bodyPr/>
                    <a:lstStyle/>
                    <a:p>
                      <a:pPr marL="0" marR="0">
                        <a:lnSpc>
                          <a:spcPct val="115000"/>
                        </a:lnSpc>
                        <a:spcBef>
                          <a:spcPts val="0"/>
                        </a:spcBef>
                        <a:spcAft>
                          <a:spcPts val="0"/>
                        </a:spcAft>
                      </a:pPr>
                      <a:r>
                        <a:rPr lang="en-US" sz="500" b="1">
                          <a:effectLst/>
                          <a:latin typeface="Times New Roman"/>
                          <a:ea typeface="Times New Roman"/>
                          <a:cs typeface="Times New Roman"/>
                        </a:rPr>
                        <a:t>Describe the jettison area establish for the base:</a:t>
                      </a:r>
                      <a:endParaRPr lang="en-US" sz="500">
                        <a:effectLst/>
                        <a:latin typeface="Calibri"/>
                        <a:ea typeface="Calibri"/>
                        <a:cs typeface="Times New Roman"/>
                      </a:endParaRPr>
                    </a:p>
                    <a:p>
                      <a:pPr marL="0" marR="0">
                        <a:lnSpc>
                          <a:spcPct val="115000"/>
                        </a:lnSpc>
                        <a:spcBef>
                          <a:spcPts val="0"/>
                        </a:spcBef>
                        <a:spcAft>
                          <a:spcPts val="0"/>
                        </a:spcAft>
                      </a:pPr>
                      <a:r>
                        <a:rPr lang="en-US" sz="500" b="1">
                          <a:effectLst/>
                          <a:latin typeface="Times New Roman"/>
                          <a:ea typeface="Times New Roman"/>
                          <a:cs typeface="Times New Roman"/>
                        </a:rPr>
                        <a:t>Lat:    45:25.980                                   Long: 93: 43.020</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0942">
                <a:tc>
                  <a:txBody>
                    <a:bodyPr/>
                    <a:lstStyle/>
                    <a:p>
                      <a:pPr marL="0" marR="0">
                        <a:lnSpc>
                          <a:spcPct val="115000"/>
                        </a:lnSpc>
                        <a:spcBef>
                          <a:spcPts val="0"/>
                        </a:spcBef>
                        <a:spcAft>
                          <a:spcPts val="0"/>
                        </a:spcAft>
                      </a:pPr>
                      <a:r>
                        <a:rPr lang="en-US" sz="500">
                          <a:effectLst/>
                          <a:latin typeface="Times New Roman"/>
                          <a:ea typeface="Times New Roman"/>
                          <a:cs typeface="Times New Roman"/>
                        </a:rPr>
                        <a:t>Descriptive area:  Off airport on state land.</a:t>
                      </a:r>
                      <a:endParaRPr lang="en-US" sz="500">
                        <a:effectLst/>
                        <a:latin typeface="Calibri"/>
                        <a:ea typeface="Calibri"/>
                        <a:cs typeface="Times New Roman"/>
                      </a:endParaRPr>
                    </a:p>
                    <a:p>
                      <a:pPr marL="0" marR="0">
                        <a:lnSpc>
                          <a:spcPct val="115000"/>
                        </a:lnSpc>
                        <a:spcBef>
                          <a:spcPts val="0"/>
                        </a:spcBef>
                        <a:spcAft>
                          <a:spcPts val="0"/>
                        </a:spcAft>
                      </a:pPr>
                      <a:r>
                        <a:rPr lang="en-US" sz="500" b="1">
                          <a:effectLst/>
                          <a:latin typeface="Times New Roman"/>
                          <a:ea typeface="Times New Roman"/>
                          <a:cs typeface="Times New Roman"/>
                        </a:rPr>
                        <a:t> </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8565">
                <a:tc>
                  <a:txBody>
                    <a:bodyPr/>
                    <a:lstStyle/>
                    <a:p>
                      <a:pPr marL="0" marR="0" algn="ctr">
                        <a:lnSpc>
                          <a:spcPct val="115000"/>
                        </a:lnSpc>
                        <a:spcBef>
                          <a:spcPts val="0"/>
                        </a:spcBef>
                        <a:spcAft>
                          <a:spcPts val="0"/>
                        </a:spcAft>
                      </a:pPr>
                      <a:r>
                        <a:rPr lang="en-US" sz="600" b="1">
                          <a:effectLst/>
                          <a:latin typeface="Times New Roman"/>
                          <a:ea typeface="Times New Roman"/>
                          <a:cs typeface="Times New Roman"/>
                        </a:rPr>
                        <a:t>MORA JETTISON AREA</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6E6E6"/>
                    </a:solidFill>
                  </a:tcPr>
                </a:tc>
              </a:tr>
              <a:tr h="180942">
                <a:tc>
                  <a:txBody>
                    <a:bodyPr/>
                    <a:lstStyle/>
                    <a:p>
                      <a:pPr marL="0" marR="0">
                        <a:lnSpc>
                          <a:spcPct val="115000"/>
                        </a:lnSpc>
                        <a:spcBef>
                          <a:spcPts val="0"/>
                        </a:spcBef>
                        <a:spcAft>
                          <a:spcPts val="0"/>
                        </a:spcAft>
                      </a:pPr>
                      <a:r>
                        <a:rPr lang="en-US" sz="500" b="1">
                          <a:effectLst/>
                          <a:latin typeface="Times New Roman"/>
                          <a:ea typeface="Times New Roman"/>
                          <a:cs typeface="Times New Roman"/>
                        </a:rPr>
                        <a:t>Describe the jettison area establish for the base:</a:t>
                      </a:r>
                      <a:endParaRPr lang="en-US" sz="500">
                        <a:effectLst/>
                        <a:latin typeface="Calibri"/>
                        <a:ea typeface="Calibri"/>
                        <a:cs typeface="Times New Roman"/>
                      </a:endParaRPr>
                    </a:p>
                    <a:p>
                      <a:pPr marL="0" marR="0">
                        <a:lnSpc>
                          <a:spcPct val="115000"/>
                        </a:lnSpc>
                        <a:spcBef>
                          <a:spcPts val="0"/>
                        </a:spcBef>
                        <a:spcAft>
                          <a:spcPts val="0"/>
                        </a:spcAft>
                      </a:pPr>
                      <a:r>
                        <a:rPr lang="en-US" sz="500" b="1">
                          <a:effectLst/>
                          <a:latin typeface="Times New Roman"/>
                          <a:ea typeface="Times New Roman"/>
                          <a:cs typeface="Times New Roman"/>
                        </a:rPr>
                        <a:t>Lat:    46: 09.886                              Long: 93: 11.862</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0942">
                <a:tc>
                  <a:txBody>
                    <a:bodyPr/>
                    <a:lstStyle/>
                    <a:p>
                      <a:pPr marL="0" marR="0">
                        <a:lnSpc>
                          <a:spcPct val="115000"/>
                        </a:lnSpc>
                        <a:spcBef>
                          <a:spcPts val="0"/>
                        </a:spcBef>
                        <a:spcAft>
                          <a:spcPts val="0"/>
                        </a:spcAft>
                      </a:pPr>
                      <a:r>
                        <a:rPr lang="en-US" sz="500">
                          <a:effectLst/>
                          <a:latin typeface="Times New Roman"/>
                          <a:ea typeface="Times New Roman"/>
                          <a:cs typeface="Times New Roman"/>
                        </a:rPr>
                        <a:t>Descriptive area:  Off airport on state land.</a:t>
                      </a:r>
                      <a:endParaRPr lang="en-US" sz="500">
                        <a:effectLst/>
                        <a:latin typeface="Calibri"/>
                        <a:ea typeface="Calibri"/>
                        <a:cs typeface="Times New Roman"/>
                      </a:endParaRPr>
                    </a:p>
                    <a:p>
                      <a:pPr marL="0" marR="0">
                        <a:lnSpc>
                          <a:spcPct val="115000"/>
                        </a:lnSpc>
                        <a:spcBef>
                          <a:spcPts val="0"/>
                        </a:spcBef>
                        <a:spcAft>
                          <a:spcPts val="0"/>
                        </a:spcAft>
                      </a:pPr>
                      <a:r>
                        <a:rPr lang="en-US" sz="500" b="1">
                          <a:effectLst/>
                          <a:latin typeface="Times New Roman"/>
                          <a:ea typeface="Times New Roman"/>
                          <a:cs typeface="Times New Roman"/>
                        </a:rPr>
                        <a:t> </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8565">
                <a:tc>
                  <a:txBody>
                    <a:bodyPr/>
                    <a:lstStyle/>
                    <a:p>
                      <a:pPr marL="0" marR="0" algn="ctr">
                        <a:lnSpc>
                          <a:spcPct val="115000"/>
                        </a:lnSpc>
                        <a:spcBef>
                          <a:spcPts val="0"/>
                        </a:spcBef>
                        <a:spcAft>
                          <a:spcPts val="0"/>
                        </a:spcAft>
                      </a:pPr>
                      <a:r>
                        <a:rPr lang="en-US" sz="600" b="1">
                          <a:effectLst/>
                          <a:latin typeface="Times New Roman"/>
                          <a:ea typeface="Times New Roman"/>
                          <a:cs typeface="Times New Roman"/>
                        </a:rPr>
                        <a:t>HINKLEY JETTISON AREA</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6E6E6"/>
                    </a:solidFill>
                  </a:tcPr>
                </a:tc>
              </a:tr>
              <a:tr h="180942">
                <a:tc>
                  <a:txBody>
                    <a:bodyPr/>
                    <a:lstStyle/>
                    <a:p>
                      <a:pPr marL="0" marR="0">
                        <a:lnSpc>
                          <a:spcPct val="115000"/>
                        </a:lnSpc>
                        <a:spcBef>
                          <a:spcPts val="0"/>
                        </a:spcBef>
                        <a:spcAft>
                          <a:spcPts val="0"/>
                        </a:spcAft>
                      </a:pPr>
                      <a:r>
                        <a:rPr lang="en-US" sz="500" b="1">
                          <a:effectLst/>
                          <a:latin typeface="Times New Roman"/>
                          <a:ea typeface="Times New Roman"/>
                          <a:cs typeface="Times New Roman"/>
                        </a:rPr>
                        <a:t>Describe the jettison area establish for the base:</a:t>
                      </a:r>
                      <a:endParaRPr lang="en-US" sz="500">
                        <a:effectLst/>
                        <a:latin typeface="Calibri"/>
                        <a:ea typeface="Calibri"/>
                        <a:cs typeface="Times New Roman"/>
                      </a:endParaRPr>
                    </a:p>
                    <a:p>
                      <a:pPr marL="0" marR="0">
                        <a:lnSpc>
                          <a:spcPct val="115000"/>
                        </a:lnSpc>
                        <a:spcBef>
                          <a:spcPts val="0"/>
                        </a:spcBef>
                        <a:spcAft>
                          <a:spcPts val="0"/>
                        </a:spcAft>
                      </a:pPr>
                      <a:r>
                        <a:rPr lang="en-US" sz="500" b="1">
                          <a:effectLst/>
                          <a:latin typeface="Times New Roman"/>
                          <a:ea typeface="Times New Roman"/>
                          <a:cs typeface="Times New Roman"/>
                        </a:rPr>
                        <a:t>Lat:    45:56.259                                   Long: 92: 48.121</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0942">
                <a:tc>
                  <a:txBody>
                    <a:bodyPr/>
                    <a:lstStyle/>
                    <a:p>
                      <a:pPr marL="0" marR="0">
                        <a:lnSpc>
                          <a:spcPct val="115000"/>
                        </a:lnSpc>
                        <a:spcBef>
                          <a:spcPts val="0"/>
                        </a:spcBef>
                        <a:spcAft>
                          <a:spcPts val="0"/>
                        </a:spcAft>
                      </a:pPr>
                      <a:r>
                        <a:rPr lang="en-US" sz="500">
                          <a:effectLst/>
                          <a:latin typeface="Times New Roman"/>
                          <a:ea typeface="Times New Roman"/>
                          <a:cs typeface="Times New Roman"/>
                        </a:rPr>
                        <a:t>Descriptive area:  Off airport on state land.</a:t>
                      </a:r>
                      <a:endParaRPr lang="en-US" sz="500">
                        <a:effectLst/>
                        <a:latin typeface="Calibri"/>
                        <a:ea typeface="Calibri"/>
                        <a:cs typeface="Times New Roman"/>
                      </a:endParaRPr>
                    </a:p>
                    <a:p>
                      <a:pPr marL="0" marR="0">
                        <a:lnSpc>
                          <a:spcPct val="115000"/>
                        </a:lnSpc>
                        <a:spcBef>
                          <a:spcPts val="0"/>
                        </a:spcBef>
                        <a:spcAft>
                          <a:spcPts val="0"/>
                        </a:spcAft>
                      </a:pPr>
                      <a:r>
                        <a:rPr lang="en-US" sz="500" b="1">
                          <a:effectLst/>
                          <a:latin typeface="Times New Roman"/>
                          <a:ea typeface="Times New Roman"/>
                          <a:cs typeface="Times New Roman"/>
                        </a:rPr>
                        <a:t> </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8565">
                <a:tc>
                  <a:txBody>
                    <a:bodyPr/>
                    <a:lstStyle/>
                    <a:p>
                      <a:pPr marL="0" marR="0" algn="ctr" fontAlgn="base">
                        <a:lnSpc>
                          <a:spcPct val="115000"/>
                        </a:lnSpc>
                        <a:spcBef>
                          <a:spcPts val="0"/>
                        </a:spcBef>
                        <a:spcAft>
                          <a:spcPts val="0"/>
                        </a:spcAft>
                      </a:pPr>
                      <a:r>
                        <a:rPr lang="en-US" sz="600" b="1" kern="150">
                          <a:effectLst/>
                          <a:latin typeface="Times New Roman"/>
                          <a:ea typeface="Times New Roman"/>
                          <a:cs typeface="Times New Roman"/>
                        </a:rPr>
                        <a:t>DETROIT LAKES JETTISON AREA</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6E6E6"/>
                    </a:solidFill>
                  </a:tcPr>
                </a:tc>
              </a:tr>
              <a:tr h="180942">
                <a:tc>
                  <a:txBody>
                    <a:bodyPr/>
                    <a:lstStyle/>
                    <a:p>
                      <a:pPr marL="0" marR="0" fontAlgn="base">
                        <a:lnSpc>
                          <a:spcPct val="115000"/>
                        </a:lnSpc>
                        <a:spcBef>
                          <a:spcPts val="0"/>
                        </a:spcBef>
                        <a:spcAft>
                          <a:spcPts val="0"/>
                        </a:spcAft>
                      </a:pPr>
                      <a:r>
                        <a:rPr lang="en-US" sz="500" b="1" kern="150">
                          <a:effectLst/>
                          <a:latin typeface="Times New Roman"/>
                          <a:ea typeface="Times New Roman"/>
                          <a:cs typeface="Times New Roman"/>
                        </a:rPr>
                        <a:t>Describe the jettison area establish for the base:</a:t>
                      </a:r>
                      <a:endParaRPr lang="en-US" sz="500">
                        <a:effectLst/>
                        <a:latin typeface="Calibri"/>
                        <a:ea typeface="Calibri"/>
                        <a:cs typeface="Times New Roman"/>
                      </a:endParaRPr>
                    </a:p>
                    <a:p>
                      <a:pPr marL="0" marR="0" fontAlgn="base">
                        <a:lnSpc>
                          <a:spcPct val="115000"/>
                        </a:lnSpc>
                        <a:spcBef>
                          <a:spcPts val="0"/>
                        </a:spcBef>
                        <a:spcAft>
                          <a:spcPts val="0"/>
                        </a:spcAft>
                      </a:pPr>
                      <a:r>
                        <a:rPr lang="en-US" sz="500" b="1" kern="150">
                          <a:effectLst/>
                          <a:latin typeface="Times New Roman"/>
                          <a:ea typeface="Times New Roman"/>
                          <a:cs typeface="Times New Roman"/>
                        </a:rPr>
                        <a:t>Lat: 46: 43.218                                       Long: 95: 48.344</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59301">
                <a:tc>
                  <a:txBody>
                    <a:bodyPr/>
                    <a:lstStyle/>
                    <a:p>
                      <a:pPr marL="0" marR="0" fontAlgn="base">
                        <a:lnSpc>
                          <a:spcPct val="115000"/>
                        </a:lnSpc>
                        <a:spcBef>
                          <a:spcPts val="0"/>
                        </a:spcBef>
                        <a:spcAft>
                          <a:spcPts val="0"/>
                        </a:spcAft>
                      </a:pPr>
                      <a:r>
                        <a:rPr lang="en-US" sz="500" kern="150">
                          <a:effectLst/>
                          <a:latin typeface="Times New Roman"/>
                          <a:ea typeface="Times New Roman"/>
                          <a:cs typeface="Times New Roman"/>
                        </a:rPr>
                        <a:t>Descriptive area:  Section 36 of Lakeview Twp. TWP 138   Rng 41 Sec 36.</a:t>
                      </a:r>
                      <a:r>
                        <a:rPr lang="en-US" sz="500" b="1" kern="150">
                          <a:effectLst/>
                          <a:latin typeface="Times New Roman"/>
                          <a:ea typeface="Times New Roman"/>
                          <a:cs typeface="Times New Roman"/>
                        </a:rPr>
                        <a:t> Note: Adhere to the 300' buffer for lakes, wetlands, creeks &amp; rivers.</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8565">
                <a:tc>
                  <a:txBody>
                    <a:bodyPr/>
                    <a:lstStyle/>
                    <a:p>
                      <a:pPr marL="0" marR="0" algn="ctr">
                        <a:lnSpc>
                          <a:spcPct val="115000"/>
                        </a:lnSpc>
                        <a:spcBef>
                          <a:spcPts val="0"/>
                        </a:spcBef>
                        <a:spcAft>
                          <a:spcPts val="0"/>
                        </a:spcAft>
                      </a:pPr>
                      <a:r>
                        <a:rPr lang="en-US" sz="600" b="1">
                          <a:effectLst/>
                          <a:latin typeface="Times New Roman"/>
                          <a:ea typeface="Times New Roman"/>
                          <a:cs typeface="Times New Roman"/>
                        </a:rPr>
                        <a:t>ANOKA JETTISON AREA</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6E6E6"/>
                    </a:solidFill>
                  </a:tcPr>
                </a:tc>
              </a:tr>
              <a:tr h="180942">
                <a:tc>
                  <a:txBody>
                    <a:bodyPr/>
                    <a:lstStyle/>
                    <a:p>
                      <a:pPr marL="0" marR="0">
                        <a:lnSpc>
                          <a:spcPct val="115000"/>
                        </a:lnSpc>
                        <a:spcBef>
                          <a:spcPts val="0"/>
                        </a:spcBef>
                        <a:spcAft>
                          <a:spcPts val="0"/>
                        </a:spcAft>
                      </a:pPr>
                      <a:r>
                        <a:rPr lang="en-US" sz="500" b="1">
                          <a:effectLst/>
                          <a:latin typeface="Times New Roman"/>
                          <a:ea typeface="Times New Roman"/>
                          <a:cs typeface="Times New Roman"/>
                        </a:rPr>
                        <a:t>Describe the jettison area establish for the base:</a:t>
                      </a:r>
                      <a:endParaRPr lang="en-US" sz="500">
                        <a:effectLst/>
                        <a:latin typeface="Calibri"/>
                        <a:ea typeface="Calibri"/>
                        <a:cs typeface="Times New Roman"/>
                      </a:endParaRPr>
                    </a:p>
                    <a:p>
                      <a:pPr marL="0" marR="0">
                        <a:lnSpc>
                          <a:spcPct val="115000"/>
                        </a:lnSpc>
                        <a:spcBef>
                          <a:spcPts val="0"/>
                        </a:spcBef>
                        <a:spcAft>
                          <a:spcPts val="0"/>
                        </a:spcAft>
                      </a:pPr>
                      <a:r>
                        <a:rPr lang="en-US" sz="500" b="1">
                          <a:effectLst/>
                          <a:latin typeface="Times New Roman"/>
                          <a:ea typeface="Times New Roman"/>
                          <a:cs typeface="Times New Roman"/>
                        </a:rPr>
                        <a:t>Lat:    45: 19.97”                           Long:  93: 07.08”</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32169">
                <a:tc>
                  <a:txBody>
                    <a:bodyPr/>
                    <a:lstStyle/>
                    <a:p>
                      <a:pPr marL="0" marR="0">
                        <a:lnSpc>
                          <a:spcPct val="115000"/>
                        </a:lnSpc>
                        <a:spcBef>
                          <a:spcPts val="0"/>
                        </a:spcBef>
                        <a:spcAft>
                          <a:spcPts val="0"/>
                        </a:spcAft>
                      </a:pPr>
                      <a:r>
                        <a:rPr lang="en-US" sz="500">
                          <a:effectLst/>
                          <a:latin typeface="Times New Roman"/>
                          <a:ea typeface="Times New Roman"/>
                          <a:cs typeface="Times New Roman"/>
                        </a:rPr>
                        <a:t>Descriptive area:Upland grass field Carlos Avery Wildlife Refuge.</a:t>
                      </a:r>
                      <a:r>
                        <a:rPr lang="en-US" sz="500" b="1" kern="150">
                          <a:effectLst/>
                          <a:latin typeface="Times New Roman"/>
                          <a:ea typeface="Times New Roman"/>
                          <a:cs typeface="Times New Roman"/>
                        </a:rPr>
                        <a:t> Note: Adhere to the 300' buffer for lakes, wetlands, and rivers</a:t>
                      </a:r>
                      <a:endParaRPr lang="en-US" sz="500">
                        <a:effectLst/>
                        <a:latin typeface="Calibri"/>
                        <a:ea typeface="Calibri"/>
                        <a:cs typeface="Times New Roman"/>
                      </a:endParaRPr>
                    </a:p>
                    <a:p>
                      <a:pPr marL="0" marR="0">
                        <a:lnSpc>
                          <a:spcPct val="115000"/>
                        </a:lnSpc>
                        <a:spcBef>
                          <a:spcPts val="0"/>
                        </a:spcBef>
                        <a:spcAft>
                          <a:spcPts val="0"/>
                        </a:spcAft>
                      </a:pPr>
                      <a:r>
                        <a:rPr lang="en-US" sz="500" b="1" kern="150">
                          <a:effectLst/>
                          <a:latin typeface="Times New Roman"/>
                          <a:ea typeface="Times New Roman"/>
                          <a:cs typeface="Times New Roman"/>
                        </a:rPr>
                        <a:t>creeks &amp; rivers.</a:t>
                      </a:r>
                      <a:endParaRPr lang="en-US" sz="500">
                        <a:effectLst/>
                        <a:latin typeface="Calibri"/>
                        <a:ea typeface="Calibri"/>
                        <a:cs typeface="Times New Roman"/>
                      </a:endParaRPr>
                    </a:p>
                    <a:p>
                      <a:pPr marL="0" marR="0">
                        <a:lnSpc>
                          <a:spcPct val="115000"/>
                        </a:lnSpc>
                        <a:spcBef>
                          <a:spcPts val="0"/>
                        </a:spcBef>
                        <a:spcAft>
                          <a:spcPts val="0"/>
                        </a:spcAft>
                      </a:pPr>
                      <a:r>
                        <a:rPr lang="en-US" sz="500" b="1">
                          <a:effectLst/>
                          <a:latin typeface="Times New Roman"/>
                          <a:ea typeface="Times New Roman"/>
                          <a:cs typeface="Times New Roman"/>
                        </a:rPr>
                        <a:t> </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8565">
                <a:tc>
                  <a:txBody>
                    <a:bodyPr/>
                    <a:lstStyle/>
                    <a:p>
                      <a:pPr marL="0" marR="0" algn="ctr">
                        <a:lnSpc>
                          <a:spcPct val="115000"/>
                        </a:lnSpc>
                        <a:spcBef>
                          <a:spcPts val="0"/>
                        </a:spcBef>
                        <a:spcAft>
                          <a:spcPts val="0"/>
                        </a:spcAft>
                      </a:pPr>
                      <a:r>
                        <a:rPr lang="en-US" sz="600" b="1">
                          <a:effectLst/>
                          <a:latin typeface="Times New Roman"/>
                          <a:ea typeface="Times New Roman"/>
                          <a:cs typeface="Times New Roman"/>
                        </a:rPr>
                        <a:t>BEMIDJI JETTISON AREA</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6E6E6"/>
                    </a:solidFill>
                  </a:tcPr>
                </a:tc>
              </a:tr>
              <a:tr h="180942">
                <a:tc>
                  <a:txBody>
                    <a:bodyPr/>
                    <a:lstStyle/>
                    <a:p>
                      <a:pPr marL="0" marR="0">
                        <a:lnSpc>
                          <a:spcPct val="115000"/>
                        </a:lnSpc>
                        <a:spcBef>
                          <a:spcPts val="0"/>
                        </a:spcBef>
                        <a:spcAft>
                          <a:spcPts val="0"/>
                        </a:spcAft>
                      </a:pPr>
                      <a:r>
                        <a:rPr lang="en-US" sz="500" b="1">
                          <a:effectLst/>
                          <a:latin typeface="Times New Roman"/>
                          <a:ea typeface="Times New Roman"/>
                          <a:cs typeface="Times New Roman"/>
                        </a:rPr>
                        <a:t>Describe the jettison area establish for the base:</a:t>
                      </a:r>
                      <a:endParaRPr lang="en-US" sz="500">
                        <a:effectLst/>
                        <a:latin typeface="Calibri"/>
                        <a:ea typeface="Calibri"/>
                        <a:cs typeface="Times New Roman"/>
                      </a:endParaRPr>
                    </a:p>
                    <a:p>
                      <a:pPr marL="0" marR="0">
                        <a:lnSpc>
                          <a:spcPct val="115000"/>
                        </a:lnSpc>
                        <a:spcBef>
                          <a:spcPts val="0"/>
                        </a:spcBef>
                        <a:spcAft>
                          <a:spcPts val="0"/>
                        </a:spcAft>
                      </a:pPr>
                      <a:r>
                        <a:rPr lang="en-US" sz="500" b="1">
                          <a:effectLst/>
                          <a:latin typeface="Times New Roman"/>
                          <a:ea typeface="Times New Roman"/>
                          <a:cs typeface="Times New Roman"/>
                        </a:rPr>
                        <a:t>Lat:   47 :22.583                                    Long:95 : 07.783</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0942">
                <a:tc>
                  <a:txBody>
                    <a:bodyPr/>
                    <a:lstStyle/>
                    <a:p>
                      <a:pPr marL="0" marR="0">
                        <a:lnSpc>
                          <a:spcPct val="115000"/>
                        </a:lnSpc>
                        <a:spcBef>
                          <a:spcPts val="0"/>
                        </a:spcBef>
                        <a:spcAft>
                          <a:spcPts val="0"/>
                        </a:spcAft>
                      </a:pPr>
                      <a:r>
                        <a:rPr lang="en-US" sz="500">
                          <a:effectLst/>
                          <a:latin typeface="Times New Roman"/>
                          <a:ea typeface="Times New Roman"/>
                          <a:cs typeface="Times New Roman"/>
                        </a:rPr>
                        <a:t>Descriptive area:  </a:t>
                      </a:r>
                      <a:endParaRPr lang="en-US" sz="500">
                        <a:effectLst/>
                        <a:latin typeface="Calibri"/>
                        <a:ea typeface="Calibri"/>
                        <a:cs typeface="Times New Roman"/>
                      </a:endParaRPr>
                    </a:p>
                    <a:p>
                      <a:pPr marL="0" marR="0">
                        <a:lnSpc>
                          <a:spcPct val="115000"/>
                        </a:lnSpc>
                        <a:spcBef>
                          <a:spcPts val="0"/>
                        </a:spcBef>
                        <a:spcAft>
                          <a:spcPts val="0"/>
                        </a:spcAft>
                      </a:pPr>
                      <a:r>
                        <a:rPr lang="en-US" sz="500" b="1">
                          <a:effectLst/>
                          <a:latin typeface="Times New Roman"/>
                          <a:ea typeface="Times New Roman"/>
                          <a:cs typeface="Times New Roman"/>
                        </a:rPr>
                        <a:t>16-145-35</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8565">
                <a:tc>
                  <a:txBody>
                    <a:bodyPr/>
                    <a:lstStyle/>
                    <a:p>
                      <a:pPr marL="0" marR="0" algn="ctr">
                        <a:lnSpc>
                          <a:spcPct val="115000"/>
                        </a:lnSpc>
                        <a:spcBef>
                          <a:spcPts val="0"/>
                        </a:spcBef>
                        <a:spcAft>
                          <a:spcPts val="0"/>
                        </a:spcAft>
                      </a:pPr>
                      <a:r>
                        <a:rPr lang="en-US" sz="600" b="1">
                          <a:effectLst/>
                          <a:latin typeface="Times New Roman"/>
                          <a:ea typeface="Times New Roman"/>
                          <a:cs typeface="Times New Roman"/>
                        </a:rPr>
                        <a:t>HIBBING JETTISON AREA</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6E6E6"/>
                    </a:solidFill>
                  </a:tcPr>
                </a:tc>
              </a:tr>
              <a:tr h="180942">
                <a:tc>
                  <a:txBody>
                    <a:bodyPr/>
                    <a:lstStyle/>
                    <a:p>
                      <a:pPr marL="0" marR="0">
                        <a:lnSpc>
                          <a:spcPct val="115000"/>
                        </a:lnSpc>
                        <a:spcBef>
                          <a:spcPts val="0"/>
                        </a:spcBef>
                        <a:spcAft>
                          <a:spcPts val="0"/>
                        </a:spcAft>
                      </a:pPr>
                      <a:r>
                        <a:rPr lang="en-US" sz="500" b="1">
                          <a:effectLst/>
                          <a:latin typeface="Times New Roman"/>
                          <a:ea typeface="Times New Roman"/>
                          <a:cs typeface="Times New Roman"/>
                        </a:rPr>
                        <a:t>Describe the jettison area establish for the base:</a:t>
                      </a:r>
                      <a:endParaRPr lang="en-US" sz="500">
                        <a:effectLst/>
                        <a:latin typeface="Calibri"/>
                        <a:ea typeface="Calibri"/>
                        <a:cs typeface="Times New Roman"/>
                      </a:endParaRPr>
                    </a:p>
                    <a:p>
                      <a:pPr marL="0" marR="0">
                        <a:lnSpc>
                          <a:spcPct val="115000"/>
                        </a:lnSpc>
                        <a:spcBef>
                          <a:spcPts val="0"/>
                        </a:spcBef>
                        <a:spcAft>
                          <a:spcPts val="0"/>
                        </a:spcAft>
                      </a:pPr>
                      <a:r>
                        <a:rPr lang="en-US" sz="500" b="1">
                          <a:effectLst/>
                          <a:latin typeface="Times New Roman"/>
                          <a:ea typeface="Times New Roman"/>
                          <a:cs typeface="Times New Roman"/>
                        </a:rPr>
                        <a:t>Lat:   47 : 13.850                                    Long: 92 : 51.950</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90471">
                <a:tc>
                  <a:txBody>
                    <a:bodyPr/>
                    <a:lstStyle/>
                    <a:p>
                      <a:pPr marL="0" marR="0">
                        <a:lnSpc>
                          <a:spcPct val="115000"/>
                        </a:lnSpc>
                        <a:spcBef>
                          <a:spcPts val="0"/>
                        </a:spcBef>
                        <a:spcAft>
                          <a:spcPts val="0"/>
                        </a:spcAft>
                      </a:pPr>
                      <a:r>
                        <a:rPr lang="en-US" sz="500" b="1">
                          <a:effectLst/>
                          <a:latin typeface="Times New Roman"/>
                          <a:ea typeface="Times New Roman"/>
                          <a:cs typeface="Times New Roman"/>
                        </a:rPr>
                        <a:t> </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8982">
                <a:tc>
                  <a:txBody>
                    <a:bodyPr/>
                    <a:lstStyle/>
                    <a:p>
                      <a:pPr marL="0" marR="0" algn="ctr">
                        <a:lnSpc>
                          <a:spcPct val="115000"/>
                        </a:lnSpc>
                        <a:spcBef>
                          <a:spcPts val="0"/>
                        </a:spcBef>
                        <a:spcAft>
                          <a:spcPts val="0"/>
                        </a:spcAft>
                      </a:pPr>
                      <a:r>
                        <a:rPr lang="en-US" sz="600" b="1">
                          <a:effectLst/>
                          <a:latin typeface="Times New Roman"/>
                          <a:ea typeface="Times New Roman"/>
                          <a:cs typeface="Times New Roman"/>
                        </a:rPr>
                        <a:t>BRAINERD JETTISON AREA</a:t>
                      </a:r>
                      <a:endParaRPr lang="en-US" sz="50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6E6E6"/>
                    </a:solidFill>
                  </a:tcPr>
                </a:tc>
              </a:tr>
              <a:tr h="180942">
                <a:tc>
                  <a:txBody>
                    <a:bodyPr/>
                    <a:lstStyle/>
                    <a:p>
                      <a:pPr marL="0" marR="0">
                        <a:lnSpc>
                          <a:spcPct val="115000"/>
                        </a:lnSpc>
                        <a:spcBef>
                          <a:spcPts val="0"/>
                        </a:spcBef>
                        <a:spcAft>
                          <a:spcPts val="0"/>
                        </a:spcAft>
                      </a:pPr>
                      <a:r>
                        <a:rPr lang="en-US" sz="500" b="1" dirty="0">
                          <a:effectLst/>
                          <a:latin typeface="Times New Roman"/>
                          <a:ea typeface="Times New Roman"/>
                          <a:cs typeface="Times New Roman"/>
                        </a:rPr>
                        <a:t>Describe the jettison area establish for the base:</a:t>
                      </a:r>
                      <a:endParaRPr lang="en-US" sz="500" dirty="0">
                        <a:effectLst/>
                        <a:latin typeface="Calibri"/>
                        <a:ea typeface="Calibri"/>
                        <a:cs typeface="Times New Roman"/>
                      </a:endParaRPr>
                    </a:p>
                    <a:p>
                      <a:pPr marL="0" marR="0">
                        <a:lnSpc>
                          <a:spcPct val="115000"/>
                        </a:lnSpc>
                        <a:spcBef>
                          <a:spcPts val="0"/>
                        </a:spcBef>
                        <a:spcAft>
                          <a:spcPts val="0"/>
                        </a:spcAft>
                      </a:pPr>
                      <a:r>
                        <a:rPr lang="en-US" sz="500" b="1" dirty="0" err="1">
                          <a:effectLst/>
                          <a:latin typeface="Times New Roman"/>
                          <a:ea typeface="Times New Roman"/>
                          <a:cs typeface="Times New Roman"/>
                        </a:rPr>
                        <a:t>Lat</a:t>
                      </a:r>
                      <a:r>
                        <a:rPr lang="en-US" sz="500" b="1" dirty="0">
                          <a:effectLst/>
                          <a:latin typeface="Times New Roman"/>
                          <a:ea typeface="Times New Roman"/>
                          <a:cs typeface="Times New Roman"/>
                        </a:rPr>
                        <a:t>:   46 : 36.360          Long: 94 : 02.500</a:t>
                      </a:r>
                      <a:endParaRPr lang="en-US" sz="500" dirty="0">
                        <a:effectLst/>
                        <a:latin typeface="Calibri"/>
                        <a:ea typeface="Calibri"/>
                        <a:cs typeface="Times New Roman"/>
                      </a:endParaRPr>
                    </a:p>
                  </a:txBody>
                  <a:tcPr marL="32760" marR="3276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extLst>
      <p:ext uri="{BB962C8B-B14F-4D97-AF65-F5344CB8AC3E}">
        <p14:creationId xmlns:p14="http://schemas.microsoft.com/office/powerpoint/2010/main" val="2312276935"/>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bg>
      <p:bgPr>
        <a:gradFill>
          <a:gsLst>
            <a:gs pos="0">
              <a:schemeClr val="tx2">
                <a:lumMod val="60000"/>
                <a:lumOff val="40000"/>
              </a:schemeClr>
            </a:gs>
            <a:gs pos="50000">
              <a:schemeClr val="accent1">
                <a:tint val="44500"/>
                <a:satMod val="160000"/>
              </a:schemeClr>
            </a:gs>
            <a:gs pos="100000">
              <a:schemeClr val="accent1">
                <a:lumMod val="75000"/>
              </a:schemeClr>
            </a:gs>
          </a:gsLst>
          <a:lin ang="5400000" scaled="0"/>
        </a:gradFill>
        <a:effectLst/>
      </p:bgPr>
    </p:bg>
    <p:spTree>
      <p:nvGrpSpPr>
        <p:cNvPr id="1" name=""/>
        <p:cNvGrpSpPr/>
        <p:nvPr/>
      </p:nvGrpSpPr>
      <p:grpSpPr>
        <a:xfrm>
          <a:off x="0" y="0"/>
          <a:ext cx="0" cy="0"/>
          <a:chOff x="0" y="0"/>
          <a:chExt cx="0" cy="0"/>
        </a:xfrm>
      </p:grpSpPr>
      <p:pic>
        <p:nvPicPr>
          <p:cNvPr id="3" name="Picture 6" descr="abcplan 001 copy.jpg"/>
          <p:cNvPicPr>
            <a:picLocks noChangeAspect="1"/>
          </p:cNvPicPr>
          <p:nvPr/>
        </p:nvPicPr>
        <p:blipFill>
          <a:blip r:embed="rId2" cstate="print"/>
          <a:srcRect/>
          <a:stretch>
            <a:fillRect/>
          </a:stretch>
        </p:blipFill>
        <p:spPr bwMode="auto">
          <a:xfrm rot="20991240">
            <a:off x="228600" y="228600"/>
            <a:ext cx="5105400" cy="5569527"/>
          </a:xfrm>
          <a:prstGeom prst="rect">
            <a:avLst/>
          </a:prstGeom>
          <a:ln>
            <a:noFill/>
          </a:ln>
          <a:effectLst>
            <a:outerShdw blurRad="292100" dist="139700" dir="2700000" algn="tl" rotWithShape="0">
              <a:srgbClr val="333333">
                <a:alpha val="65000"/>
              </a:srgbClr>
            </a:outerShdw>
          </a:effectLst>
        </p:spPr>
      </p:pic>
      <p:pic>
        <p:nvPicPr>
          <p:cNvPr id="4" name="Picture 6" descr="800mapbottomauto.tif"/>
          <p:cNvPicPr>
            <a:picLocks noChangeAspect="1"/>
          </p:cNvPicPr>
          <p:nvPr/>
        </p:nvPicPr>
        <p:blipFill>
          <a:blip r:embed="rId3" cstate="print"/>
          <a:srcRect/>
          <a:stretch>
            <a:fillRect/>
          </a:stretch>
        </p:blipFill>
        <p:spPr bwMode="auto">
          <a:xfrm>
            <a:off x="2971800" y="4008938"/>
            <a:ext cx="5943600" cy="2849062"/>
          </a:xfrm>
          <a:prstGeom prst="rect">
            <a:avLst/>
          </a:prstGeom>
          <a:ln>
            <a:noFill/>
          </a:ln>
          <a:effectLst>
            <a:outerShdw blurRad="292100" dist="139700" dir="2700000" algn="tl" rotWithShape="0">
              <a:srgbClr val="333333">
                <a:alpha val="65000"/>
              </a:srgbClr>
            </a:outerShdw>
          </a:effectLst>
        </p:spPr>
      </p:pic>
      <p:pic>
        <p:nvPicPr>
          <p:cNvPr id="5" name="Picture 9" descr="a-g-1 copy.tif"/>
          <p:cNvPicPr>
            <a:picLocks noChangeAspect="1"/>
          </p:cNvPicPr>
          <p:nvPr/>
        </p:nvPicPr>
        <p:blipFill>
          <a:blip r:embed="rId4" cstate="print"/>
          <a:srcRect/>
          <a:stretch>
            <a:fillRect/>
          </a:stretch>
        </p:blipFill>
        <p:spPr bwMode="auto">
          <a:xfrm rot="2212123">
            <a:off x="5156036" y="14425"/>
            <a:ext cx="2620574" cy="5431584"/>
          </a:xfrm>
          <a:prstGeom prst="rect">
            <a:avLst/>
          </a:prstGeom>
          <a:ln>
            <a:noFill/>
          </a:ln>
          <a:effectLst>
            <a:outerShdw blurRad="292100" dist="139700" dir="2700000" algn="tl" rotWithShape="0">
              <a:srgbClr val="333333">
                <a:alpha val="65000"/>
              </a:srgbClr>
            </a:outerShdw>
          </a:effectLst>
        </p:spPr>
      </p:pic>
      <p:sp>
        <p:nvSpPr>
          <p:cNvPr id="6" name="Rectangle 5"/>
          <p:cNvSpPr/>
          <p:nvPr/>
        </p:nvSpPr>
        <p:spPr>
          <a:xfrm>
            <a:off x="457200" y="2743200"/>
            <a:ext cx="8305800" cy="1066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ctrTitle"/>
          </p:nvPr>
        </p:nvSpPr>
        <p:spPr>
          <a:xfrm>
            <a:off x="457200" y="2568575"/>
            <a:ext cx="8229600" cy="1470025"/>
          </a:xfrm>
        </p:spPr>
        <p:txBody>
          <a:bodyPr>
            <a:noAutofit/>
          </a:bodyPr>
          <a:lstStyle/>
          <a:p>
            <a:r>
              <a:rPr lang="en-US" sz="5400" b="1" dirty="0" smtClean="0">
                <a:effectLst>
                  <a:outerShdw blurRad="38100" dist="38100" dir="2700000" algn="tl">
                    <a:srgbClr val="000000">
                      <a:alpha val="43137"/>
                    </a:srgbClr>
                  </a:outerShdw>
                </a:effectLst>
              </a:rPr>
              <a:t>COMMUNICATIONS PLANS</a:t>
            </a:r>
            <a:endParaRPr lang="en-US" sz="5400" b="1" dirty="0">
              <a:effectLst>
                <a:outerShdw blurRad="38100" dist="38100" dir="2700000" algn="tl">
                  <a:srgbClr val="000000">
                    <a:alpha val="43137"/>
                  </a:srgbClr>
                </a:outerShdw>
              </a:effectLst>
            </a:endParaRPr>
          </a:p>
        </p:txBody>
      </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p:cNvSpPr/>
          <p:nvPr/>
        </p:nvSpPr>
        <p:spPr>
          <a:xfrm>
            <a:off x="457200" y="5486400"/>
            <a:ext cx="1600200" cy="769441"/>
          </a:xfrm>
          <a:prstGeom prst="rect">
            <a:avLst/>
          </a:prstGeom>
          <a:solidFill>
            <a:srgbClr val="00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2"/>
          <p:cNvSpPr txBox="1">
            <a:spLocks noChangeArrowheads="1"/>
          </p:cNvSpPr>
          <p:nvPr/>
        </p:nvSpPr>
        <p:spPr>
          <a:xfrm>
            <a:off x="0" y="1066800"/>
            <a:ext cx="2490537" cy="2209800"/>
          </a:xfrm>
          <a:prstGeom prst="rect">
            <a:avLst/>
          </a:prstGeom>
        </p:spPr>
        <p:txBody>
          <a:bodyP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a:defRPr/>
            </a:pPr>
            <a:r>
              <a:rPr lang="en-US" sz="3600" b="1" smtClean="0">
                <a:effectLst>
                  <a:outerShdw blurRad="38100" dist="38100" dir="2700000" algn="tl">
                    <a:srgbClr val="FFFFFF"/>
                  </a:outerShdw>
                </a:effectLst>
              </a:rPr>
              <a:t>Air Attack Plan (FM/AM)</a:t>
            </a:r>
            <a:endParaRPr lang="en-US" sz="3600" b="1" i="1" dirty="0" smtClean="0">
              <a:effectLst>
                <a:outerShdw blurRad="38100" dist="38100" dir="2700000" algn="tl">
                  <a:srgbClr val="FFFFFF"/>
                </a:outerShdw>
              </a:effectLst>
            </a:endParaRPr>
          </a:p>
        </p:txBody>
      </p:sp>
      <p:sp>
        <p:nvSpPr>
          <p:cNvPr id="16" name="TextBox 15"/>
          <p:cNvSpPr txBox="1"/>
          <p:nvPr/>
        </p:nvSpPr>
        <p:spPr>
          <a:xfrm>
            <a:off x="76200" y="3684038"/>
            <a:ext cx="2362200" cy="1200329"/>
          </a:xfrm>
          <a:prstGeom prst="rect">
            <a:avLst/>
          </a:prstGeom>
          <a:noFill/>
        </p:spPr>
        <p:txBody>
          <a:bodyPr wrap="square" rtlCol="0">
            <a:spAutoFit/>
          </a:bodyPr>
          <a:lstStyle/>
          <a:p>
            <a:pPr algn="ctr"/>
            <a:r>
              <a:rPr lang="en-US" sz="2400" dirty="0" smtClean="0"/>
              <a:t>   Air-to-Ground</a:t>
            </a:r>
          </a:p>
          <a:p>
            <a:pPr algn="ctr"/>
            <a:r>
              <a:rPr lang="en-US" sz="2400" dirty="0" smtClean="0"/>
              <a:t>Air-to-Air Communications</a:t>
            </a:r>
            <a:endParaRPr lang="en-US" sz="2400" dirty="0"/>
          </a:p>
        </p:txBody>
      </p:sp>
      <p:sp>
        <p:nvSpPr>
          <p:cNvPr id="17" name="TextBox 16"/>
          <p:cNvSpPr txBox="1"/>
          <p:nvPr/>
        </p:nvSpPr>
        <p:spPr>
          <a:xfrm>
            <a:off x="76200" y="5486400"/>
            <a:ext cx="2362200" cy="769441"/>
          </a:xfrm>
          <a:prstGeom prst="rect">
            <a:avLst/>
          </a:prstGeom>
          <a:solidFill>
            <a:srgbClr val="00B0F0"/>
          </a:solidFill>
        </p:spPr>
        <p:txBody>
          <a:bodyPr wrap="square" rtlCol="0">
            <a:spAutoFit/>
          </a:bodyPr>
          <a:lstStyle/>
          <a:p>
            <a:pPr algn="ctr"/>
            <a:r>
              <a:rPr lang="en-US" sz="2200" dirty="0" smtClean="0"/>
              <a:t>VHF-AM Frequencies</a:t>
            </a:r>
            <a:endParaRPr lang="en-US" sz="2200" dirty="0"/>
          </a:p>
        </p:txBody>
      </p:sp>
      <p:pic>
        <p:nvPicPr>
          <p:cNvPr id="18" name="Picture 17"/>
          <p:cNvPicPr>
            <a:picLocks noChangeAspect="1"/>
          </p:cNvPicPr>
          <p:nvPr/>
        </p:nvPicPr>
        <p:blipFill rotWithShape="1">
          <a:blip r:embed="rId2">
            <a:extLst>
              <a:ext uri="{28A0092B-C50C-407E-A947-70E740481C1C}">
                <a14:useLocalDpi xmlns:a14="http://schemas.microsoft.com/office/drawing/2010/main" val="0"/>
              </a:ext>
            </a:extLst>
          </a:blip>
          <a:srcRect l="1521"/>
          <a:stretch/>
        </p:blipFill>
        <p:spPr>
          <a:xfrm>
            <a:off x="2477503" y="151895"/>
            <a:ext cx="3376863" cy="6600265"/>
          </a:xfrm>
          <a:prstGeom prst="rect">
            <a:avLst/>
          </a:prstGeom>
        </p:spPr>
      </p:pic>
      <p:pic>
        <p:nvPicPr>
          <p:cNvPr id="19" name="Picture 1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42544" y="90798"/>
            <a:ext cx="3294529" cy="6722457"/>
          </a:xfrm>
          <a:prstGeom prst="rect">
            <a:avLst/>
          </a:prstGeom>
        </p:spPr>
      </p:pic>
    </p:spTree>
    <p:extLst>
      <p:ext uri="{BB962C8B-B14F-4D97-AF65-F5344CB8AC3E}">
        <p14:creationId xmlns:p14="http://schemas.microsoft.com/office/powerpoint/2010/main" val="2421096265"/>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rotWithShape="1">
          <a:blip r:embed="rId2">
            <a:extLst>
              <a:ext uri="{28A0092B-C50C-407E-A947-70E740481C1C}">
                <a14:useLocalDpi xmlns:a14="http://schemas.microsoft.com/office/drawing/2010/main" val="0"/>
              </a:ext>
            </a:extLst>
          </a:blip>
          <a:srcRect r="1162" b="1807"/>
          <a:stretch/>
        </p:blipFill>
        <p:spPr>
          <a:xfrm>
            <a:off x="1142999" y="990600"/>
            <a:ext cx="6477000" cy="5674895"/>
          </a:xfrm>
          <a:prstGeom prst="rect">
            <a:avLst/>
          </a:prstGeom>
          <a:ln>
            <a:solidFill>
              <a:schemeClr val="tx1"/>
            </a:solidFill>
          </a:ln>
        </p:spPr>
      </p:pic>
      <p:sp>
        <p:nvSpPr>
          <p:cNvPr id="4" name="TextBox 3"/>
          <p:cNvSpPr txBox="1"/>
          <p:nvPr/>
        </p:nvSpPr>
        <p:spPr>
          <a:xfrm>
            <a:off x="-101026" y="76200"/>
            <a:ext cx="8965049" cy="646331"/>
          </a:xfrm>
          <a:prstGeom prst="rect">
            <a:avLst/>
          </a:prstGeom>
          <a:noFill/>
        </p:spPr>
        <p:txBody>
          <a:bodyPr wrap="square" rtlCol="0">
            <a:spAutoFit/>
          </a:bodyPr>
          <a:lstStyle/>
          <a:p>
            <a:pPr algn="ctr"/>
            <a:r>
              <a:rPr lang="en-US" sz="3600" b="1" dirty="0">
                <a:effectLst>
                  <a:outerShdw blurRad="38100" dist="38100" dir="2700000" algn="tl">
                    <a:srgbClr val="FFFFFF"/>
                  </a:outerShdw>
                </a:effectLst>
                <a:latin typeface="+mj-lt"/>
              </a:rPr>
              <a:t>ARMER Fleet Map (800Mhz)</a:t>
            </a:r>
            <a:endParaRPr lang="en-US" sz="3600" dirty="0">
              <a:latin typeface="+mj-lt"/>
            </a:endParaRPr>
          </a:p>
        </p:txBody>
      </p:sp>
    </p:spTree>
    <p:extLst>
      <p:ext uri="{BB962C8B-B14F-4D97-AF65-F5344CB8AC3E}">
        <p14:creationId xmlns:p14="http://schemas.microsoft.com/office/powerpoint/2010/main" val="3901075013"/>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Landview Infested Screenshot2.JPG"/>
          <p:cNvPicPr>
            <a:picLocks noChangeAspect="1"/>
          </p:cNvPicPr>
          <p:nvPr/>
        </p:nvPicPr>
        <p:blipFill>
          <a:blip r:embed="rId2" cstate="print"/>
          <a:srcRect r="28849" b="22882"/>
          <a:stretch>
            <a:fillRect/>
          </a:stretch>
        </p:blipFill>
        <p:spPr>
          <a:xfrm>
            <a:off x="-1" y="0"/>
            <a:ext cx="9144001" cy="6858000"/>
          </a:xfrm>
          <a:prstGeom prst="rect">
            <a:avLst/>
          </a:prstGeom>
          <a:ln>
            <a:noFill/>
          </a:ln>
          <a:effectLst>
            <a:outerShdw blurRad="292100" dist="139700" dir="2700000" algn="tl" rotWithShape="0">
              <a:srgbClr val="333333">
                <a:alpha val="65000"/>
              </a:srgbClr>
            </a:outerShdw>
          </a:effectLst>
        </p:spPr>
      </p:pic>
      <p:sp>
        <p:nvSpPr>
          <p:cNvPr id="4" name="Rectangle 3"/>
          <p:cNvSpPr/>
          <p:nvPr/>
        </p:nvSpPr>
        <p:spPr>
          <a:xfrm>
            <a:off x="1447800" y="2362200"/>
            <a:ext cx="6248400" cy="1828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p:cNvSpPr>
            <a:spLocks noGrp="1"/>
          </p:cNvSpPr>
          <p:nvPr>
            <p:ph type="ctrTitle"/>
          </p:nvPr>
        </p:nvSpPr>
        <p:spPr>
          <a:xfrm>
            <a:off x="457200" y="2541588"/>
            <a:ext cx="8229600" cy="1470025"/>
          </a:xfrm>
        </p:spPr>
        <p:txBody>
          <a:bodyPr>
            <a:noAutofit/>
          </a:bodyPr>
          <a:lstStyle/>
          <a:p>
            <a:r>
              <a:rPr lang="en-US" sz="5400" b="1" dirty="0" smtClean="0">
                <a:effectLst>
                  <a:outerShdw blurRad="38100" dist="38100" dir="2700000" algn="tl">
                    <a:srgbClr val="000000">
                      <a:alpha val="43137"/>
                    </a:srgbClr>
                  </a:outerShdw>
                </a:effectLst>
              </a:rPr>
              <a:t>INFESTED WATERS</a:t>
            </a:r>
            <a:br>
              <a:rPr lang="en-US" sz="5400" b="1" dirty="0" smtClean="0">
                <a:effectLst>
                  <a:outerShdw blurRad="38100" dist="38100" dir="2700000" algn="tl">
                    <a:srgbClr val="000000">
                      <a:alpha val="43137"/>
                    </a:srgbClr>
                  </a:outerShdw>
                </a:effectLst>
              </a:rPr>
            </a:br>
            <a:r>
              <a:rPr lang="en-US" sz="5400" b="1" dirty="0" smtClean="0">
                <a:effectLst>
                  <a:outerShdw blurRad="38100" dist="38100" dir="2700000" algn="tl">
                    <a:srgbClr val="000000">
                      <a:alpha val="43137"/>
                    </a:srgbClr>
                  </a:outerShdw>
                </a:effectLst>
              </a:rPr>
              <a:t>PLAN / MITIGATION</a:t>
            </a:r>
            <a:endParaRPr lang="en-US" sz="5400" b="1"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891764748"/>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 name="Rectangle 8"/>
          <p:cNvSpPr/>
          <p:nvPr/>
        </p:nvSpPr>
        <p:spPr>
          <a:xfrm>
            <a:off x="5579782" y="5311090"/>
            <a:ext cx="1752600" cy="1143000"/>
          </a:xfrm>
          <a:prstGeom prst="rect">
            <a:avLst/>
          </a:prstGeom>
          <a:solidFill>
            <a:schemeClr val="bg2">
              <a:lumMod val="90000"/>
            </a:schemeClr>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solidFill>
                  <a:schemeClr val="tx1"/>
                </a:solidFill>
              </a:rPr>
              <a:t>many</a:t>
            </a:r>
            <a:endParaRPr lang="en-US" dirty="0">
              <a:solidFill>
                <a:schemeClr val="tx1"/>
              </a:solidFill>
            </a:endParaRPr>
          </a:p>
        </p:txBody>
      </p:sp>
      <p:sp>
        <p:nvSpPr>
          <p:cNvPr id="24578" name="Rectangle 2"/>
          <p:cNvSpPr>
            <a:spLocks noGrp="1" noChangeArrowheads="1"/>
          </p:cNvSpPr>
          <p:nvPr>
            <p:ph type="title"/>
          </p:nvPr>
        </p:nvSpPr>
        <p:spPr>
          <a:xfrm>
            <a:off x="685800" y="0"/>
            <a:ext cx="7772400" cy="1143000"/>
          </a:xfrm>
        </p:spPr>
        <p:txBody>
          <a:bodyPr/>
          <a:lstStyle/>
          <a:p>
            <a:pPr>
              <a:defRPr/>
            </a:pPr>
            <a:r>
              <a:rPr lang="en-US" b="1" dirty="0" smtClean="0">
                <a:effectLst>
                  <a:outerShdw blurRad="38100" dist="38100" dir="2700000" algn="tl">
                    <a:srgbClr val="FFFFFF"/>
                  </a:outerShdw>
                </a:effectLst>
              </a:rPr>
              <a:t>Invasive Species</a:t>
            </a:r>
            <a:endParaRPr lang="en-US" sz="4000" b="1" dirty="0" smtClean="0">
              <a:effectLst>
                <a:outerShdw blurRad="38100" dist="38100" dir="2700000" algn="tl">
                  <a:srgbClr val="FFFFFF"/>
                </a:outerShdw>
              </a:effectLst>
            </a:endParaRPr>
          </a:p>
        </p:txBody>
      </p:sp>
      <p:sp>
        <p:nvSpPr>
          <p:cNvPr id="3" name="TextBox 6"/>
          <p:cNvSpPr txBox="1">
            <a:spLocks noChangeArrowheads="1"/>
          </p:cNvSpPr>
          <p:nvPr/>
        </p:nvSpPr>
        <p:spPr bwMode="auto">
          <a:xfrm>
            <a:off x="1066800" y="1447800"/>
            <a:ext cx="4343400" cy="4739759"/>
          </a:xfrm>
          <a:prstGeom prst="rect">
            <a:avLst/>
          </a:prstGeom>
          <a:noFill/>
          <a:ln w="9525">
            <a:noFill/>
            <a:miter lim="800000"/>
            <a:headEnd/>
            <a:tailEnd/>
          </a:ln>
        </p:spPr>
        <p:txBody>
          <a:bodyPr wrap="square">
            <a:spAutoFit/>
          </a:bodyPr>
          <a:lstStyle/>
          <a:p>
            <a:pPr algn="r">
              <a:defRPr/>
            </a:pPr>
            <a:r>
              <a:rPr lang="en-US" sz="3600" dirty="0" smtClean="0">
                <a:latin typeface="+mn-lt"/>
              </a:rPr>
              <a:t>Eurasian Water Milfoil</a:t>
            </a:r>
          </a:p>
          <a:p>
            <a:pPr algn="r">
              <a:defRPr/>
            </a:pPr>
            <a:endParaRPr lang="en-US" sz="2000" dirty="0" smtClean="0"/>
          </a:p>
          <a:p>
            <a:pPr algn="r">
              <a:defRPr/>
            </a:pPr>
            <a:endParaRPr lang="en-US" sz="3200" dirty="0" smtClean="0"/>
          </a:p>
          <a:p>
            <a:pPr algn="r">
              <a:defRPr/>
            </a:pPr>
            <a:r>
              <a:rPr lang="en-US" sz="3600" dirty="0" smtClean="0">
                <a:latin typeface="+mn-lt"/>
              </a:rPr>
              <a:t>Spiny Water Flea</a:t>
            </a:r>
          </a:p>
          <a:p>
            <a:pPr algn="r">
              <a:defRPr/>
            </a:pPr>
            <a:endParaRPr lang="en-US" sz="2000" dirty="0" smtClean="0"/>
          </a:p>
          <a:p>
            <a:pPr algn="r">
              <a:defRPr/>
            </a:pPr>
            <a:endParaRPr lang="en-US" sz="3200" dirty="0" smtClean="0"/>
          </a:p>
          <a:p>
            <a:pPr algn="r">
              <a:defRPr/>
            </a:pPr>
            <a:r>
              <a:rPr lang="en-US" sz="3600" dirty="0" smtClean="0">
                <a:latin typeface="+mn-lt"/>
              </a:rPr>
              <a:t>Zebra Mussels</a:t>
            </a:r>
          </a:p>
          <a:p>
            <a:pPr>
              <a:defRPr/>
            </a:pPr>
            <a:endParaRPr lang="en-US" sz="5400" dirty="0" smtClean="0"/>
          </a:p>
          <a:p>
            <a:pPr algn="r">
              <a:defRPr/>
            </a:pPr>
            <a:r>
              <a:rPr lang="en-US" sz="3600" dirty="0" smtClean="0">
                <a:latin typeface="+mn-lt"/>
              </a:rPr>
              <a:t>Others</a:t>
            </a:r>
          </a:p>
        </p:txBody>
      </p:sp>
      <p:pic>
        <p:nvPicPr>
          <p:cNvPr id="5" name="Picture 4" descr="ewm.jpg"/>
          <p:cNvPicPr>
            <a:picLocks noChangeAspect="1"/>
          </p:cNvPicPr>
          <p:nvPr/>
        </p:nvPicPr>
        <p:blipFill>
          <a:blip r:embed="rId3" cstate="print"/>
          <a:stretch>
            <a:fillRect/>
          </a:stretch>
        </p:blipFill>
        <p:spPr>
          <a:xfrm>
            <a:off x="5562600" y="1219200"/>
            <a:ext cx="1809875" cy="1194518"/>
          </a:xfrm>
          <a:prstGeom prst="rect">
            <a:avLst/>
          </a:prstGeom>
          <a:ln>
            <a:noFill/>
          </a:ln>
          <a:effectLst>
            <a:outerShdw blurRad="292100" dist="139700" dir="2700000" algn="tl" rotWithShape="0">
              <a:srgbClr val="333333">
                <a:alpha val="65000"/>
              </a:srgbClr>
            </a:outerShdw>
          </a:effectLst>
        </p:spPr>
      </p:pic>
      <p:pic>
        <p:nvPicPr>
          <p:cNvPr id="6" name="Picture 5" descr="spinywaterflea_magnified.jpg"/>
          <p:cNvPicPr>
            <a:picLocks noChangeAspect="1"/>
          </p:cNvPicPr>
          <p:nvPr/>
        </p:nvPicPr>
        <p:blipFill>
          <a:blip r:embed="rId4" cstate="print"/>
          <a:stretch>
            <a:fillRect/>
          </a:stretch>
        </p:blipFill>
        <p:spPr>
          <a:xfrm>
            <a:off x="5562600" y="2590800"/>
            <a:ext cx="1786965" cy="1191310"/>
          </a:xfrm>
          <a:prstGeom prst="rect">
            <a:avLst/>
          </a:prstGeom>
          <a:ln>
            <a:noFill/>
          </a:ln>
          <a:effectLst>
            <a:outerShdw blurRad="292100" dist="139700" dir="2700000" algn="tl" rotWithShape="0">
              <a:srgbClr val="333333">
                <a:alpha val="65000"/>
              </a:srgbClr>
            </a:outerShdw>
          </a:effectLst>
        </p:spPr>
      </p:pic>
      <p:pic>
        <p:nvPicPr>
          <p:cNvPr id="7" name="Picture 6" descr="zebramussels_onnative.jpg"/>
          <p:cNvPicPr>
            <a:picLocks noChangeAspect="1"/>
          </p:cNvPicPr>
          <p:nvPr/>
        </p:nvPicPr>
        <p:blipFill>
          <a:blip r:embed="rId5" cstate="print"/>
          <a:stretch>
            <a:fillRect/>
          </a:stretch>
        </p:blipFill>
        <p:spPr>
          <a:xfrm>
            <a:off x="5562600" y="3962400"/>
            <a:ext cx="1752600" cy="1168400"/>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308274772"/>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Common Animals and Plants </a:t>
            </a:r>
          </a:p>
        </p:txBody>
      </p:sp>
      <p:pic>
        <p:nvPicPr>
          <p:cNvPr id="4" name="Content Placeholder 3"/>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2362200" y="1417638"/>
            <a:ext cx="4298052" cy="960203"/>
          </a:xfrm>
        </p:spPr>
      </p:pic>
      <p:sp>
        <p:nvSpPr>
          <p:cNvPr id="5" name="Rectangle 4"/>
          <p:cNvSpPr/>
          <p:nvPr/>
        </p:nvSpPr>
        <p:spPr>
          <a:xfrm>
            <a:off x="3325388" y="2581420"/>
            <a:ext cx="2371676" cy="400110"/>
          </a:xfrm>
          <a:prstGeom prst="rect">
            <a:avLst/>
          </a:prstGeom>
        </p:spPr>
        <p:txBody>
          <a:bodyPr wrap="none">
            <a:spAutoFit/>
          </a:bodyPr>
          <a:lstStyle/>
          <a:p>
            <a:pPr algn="ctr"/>
            <a:r>
              <a:rPr lang="en-US" sz="2000" dirty="0"/>
              <a:t>Cleaning Procedures </a:t>
            </a:r>
          </a:p>
        </p:txBody>
      </p:sp>
      <p:sp>
        <p:nvSpPr>
          <p:cNvPr id="6" name="Rectangle 5"/>
          <p:cNvSpPr/>
          <p:nvPr/>
        </p:nvSpPr>
        <p:spPr>
          <a:xfrm>
            <a:off x="2286000" y="3270023"/>
            <a:ext cx="4572000" cy="2862322"/>
          </a:xfrm>
          <a:prstGeom prst="rect">
            <a:avLst/>
          </a:prstGeom>
        </p:spPr>
        <p:txBody>
          <a:bodyPr>
            <a:spAutoFit/>
          </a:bodyPr>
          <a:lstStyle/>
          <a:p>
            <a:pPr marL="342900" lvl="0" indent="-342900">
              <a:buFont typeface="+mj-lt"/>
              <a:buAutoNum type="arabicPeriod"/>
            </a:pPr>
            <a:r>
              <a:rPr lang="en-US" sz="2000" dirty="0"/>
              <a:t>Identify the water body and invasive specie.</a:t>
            </a:r>
          </a:p>
          <a:p>
            <a:pPr marL="342900" lvl="0" indent="-342900">
              <a:buFont typeface="+mj-lt"/>
              <a:buAutoNum type="arabicPeriod"/>
            </a:pPr>
            <a:r>
              <a:rPr lang="en-US" sz="2000" dirty="0"/>
              <a:t>For </a:t>
            </a:r>
            <a:r>
              <a:rPr lang="en-US" sz="2000" b="1" u="sng" dirty="0">
                <a:solidFill>
                  <a:srgbClr val="00B050"/>
                </a:solidFill>
              </a:rPr>
              <a:t>Plants</a:t>
            </a:r>
            <a:r>
              <a:rPr lang="en-US" sz="2000" b="1" dirty="0">
                <a:solidFill>
                  <a:srgbClr val="00B050"/>
                </a:solidFill>
              </a:rPr>
              <a:t>, </a:t>
            </a:r>
            <a:r>
              <a:rPr lang="en-US" sz="2000" dirty="0"/>
              <a:t>visually inspect the aircraft. Pick off any plant material and discard on high ground.</a:t>
            </a:r>
          </a:p>
          <a:p>
            <a:pPr marL="342900" lvl="0" indent="-342900">
              <a:buFont typeface="+mj-lt"/>
              <a:buAutoNum type="arabicPeriod"/>
            </a:pPr>
            <a:r>
              <a:rPr lang="en-US" sz="2000" dirty="0"/>
              <a:t>For </a:t>
            </a:r>
            <a:r>
              <a:rPr lang="en-US" sz="2000" b="1" u="sng" dirty="0">
                <a:solidFill>
                  <a:srgbClr val="FF0000"/>
                </a:solidFill>
              </a:rPr>
              <a:t>Animals</a:t>
            </a:r>
            <a:r>
              <a:rPr lang="en-US" sz="2000" dirty="0">
                <a:solidFill>
                  <a:srgbClr val="FF0000"/>
                </a:solidFill>
              </a:rPr>
              <a:t>, </a:t>
            </a:r>
            <a:r>
              <a:rPr lang="en-US" sz="2000" dirty="0"/>
              <a:t>drain the floats, pressure wash the tank and floats with 140° water thoroughly. </a:t>
            </a:r>
          </a:p>
          <a:p>
            <a:pPr marL="342900" indent="-342900">
              <a:buFont typeface="+mj-lt"/>
              <a:buAutoNum type="arabicPeriod"/>
            </a:pPr>
            <a:r>
              <a:rPr lang="en-US" sz="2000" dirty="0"/>
              <a:t>Allow to dry for 24 hours if feasible</a:t>
            </a:r>
          </a:p>
        </p:txBody>
      </p:sp>
    </p:spTree>
    <p:extLst>
      <p:ext uri="{BB962C8B-B14F-4D97-AF65-F5344CB8AC3E}">
        <p14:creationId xmlns:p14="http://schemas.microsoft.com/office/powerpoint/2010/main" val="3487615220"/>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944562"/>
          </a:xfrm>
        </p:spPr>
        <p:txBody>
          <a:bodyPr/>
          <a:lstStyle/>
          <a:p>
            <a:r>
              <a:rPr lang="en-US" b="1" dirty="0" smtClean="0"/>
              <a:t>Infested Waters Procedure</a:t>
            </a:r>
            <a:endParaRPr lang="en-US" b="1" dirty="0"/>
          </a:p>
        </p:txBody>
      </p:sp>
      <p:sp>
        <p:nvSpPr>
          <p:cNvPr id="5" name="Content Placeholder 4"/>
          <p:cNvSpPr>
            <a:spLocks noGrp="1"/>
          </p:cNvSpPr>
          <p:nvPr>
            <p:ph idx="1"/>
          </p:nvPr>
        </p:nvSpPr>
        <p:spPr>
          <a:xfrm>
            <a:off x="0" y="1205345"/>
            <a:ext cx="9144000" cy="5257800"/>
          </a:xfrm>
        </p:spPr>
        <p:txBody>
          <a:bodyPr/>
          <a:lstStyle/>
          <a:p>
            <a:pPr marL="0" indent="0" algn="ctr">
              <a:buNone/>
            </a:pPr>
            <a:r>
              <a:rPr lang="en-US" dirty="0" smtClean="0">
                <a:solidFill>
                  <a:srgbClr val="0070C0"/>
                </a:solidFill>
              </a:rPr>
              <a:t>UTILIZE INFESTED WATERS OR NOT??</a:t>
            </a:r>
          </a:p>
          <a:p>
            <a:pPr marL="0" indent="0">
              <a:buNone/>
            </a:pPr>
            <a:r>
              <a:rPr lang="en-US" sz="2800" dirty="0" smtClean="0"/>
              <a:t>Questions to ask yourself:</a:t>
            </a:r>
          </a:p>
          <a:p>
            <a:pPr marL="0" indent="0">
              <a:buNone/>
            </a:pPr>
            <a:r>
              <a:rPr lang="en-US" sz="2400" dirty="0"/>
              <a:t>	</a:t>
            </a:r>
            <a:r>
              <a:rPr lang="en-US" sz="2400" dirty="0" smtClean="0"/>
              <a:t>-If I don’t use this water, is </a:t>
            </a:r>
            <a:r>
              <a:rPr lang="en-US" sz="2400" u="sng" dirty="0" smtClean="0"/>
              <a:t>loss of life or property likely</a:t>
            </a:r>
            <a:r>
              <a:rPr lang="en-US" sz="2400" dirty="0" smtClean="0"/>
              <a:t>?</a:t>
            </a:r>
          </a:p>
          <a:p>
            <a:pPr marL="0" indent="0">
              <a:buNone/>
            </a:pPr>
            <a:r>
              <a:rPr lang="en-US" sz="2400" dirty="0"/>
              <a:t>		</a:t>
            </a:r>
            <a:r>
              <a:rPr lang="en-US" sz="2400" dirty="0" smtClean="0"/>
              <a:t>If </a:t>
            </a:r>
            <a:r>
              <a:rPr lang="en-US" sz="2400" b="1" dirty="0" smtClean="0"/>
              <a:t>yes</a:t>
            </a:r>
            <a:r>
              <a:rPr lang="en-US" sz="2400" dirty="0" smtClean="0"/>
              <a:t>, </a:t>
            </a:r>
            <a:r>
              <a:rPr lang="en-US" sz="2400" b="1" dirty="0" smtClean="0">
                <a:solidFill>
                  <a:srgbClr val="00B050"/>
                </a:solidFill>
              </a:rPr>
              <a:t>use</a:t>
            </a:r>
            <a:r>
              <a:rPr lang="en-US" sz="2400" dirty="0" smtClean="0"/>
              <a:t> the infested lake.</a:t>
            </a:r>
          </a:p>
          <a:p>
            <a:pPr marL="0" indent="0">
              <a:buNone/>
            </a:pPr>
            <a:r>
              <a:rPr lang="en-US" sz="2400" dirty="0"/>
              <a:t>	</a:t>
            </a:r>
            <a:r>
              <a:rPr lang="en-US" sz="2400" dirty="0" smtClean="0"/>
              <a:t>	If </a:t>
            </a:r>
            <a:r>
              <a:rPr lang="en-US" sz="2400" b="1" dirty="0" smtClean="0"/>
              <a:t>no, </a:t>
            </a:r>
            <a:r>
              <a:rPr lang="en-US" sz="2400" b="1" dirty="0" smtClean="0">
                <a:solidFill>
                  <a:srgbClr val="FF0000"/>
                </a:solidFill>
              </a:rPr>
              <a:t>do not use </a:t>
            </a:r>
            <a:r>
              <a:rPr lang="en-US" sz="2400" dirty="0" smtClean="0"/>
              <a:t>the infested lake.</a:t>
            </a:r>
          </a:p>
          <a:p>
            <a:pPr marL="0" indent="0">
              <a:buNone/>
            </a:pPr>
            <a:r>
              <a:rPr lang="en-US" sz="2400" dirty="0"/>
              <a:t>	</a:t>
            </a:r>
            <a:r>
              <a:rPr lang="en-US" sz="2400" dirty="0" smtClean="0"/>
              <a:t>-Is there a non infested lake within a reasonable distance?</a:t>
            </a:r>
          </a:p>
          <a:p>
            <a:pPr marL="0" indent="0">
              <a:buNone/>
            </a:pPr>
            <a:r>
              <a:rPr lang="en-US" sz="2400" dirty="0"/>
              <a:t>	</a:t>
            </a:r>
            <a:r>
              <a:rPr lang="en-US" sz="2400" dirty="0" smtClean="0"/>
              <a:t>-Can I contain the fire using a farther, non-infested source?</a:t>
            </a:r>
          </a:p>
          <a:p>
            <a:pPr marL="0" indent="0">
              <a:buNone/>
            </a:pPr>
            <a:r>
              <a:rPr lang="en-US" sz="2400" dirty="0"/>
              <a:t>	</a:t>
            </a:r>
            <a:r>
              <a:rPr lang="en-US" sz="2400" dirty="0" smtClean="0"/>
              <a:t>	If </a:t>
            </a:r>
            <a:r>
              <a:rPr lang="en-US" sz="2400" b="1" dirty="0" smtClean="0"/>
              <a:t>yes, </a:t>
            </a:r>
            <a:r>
              <a:rPr lang="en-US" sz="2400" b="1" dirty="0" smtClean="0">
                <a:solidFill>
                  <a:srgbClr val="FF0000"/>
                </a:solidFill>
              </a:rPr>
              <a:t>do not use </a:t>
            </a:r>
            <a:r>
              <a:rPr lang="en-US" sz="2400" dirty="0" smtClean="0"/>
              <a:t>the infested water.</a:t>
            </a:r>
          </a:p>
          <a:p>
            <a:pPr marL="0" indent="0">
              <a:buNone/>
            </a:pPr>
            <a:r>
              <a:rPr lang="en-US" sz="2400" dirty="0"/>
              <a:t>	</a:t>
            </a:r>
            <a:r>
              <a:rPr lang="en-US" sz="2400" dirty="0" smtClean="0"/>
              <a:t>	If </a:t>
            </a:r>
            <a:r>
              <a:rPr lang="en-US" sz="2400" b="1" dirty="0" smtClean="0"/>
              <a:t>no, </a:t>
            </a:r>
            <a:r>
              <a:rPr lang="en-US" sz="2400" b="1" dirty="0" smtClean="0">
                <a:solidFill>
                  <a:srgbClr val="00B050"/>
                </a:solidFill>
              </a:rPr>
              <a:t>use </a:t>
            </a:r>
            <a:r>
              <a:rPr lang="en-US" sz="2400" dirty="0" smtClean="0"/>
              <a:t>the infested water.</a:t>
            </a:r>
          </a:p>
          <a:p>
            <a:pPr marL="0" indent="0">
              <a:buNone/>
            </a:pPr>
            <a:r>
              <a:rPr lang="en-US" sz="2400" dirty="0"/>
              <a:t>	</a:t>
            </a:r>
            <a:r>
              <a:rPr lang="en-US" sz="2400" dirty="0" smtClean="0"/>
              <a:t>-If infested water was used and requested for another fire, notify 	  Fire Center and ask for guidance. *Show pdf map*</a:t>
            </a:r>
          </a:p>
          <a:p>
            <a:pPr marL="0" indent="0">
              <a:buNone/>
            </a:pPr>
            <a:endParaRPr lang="en-US" sz="2400" dirty="0" smtClean="0"/>
          </a:p>
        </p:txBody>
      </p:sp>
    </p:spTree>
    <p:extLst>
      <p:ext uri="{BB962C8B-B14F-4D97-AF65-F5344CB8AC3E}">
        <p14:creationId xmlns:p14="http://schemas.microsoft.com/office/powerpoint/2010/main" val="820480683"/>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4578" name="Rectangle 2"/>
          <p:cNvSpPr>
            <a:spLocks noGrp="1" noChangeArrowheads="1"/>
          </p:cNvSpPr>
          <p:nvPr>
            <p:ph type="title"/>
          </p:nvPr>
        </p:nvSpPr>
        <p:spPr>
          <a:xfrm>
            <a:off x="685800" y="228600"/>
            <a:ext cx="7772400" cy="1143000"/>
          </a:xfrm>
        </p:spPr>
        <p:txBody>
          <a:bodyPr/>
          <a:lstStyle/>
          <a:p>
            <a:pPr>
              <a:defRPr/>
            </a:pPr>
            <a:r>
              <a:rPr lang="en-US" b="1" dirty="0" smtClean="0">
                <a:effectLst>
                  <a:outerShdw blurRad="38100" dist="38100" dir="2700000" algn="tl">
                    <a:srgbClr val="FFFFFF"/>
                  </a:outerShdw>
                </a:effectLst>
              </a:rPr>
              <a:t>Infested Lakes</a:t>
            </a:r>
            <a:endParaRPr lang="en-US" sz="4000" b="1" dirty="0" smtClean="0">
              <a:effectLst>
                <a:outerShdw blurRad="38100" dist="38100" dir="2700000" algn="tl">
                  <a:srgbClr val="FFFFFF"/>
                </a:outerShdw>
              </a:effectLst>
            </a:endParaRPr>
          </a:p>
        </p:txBody>
      </p:sp>
      <p:sp>
        <p:nvSpPr>
          <p:cNvPr id="5" name="TextBox 6"/>
          <p:cNvSpPr txBox="1">
            <a:spLocks noChangeArrowheads="1"/>
          </p:cNvSpPr>
          <p:nvPr/>
        </p:nvSpPr>
        <p:spPr bwMode="auto">
          <a:xfrm>
            <a:off x="609600" y="1676400"/>
            <a:ext cx="4800600" cy="4832092"/>
          </a:xfrm>
          <a:prstGeom prst="rect">
            <a:avLst/>
          </a:prstGeom>
          <a:noFill/>
          <a:ln w="9525">
            <a:noFill/>
            <a:miter lim="800000"/>
            <a:headEnd/>
            <a:tailEnd/>
          </a:ln>
        </p:spPr>
        <p:txBody>
          <a:bodyPr wrap="square">
            <a:spAutoFit/>
          </a:bodyPr>
          <a:lstStyle/>
          <a:p>
            <a:pPr>
              <a:defRPr/>
            </a:pPr>
            <a:r>
              <a:rPr lang="en-US" sz="2800" dirty="0" smtClean="0">
                <a:latin typeface="+mn-lt"/>
              </a:rPr>
              <a:t>If infested lake is used, take appropriate measures to clean/remedy tank before scooping in a clean lake.</a:t>
            </a:r>
          </a:p>
          <a:p>
            <a:pPr>
              <a:defRPr/>
            </a:pPr>
            <a:endParaRPr lang="en-US" sz="2800" dirty="0"/>
          </a:p>
          <a:p>
            <a:pPr>
              <a:defRPr/>
            </a:pPr>
            <a:endParaRPr lang="en-US" sz="2800" dirty="0" smtClean="0">
              <a:latin typeface="+mn-lt"/>
            </a:endParaRPr>
          </a:p>
          <a:p>
            <a:pPr>
              <a:defRPr/>
            </a:pPr>
            <a:endParaRPr lang="en-US" sz="2800" dirty="0"/>
          </a:p>
          <a:p>
            <a:pPr>
              <a:defRPr/>
            </a:pPr>
            <a:endParaRPr lang="en-US" sz="2800" dirty="0" smtClean="0">
              <a:latin typeface="+mn-lt"/>
            </a:endParaRPr>
          </a:p>
          <a:p>
            <a:pPr>
              <a:defRPr/>
            </a:pPr>
            <a:endParaRPr lang="en-US" sz="2800" dirty="0" smtClean="0">
              <a:latin typeface="+mn-lt"/>
            </a:endParaRPr>
          </a:p>
          <a:p>
            <a:pPr>
              <a:defRPr/>
            </a:pPr>
            <a:r>
              <a:rPr lang="en-US" sz="2800" b="1" dirty="0" smtClean="0">
                <a:solidFill>
                  <a:srgbClr val="00B050"/>
                </a:solidFill>
              </a:rPr>
              <a:t>Plant</a:t>
            </a:r>
            <a:r>
              <a:rPr lang="en-US" sz="2800" dirty="0" smtClean="0"/>
              <a:t>-inspection needed</a:t>
            </a:r>
          </a:p>
          <a:p>
            <a:pPr>
              <a:defRPr/>
            </a:pPr>
            <a:r>
              <a:rPr lang="en-US" sz="2800" b="1" dirty="0" smtClean="0">
                <a:solidFill>
                  <a:srgbClr val="FF0000"/>
                </a:solidFill>
                <a:latin typeface="+mn-lt"/>
              </a:rPr>
              <a:t>Critter</a:t>
            </a:r>
            <a:r>
              <a:rPr lang="en-US" sz="2800" dirty="0" smtClean="0">
                <a:latin typeface="+mn-lt"/>
              </a:rPr>
              <a:t>-hot water wash required</a:t>
            </a:r>
          </a:p>
        </p:txBody>
      </p:sp>
      <p:pic>
        <p:nvPicPr>
          <p:cNvPr id="2" name="Picture 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672642" y="2362200"/>
            <a:ext cx="4343400" cy="3257550"/>
          </a:xfrm>
          <a:prstGeom prst="rect">
            <a:avLst/>
          </a:prstGeom>
        </p:spPr>
      </p:pic>
    </p:spTree>
    <p:extLst>
      <p:ext uri="{BB962C8B-B14F-4D97-AF65-F5344CB8AC3E}">
        <p14:creationId xmlns:p14="http://schemas.microsoft.com/office/powerpoint/2010/main" val="592204368"/>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tx2">
            <a:lumMod val="40000"/>
            <a:lumOff val="60000"/>
          </a:schemeClr>
        </a:solidFill>
        <a:effectLst/>
      </p:bgPr>
    </p:bg>
    <p:spTree>
      <p:nvGrpSpPr>
        <p:cNvPr id="1" name=""/>
        <p:cNvGrpSpPr/>
        <p:nvPr/>
      </p:nvGrpSpPr>
      <p:grpSpPr>
        <a:xfrm>
          <a:off x="0" y="0"/>
          <a:ext cx="0" cy="0"/>
          <a:chOff x="0" y="0"/>
          <a:chExt cx="0" cy="0"/>
        </a:xfrm>
      </p:grpSpPr>
      <p:pic>
        <p:nvPicPr>
          <p:cNvPr id="3" name="Picture 6" descr="prohib-rest title.jpg"/>
          <p:cNvPicPr>
            <a:picLocks noChangeAspect="1"/>
          </p:cNvPicPr>
          <p:nvPr/>
        </p:nvPicPr>
        <p:blipFill>
          <a:blip r:embed="rId2" cstate="print"/>
          <a:srcRect t="690"/>
          <a:stretch>
            <a:fillRect/>
          </a:stretch>
        </p:blipFill>
        <p:spPr bwMode="auto">
          <a:xfrm>
            <a:off x="0" y="0"/>
            <a:ext cx="9144000" cy="6858000"/>
          </a:xfrm>
          <a:prstGeom prst="rect">
            <a:avLst/>
          </a:prstGeom>
          <a:noFill/>
          <a:ln w="9525">
            <a:noFill/>
            <a:miter lim="800000"/>
            <a:headEnd/>
            <a:tailEnd/>
          </a:ln>
        </p:spPr>
      </p:pic>
      <p:sp>
        <p:nvSpPr>
          <p:cNvPr id="4" name="Rectangle 3"/>
          <p:cNvSpPr/>
          <p:nvPr/>
        </p:nvSpPr>
        <p:spPr>
          <a:xfrm>
            <a:off x="1066800" y="2716212"/>
            <a:ext cx="7010400" cy="1066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ctrTitle"/>
          </p:nvPr>
        </p:nvSpPr>
        <p:spPr>
          <a:xfrm>
            <a:off x="457200" y="2514600"/>
            <a:ext cx="8229600" cy="1470025"/>
          </a:xfrm>
        </p:spPr>
        <p:txBody>
          <a:bodyPr>
            <a:noAutofit/>
          </a:bodyPr>
          <a:lstStyle/>
          <a:p>
            <a:r>
              <a:rPr lang="en-US" b="1" dirty="0" smtClean="0">
                <a:effectLst>
                  <a:outerShdw blurRad="38100" dist="38100" dir="2700000" algn="tl">
                    <a:srgbClr val="000000">
                      <a:alpha val="43137"/>
                    </a:srgbClr>
                  </a:outerShdw>
                </a:effectLst>
              </a:rPr>
              <a:t>SPECIAL USE AIRSPACE</a:t>
            </a:r>
            <a:br>
              <a:rPr lang="en-US" b="1" dirty="0" smtClean="0">
                <a:effectLst>
                  <a:outerShdw blurRad="38100" dist="38100" dir="2700000" algn="tl">
                    <a:srgbClr val="000000">
                      <a:alpha val="43137"/>
                    </a:srgbClr>
                  </a:outerShdw>
                </a:effectLst>
              </a:rPr>
            </a:br>
            <a:r>
              <a:rPr lang="en-US" b="1" dirty="0" err="1" smtClean="0">
                <a:effectLst>
                  <a:outerShdw blurRad="38100" dist="38100" dir="2700000" algn="tl">
                    <a:srgbClr val="000000">
                      <a:alpha val="43137"/>
                    </a:srgbClr>
                  </a:outerShdw>
                </a:effectLst>
              </a:rPr>
              <a:t>Airspace</a:t>
            </a:r>
            <a:r>
              <a:rPr lang="en-US" b="1" dirty="0" smtClean="0">
                <a:effectLst>
                  <a:outerShdw blurRad="38100" dist="38100" dir="2700000" algn="tl">
                    <a:srgbClr val="000000">
                      <a:alpha val="43137"/>
                    </a:srgbClr>
                  </a:outerShdw>
                </a:effectLst>
              </a:rPr>
              <a:t> Considerations</a:t>
            </a:r>
            <a:endParaRPr lang="en-US" b="1" dirty="0">
              <a:effectLst>
                <a:outerShdw blurRad="38100" dist="38100" dir="2700000" algn="tl">
                  <a:srgbClr val="000000">
                    <a:alpha val="43137"/>
                  </a:srgbClr>
                </a:outerShdw>
              </a:effectLst>
            </a:endParaRPr>
          </a:p>
        </p:txBody>
      </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92514" name="Picture 9" descr="BWCA-all.jpg"/>
          <p:cNvPicPr>
            <a:picLocks noChangeAspect="1"/>
          </p:cNvPicPr>
          <p:nvPr/>
        </p:nvPicPr>
        <p:blipFill>
          <a:blip r:embed="rId3" cstate="print"/>
          <a:srcRect/>
          <a:stretch>
            <a:fillRect/>
          </a:stretch>
        </p:blipFill>
        <p:spPr bwMode="auto">
          <a:xfrm>
            <a:off x="0" y="0"/>
            <a:ext cx="9144000" cy="6858000"/>
          </a:xfrm>
          <a:prstGeom prst="rect">
            <a:avLst/>
          </a:prstGeom>
          <a:noFill/>
          <a:ln w="9525">
            <a:noFill/>
            <a:miter lim="800000"/>
            <a:headEnd/>
            <a:tailEnd/>
          </a:ln>
        </p:spPr>
      </p:pic>
      <p:sp>
        <p:nvSpPr>
          <p:cNvPr id="5" name="Rectangle 4"/>
          <p:cNvSpPr/>
          <p:nvPr/>
        </p:nvSpPr>
        <p:spPr>
          <a:xfrm>
            <a:off x="3047999" y="76200"/>
            <a:ext cx="5105401" cy="1676400"/>
          </a:xfrm>
          <a:prstGeom prst="rect">
            <a:avLst/>
          </a:prstGeom>
          <a:solidFill>
            <a:schemeClr val="accent1">
              <a:lumMod val="75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7826" name="Rectangle 2"/>
          <p:cNvSpPr>
            <a:spLocks noGrp="1" noChangeArrowheads="1"/>
          </p:cNvSpPr>
          <p:nvPr>
            <p:ph type="title"/>
          </p:nvPr>
        </p:nvSpPr>
        <p:spPr>
          <a:xfrm>
            <a:off x="2057400" y="152400"/>
            <a:ext cx="7086600" cy="1524000"/>
          </a:xfrm>
        </p:spPr>
        <p:txBody>
          <a:bodyPr>
            <a:normAutofit fontScale="90000"/>
          </a:bodyPr>
          <a:lstStyle/>
          <a:p>
            <a:pPr eaLnBrk="1" hangingPunct="1">
              <a:defRPr/>
            </a:pPr>
            <a:r>
              <a:rPr lang="en-US" sz="3800" b="1" dirty="0" smtClean="0">
                <a:solidFill>
                  <a:srgbClr val="FF0000"/>
                </a:solidFill>
                <a:effectLst>
                  <a:outerShdw blurRad="38100" dist="38100" dir="2700000" algn="tl">
                    <a:schemeClr val="tx1"/>
                  </a:outerShdw>
                </a:effectLst>
              </a:rPr>
              <a:t>Prohibited Areas</a:t>
            </a:r>
            <a:r>
              <a:rPr lang="en-US" sz="3800" b="1" dirty="0" smtClean="0">
                <a:solidFill>
                  <a:schemeClr val="bg1"/>
                </a:solidFill>
                <a:effectLst>
                  <a:outerShdw blurRad="38100" dist="38100" dir="2700000" algn="tl">
                    <a:schemeClr val="tx1"/>
                  </a:outerShdw>
                </a:effectLst>
              </a:rPr>
              <a:t/>
            </a:r>
            <a:br>
              <a:rPr lang="en-US" sz="3800" b="1" dirty="0" smtClean="0">
                <a:solidFill>
                  <a:schemeClr val="bg1"/>
                </a:solidFill>
                <a:effectLst>
                  <a:outerShdw blurRad="38100" dist="38100" dir="2700000" algn="tl">
                    <a:schemeClr val="tx1"/>
                  </a:outerShdw>
                </a:effectLst>
              </a:rPr>
            </a:br>
            <a:r>
              <a:rPr lang="en-US" sz="3200" b="1" dirty="0" smtClean="0">
                <a:solidFill>
                  <a:schemeClr val="bg1"/>
                </a:solidFill>
                <a:effectLst>
                  <a:outerShdw blurRad="38100" dist="38100" dir="2700000" algn="tl">
                    <a:schemeClr val="tx1"/>
                  </a:outerShdw>
                </a:effectLst>
              </a:rPr>
              <a:t>Boundary Waters Canoe Area</a:t>
            </a:r>
            <a:br>
              <a:rPr lang="en-US" sz="3200" b="1" dirty="0" smtClean="0">
                <a:solidFill>
                  <a:schemeClr val="bg1"/>
                </a:solidFill>
                <a:effectLst>
                  <a:outerShdw blurRad="38100" dist="38100" dir="2700000" algn="tl">
                    <a:schemeClr val="tx1"/>
                  </a:outerShdw>
                </a:effectLst>
              </a:rPr>
            </a:br>
            <a:r>
              <a:rPr lang="en-US" sz="3200" b="1" dirty="0" smtClean="0">
                <a:solidFill>
                  <a:schemeClr val="bg1"/>
                </a:solidFill>
                <a:effectLst>
                  <a:outerShdw blurRad="38100" dist="38100" dir="2700000" algn="tl">
                    <a:schemeClr val="tx1"/>
                  </a:outerShdw>
                </a:effectLst>
              </a:rPr>
              <a:t>(BWCA)</a:t>
            </a:r>
          </a:p>
        </p:txBody>
      </p:sp>
      <p:sp>
        <p:nvSpPr>
          <p:cNvPr id="192517" name="Text Box 3"/>
          <p:cNvSpPr txBox="1">
            <a:spLocks noChangeArrowheads="1"/>
          </p:cNvSpPr>
          <p:nvPr/>
        </p:nvSpPr>
        <p:spPr bwMode="auto">
          <a:xfrm>
            <a:off x="1676400" y="5203825"/>
            <a:ext cx="184150" cy="274638"/>
          </a:xfrm>
          <a:prstGeom prst="rect">
            <a:avLst/>
          </a:prstGeom>
          <a:noFill/>
          <a:ln w="9525">
            <a:noFill/>
            <a:miter lim="800000"/>
            <a:headEnd/>
            <a:tailEnd/>
          </a:ln>
        </p:spPr>
        <p:txBody>
          <a:bodyPr wrap="none">
            <a:spAutoFit/>
          </a:bodyPr>
          <a:lstStyle/>
          <a:p>
            <a:pPr eaLnBrk="0" hangingPunct="0"/>
            <a:endParaRPr lang="en-US" sz="1200" dirty="0">
              <a:latin typeface="Arial" charset="0"/>
            </a:endParaRPr>
          </a:p>
        </p:txBody>
      </p:sp>
      <p:sp>
        <p:nvSpPr>
          <p:cNvPr id="12" name="Rectangle 11"/>
          <p:cNvSpPr/>
          <p:nvPr/>
        </p:nvSpPr>
        <p:spPr>
          <a:xfrm>
            <a:off x="1524000" y="4953000"/>
            <a:ext cx="6248400" cy="1600200"/>
          </a:xfrm>
          <a:prstGeom prst="rect">
            <a:avLst/>
          </a:prstGeom>
          <a:solidFill>
            <a:schemeClr val="accent1">
              <a:lumMod val="60000"/>
              <a:lumOff val="4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2800" b="1" dirty="0">
                <a:solidFill>
                  <a:schemeClr val="tx1"/>
                </a:solidFill>
              </a:rPr>
              <a:t>P-204, P-205, P-206</a:t>
            </a:r>
          </a:p>
          <a:p>
            <a:pPr algn="ctr">
              <a:defRPr/>
            </a:pPr>
            <a:r>
              <a:rPr lang="en-US" dirty="0">
                <a:solidFill>
                  <a:schemeClr val="tx1"/>
                </a:solidFill>
              </a:rPr>
              <a:t>Flight prohibited under 4000ft. MSL unless authorized by USFS for firefighting aircraft.</a:t>
            </a:r>
          </a:p>
        </p:txBody>
      </p:sp>
      <p:sp>
        <p:nvSpPr>
          <p:cNvPr id="13" name="Freeform 12"/>
          <p:cNvSpPr/>
          <p:nvPr/>
        </p:nvSpPr>
        <p:spPr>
          <a:xfrm>
            <a:off x="477838" y="2643188"/>
            <a:ext cx="1565275" cy="1089025"/>
          </a:xfrm>
          <a:custGeom>
            <a:avLst/>
            <a:gdLst>
              <a:gd name="connsiteX0" fmla="*/ 457200 w 1564482"/>
              <a:gd name="connsiteY0" fmla="*/ 442912 h 1088231"/>
              <a:gd name="connsiteX1" fmla="*/ 454819 w 1564482"/>
              <a:gd name="connsiteY1" fmla="*/ 254793 h 1088231"/>
              <a:gd name="connsiteX2" fmla="*/ 509588 w 1564482"/>
              <a:gd name="connsiteY2" fmla="*/ 252412 h 1088231"/>
              <a:gd name="connsiteX3" fmla="*/ 502444 w 1564482"/>
              <a:gd name="connsiteY3" fmla="*/ 2381 h 1088231"/>
              <a:gd name="connsiteX4" fmla="*/ 742950 w 1564482"/>
              <a:gd name="connsiteY4" fmla="*/ 0 h 1088231"/>
              <a:gd name="connsiteX5" fmla="*/ 747713 w 1564482"/>
              <a:gd name="connsiteY5" fmla="*/ 285750 h 1088231"/>
              <a:gd name="connsiteX6" fmla="*/ 776288 w 1564482"/>
              <a:gd name="connsiteY6" fmla="*/ 285750 h 1088231"/>
              <a:gd name="connsiteX7" fmla="*/ 778669 w 1564482"/>
              <a:gd name="connsiteY7" fmla="*/ 416718 h 1088231"/>
              <a:gd name="connsiteX8" fmla="*/ 1147763 w 1564482"/>
              <a:gd name="connsiteY8" fmla="*/ 407193 h 1088231"/>
              <a:gd name="connsiteX9" fmla="*/ 1150144 w 1564482"/>
              <a:gd name="connsiteY9" fmla="*/ 271462 h 1088231"/>
              <a:gd name="connsiteX10" fmla="*/ 1297782 w 1564482"/>
              <a:gd name="connsiteY10" fmla="*/ 271462 h 1088231"/>
              <a:gd name="connsiteX11" fmla="*/ 1300163 w 1564482"/>
              <a:gd name="connsiteY11" fmla="*/ 421481 h 1088231"/>
              <a:gd name="connsiteX12" fmla="*/ 1564482 w 1564482"/>
              <a:gd name="connsiteY12" fmla="*/ 423862 h 1088231"/>
              <a:gd name="connsiteX13" fmla="*/ 1564482 w 1564482"/>
              <a:gd name="connsiteY13" fmla="*/ 540543 h 1088231"/>
              <a:gd name="connsiteX14" fmla="*/ 1564482 w 1564482"/>
              <a:gd name="connsiteY14" fmla="*/ 650081 h 1088231"/>
              <a:gd name="connsiteX15" fmla="*/ 1488282 w 1564482"/>
              <a:gd name="connsiteY15" fmla="*/ 647700 h 1088231"/>
              <a:gd name="connsiteX16" fmla="*/ 1488282 w 1564482"/>
              <a:gd name="connsiteY16" fmla="*/ 688181 h 1088231"/>
              <a:gd name="connsiteX17" fmla="*/ 1335882 w 1564482"/>
              <a:gd name="connsiteY17" fmla="*/ 688181 h 1088231"/>
              <a:gd name="connsiteX18" fmla="*/ 1335882 w 1564482"/>
              <a:gd name="connsiteY18" fmla="*/ 831056 h 1088231"/>
              <a:gd name="connsiteX19" fmla="*/ 1278732 w 1564482"/>
              <a:gd name="connsiteY19" fmla="*/ 826293 h 1088231"/>
              <a:gd name="connsiteX20" fmla="*/ 1281113 w 1564482"/>
              <a:gd name="connsiteY20" fmla="*/ 988218 h 1088231"/>
              <a:gd name="connsiteX21" fmla="*/ 1202532 w 1564482"/>
              <a:gd name="connsiteY21" fmla="*/ 985837 h 1088231"/>
              <a:gd name="connsiteX22" fmla="*/ 1204913 w 1564482"/>
              <a:gd name="connsiteY22" fmla="*/ 1088231 h 1088231"/>
              <a:gd name="connsiteX23" fmla="*/ 2382 w 1564482"/>
              <a:gd name="connsiteY23" fmla="*/ 1085850 h 1088231"/>
              <a:gd name="connsiteX24" fmla="*/ 0 w 1564482"/>
              <a:gd name="connsiteY24" fmla="*/ 528637 h 1088231"/>
              <a:gd name="connsiteX25" fmla="*/ 226219 w 1564482"/>
              <a:gd name="connsiteY25" fmla="*/ 526256 h 1088231"/>
              <a:gd name="connsiteX26" fmla="*/ 228600 w 1564482"/>
              <a:gd name="connsiteY26" fmla="*/ 442912 h 1088231"/>
              <a:gd name="connsiteX27" fmla="*/ 457200 w 1564482"/>
              <a:gd name="connsiteY27" fmla="*/ 442912 h 1088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64482" h="1088231">
                <a:moveTo>
                  <a:pt x="457200" y="442912"/>
                </a:moveTo>
                <a:cubicBezTo>
                  <a:pt x="456406" y="380206"/>
                  <a:pt x="455613" y="317499"/>
                  <a:pt x="454819" y="254793"/>
                </a:cubicBezTo>
                <a:lnTo>
                  <a:pt x="509588" y="252412"/>
                </a:lnTo>
                <a:lnTo>
                  <a:pt x="502444" y="2381"/>
                </a:lnTo>
                <a:lnTo>
                  <a:pt x="742950" y="0"/>
                </a:lnTo>
                <a:cubicBezTo>
                  <a:pt x="744538" y="95250"/>
                  <a:pt x="746125" y="190500"/>
                  <a:pt x="747713" y="285750"/>
                </a:cubicBezTo>
                <a:lnTo>
                  <a:pt x="776288" y="285750"/>
                </a:lnTo>
                <a:cubicBezTo>
                  <a:pt x="777082" y="329406"/>
                  <a:pt x="777875" y="373062"/>
                  <a:pt x="778669" y="416718"/>
                </a:cubicBezTo>
                <a:lnTo>
                  <a:pt x="1147763" y="407193"/>
                </a:lnTo>
                <a:cubicBezTo>
                  <a:pt x="1148557" y="361949"/>
                  <a:pt x="1149350" y="316706"/>
                  <a:pt x="1150144" y="271462"/>
                </a:cubicBezTo>
                <a:lnTo>
                  <a:pt x="1297782" y="271462"/>
                </a:lnTo>
                <a:cubicBezTo>
                  <a:pt x="1298576" y="321468"/>
                  <a:pt x="1299369" y="371475"/>
                  <a:pt x="1300163" y="421481"/>
                </a:cubicBezTo>
                <a:lnTo>
                  <a:pt x="1564482" y="423862"/>
                </a:lnTo>
                <a:lnTo>
                  <a:pt x="1564482" y="540543"/>
                </a:lnTo>
                <a:lnTo>
                  <a:pt x="1564482" y="650081"/>
                </a:lnTo>
                <a:lnTo>
                  <a:pt x="1488282" y="647700"/>
                </a:lnTo>
                <a:lnTo>
                  <a:pt x="1488282" y="688181"/>
                </a:lnTo>
                <a:lnTo>
                  <a:pt x="1335882" y="688181"/>
                </a:lnTo>
                <a:lnTo>
                  <a:pt x="1335882" y="831056"/>
                </a:lnTo>
                <a:lnTo>
                  <a:pt x="1278732" y="826293"/>
                </a:lnTo>
                <a:cubicBezTo>
                  <a:pt x="1279526" y="880268"/>
                  <a:pt x="1280319" y="934243"/>
                  <a:pt x="1281113" y="988218"/>
                </a:cubicBezTo>
                <a:lnTo>
                  <a:pt x="1202532" y="985837"/>
                </a:lnTo>
                <a:cubicBezTo>
                  <a:pt x="1203326" y="1019968"/>
                  <a:pt x="1204119" y="1054100"/>
                  <a:pt x="1204913" y="1088231"/>
                </a:cubicBezTo>
                <a:lnTo>
                  <a:pt x="2382" y="1085850"/>
                </a:lnTo>
                <a:lnTo>
                  <a:pt x="0" y="528637"/>
                </a:lnTo>
                <a:lnTo>
                  <a:pt x="226219" y="526256"/>
                </a:lnTo>
                <a:cubicBezTo>
                  <a:pt x="227013" y="498475"/>
                  <a:pt x="227806" y="470693"/>
                  <a:pt x="228600" y="442912"/>
                </a:cubicBezTo>
                <a:lnTo>
                  <a:pt x="457200" y="442912"/>
                </a:lnTo>
                <a:close/>
              </a:path>
            </a:pathLst>
          </a:custGeom>
          <a:no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5" name="Freeform 14"/>
          <p:cNvSpPr/>
          <p:nvPr/>
        </p:nvSpPr>
        <p:spPr>
          <a:xfrm>
            <a:off x="7372350" y="2414588"/>
            <a:ext cx="1509713" cy="581025"/>
          </a:xfrm>
          <a:custGeom>
            <a:avLst/>
            <a:gdLst>
              <a:gd name="connsiteX0" fmla="*/ 52388 w 1509713"/>
              <a:gd name="connsiteY0" fmla="*/ 228600 h 581025"/>
              <a:gd name="connsiteX1" fmla="*/ 609600 w 1509713"/>
              <a:gd name="connsiteY1" fmla="*/ 209550 h 581025"/>
              <a:gd name="connsiteX2" fmla="*/ 614363 w 1509713"/>
              <a:gd name="connsiteY2" fmla="*/ 328612 h 581025"/>
              <a:gd name="connsiteX3" fmla="*/ 452438 w 1509713"/>
              <a:gd name="connsiteY3" fmla="*/ 333375 h 581025"/>
              <a:gd name="connsiteX4" fmla="*/ 461963 w 1509713"/>
              <a:gd name="connsiteY4" fmla="*/ 466725 h 581025"/>
              <a:gd name="connsiteX5" fmla="*/ 585788 w 1509713"/>
              <a:gd name="connsiteY5" fmla="*/ 461962 h 581025"/>
              <a:gd name="connsiteX6" fmla="*/ 590550 w 1509713"/>
              <a:gd name="connsiteY6" fmla="*/ 581025 h 581025"/>
              <a:gd name="connsiteX7" fmla="*/ 866775 w 1509713"/>
              <a:gd name="connsiteY7" fmla="*/ 576262 h 581025"/>
              <a:gd name="connsiteX8" fmla="*/ 862013 w 1509713"/>
              <a:gd name="connsiteY8" fmla="*/ 433387 h 581025"/>
              <a:gd name="connsiteX9" fmla="*/ 1509713 w 1509713"/>
              <a:gd name="connsiteY9" fmla="*/ 419100 h 581025"/>
              <a:gd name="connsiteX10" fmla="*/ 1504950 w 1509713"/>
              <a:gd name="connsiteY10" fmla="*/ 323850 h 581025"/>
              <a:gd name="connsiteX11" fmla="*/ 1447800 w 1509713"/>
              <a:gd name="connsiteY11" fmla="*/ 328612 h 581025"/>
              <a:gd name="connsiteX12" fmla="*/ 1438275 w 1509713"/>
              <a:gd name="connsiteY12" fmla="*/ 19050 h 581025"/>
              <a:gd name="connsiteX13" fmla="*/ 1385888 w 1509713"/>
              <a:gd name="connsiteY13" fmla="*/ 0 h 581025"/>
              <a:gd name="connsiteX14" fmla="*/ 1252538 w 1509713"/>
              <a:gd name="connsiteY14" fmla="*/ 19050 h 581025"/>
              <a:gd name="connsiteX15" fmla="*/ 1090613 w 1509713"/>
              <a:gd name="connsiteY15" fmla="*/ 38100 h 581025"/>
              <a:gd name="connsiteX16" fmla="*/ 976313 w 1509713"/>
              <a:gd name="connsiteY16" fmla="*/ 71437 h 581025"/>
              <a:gd name="connsiteX17" fmla="*/ 838200 w 1509713"/>
              <a:gd name="connsiteY17" fmla="*/ 61912 h 581025"/>
              <a:gd name="connsiteX18" fmla="*/ 752475 w 1509713"/>
              <a:gd name="connsiteY18" fmla="*/ 71437 h 581025"/>
              <a:gd name="connsiteX19" fmla="*/ 638175 w 1509713"/>
              <a:gd name="connsiteY19" fmla="*/ 104775 h 581025"/>
              <a:gd name="connsiteX20" fmla="*/ 566738 w 1509713"/>
              <a:gd name="connsiteY20" fmla="*/ 123825 h 581025"/>
              <a:gd name="connsiteX21" fmla="*/ 447675 w 1509713"/>
              <a:gd name="connsiteY21" fmla="*/ 95250 h 581025"/>
              <a:gd name="connsiteX22" fmla="*/ 285750 w 1509713"/>
              <a:gd name="connsiteY22" fmla="*/ 90487 h 581025"/>
              <a:gd name="connsiteX23" fmla="*/ 223838 w 1509713"/>
              <a:gd name="connsiteY23" fmla="*/ 76200 h 581025"/>
              <a:gd name="connsiteX24" fmla="*/ 104775 w 1509713"/>
              <a:gd name="connsiteY24" fmla="*/ 80962 h 581025"/>
              <a:gd name="connsiteX25" fmla="*/ 0 w 1509713"/>
              <a:gd name="connsiteY25" fmla="*/ 85725 h 581025"/>
              <a:gd name="connsiteX26" fmla="*/ 0 w 1509713"/>
              <a:gd name="connsiteY26" fmla="*/ 223837 h 581025"/>
              <a:gd name="connsiteX27" fmla="*/ 52388 w 1509713"/>
              <a:gd name="connsiteY27" fmla="*/ 228600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09713" h="581025">
                <a:moveTo>
                  <a:pt x="52388" y="228600"/>
                </a:moveTo>
                <a:lnTo>
                  <a:pt x="609600" y="209550"/>
                </a:lnTo>
                <a:lnTo>
                  <a:pt x="614363" y="328612"/>
                </a:lnTo>
                <a:lnTo>
                  <a:pt x="452438" y="333375"/>
                </a:lnTo>
                <a:lnTo>
                  <a:pt x="461963" y="466725"/>
                </a:lnTo>
                <a:lnTo>
                  <a:pt x="585788" y="461962"/>
                </a:lnTo>
                <a:lnTo>
                  <a:pt x="590550" y="581025"/>
                </a:lnTo>
                <a:lnTo>
                  <a:pt x="866775" y="576262"/>
                </a:lnTo>
                <a:lnTo>
                  <a:pt x="862013" y="433387"/>
                </a:lnTo>
                <a:lnTo>
                  <a:pt x="1509713" y="419100"/>
                </a:lnTo>
                <a:lnTo>
                  <a:pt x="1504950" y="323850"/>
                </a:lnTo>
                <a:lnTo>
                  <a:pt x="1447800" y="328612"/>
                </a:lnTo>
                <a:lnTo>
                  <a:pt x="1438275" y="19050"/>
                </a:lnTo>
                <a:lnTo>
                  <a:pt x="1385888" y="0"/>
                </a:lnTo>
                <a:lnTo>
                  <a:pt x="1252538" y="19050"/>
                </a:lnTo>
                <a:lnTo>
                  <a:pt x="1090613" y="38100"/>
                </a:lnTo>
                <a:lnTo>
                  <a:pt x="976313" y="71437"/>
                </a:lnTo>
                <a:lnTo>
                  <a:pt x="838200" y="61912"/>
                </a:lnTo>
                <a:lnTo>
                  <a:pt x="752475" y="71437"/>
                </a:lnTo>
                <a:lnTo>
                  <a:pt x="638175" y="104775"/>
                </a:lnTo>
                <a:lnTo>
                  <a:pt x="566738" y="123825"/>
                </a:lnTo>
                <a:lnTo>
                  <a:pt x="447675" y="95250"/>
                </a:lnTo>
                <a:lnTo>
                  <a:pt x="285750" y="90487"/>
                </a:lnTo>
                <a:lnTo>
                  <a:pt x="223838" y="76200"/>
                </a:lnTo>
                <a:lnTo>
                  <a:pt x="104775" y="80962"/>
                </a:lnTo>
                <a:lnTo>
                  <a:pt x="0" y="85725"/>
                </a:lnTo>
                <a:lnTo>
                  <a:pt x="0" y="223837"/>
                </a:lnTo>
                <a:lnTo>
                  <a:pt x="52388" y="228600"/>
                </a:lnTo>
                <a:close/>
              </a:path>
            </a:pathLst>
          </a:custGeom>
          <a:no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6" name="Freeform 15"/>
          <p:cNvSpPr/>
          <p:nvPr/>
        </p:nvSpPr>
        <p:spPr>
          <a:xfrm>
            <a:off x="238125" y="1190625"/>
            <a:ext cx="7629525" cy="3343275"/>
          </a:xfrm>
          <a:custGeom>
            <a:avLst/>
            <a:gdLst>
              <a:gd name="connsiteX0" fmla="*/ 0 w 7629525"/>
              <a:gd name="connsiteY0" fmla="*/ 390525 h 3343275"/>
              <a:gd name="connsiteX1" fmla="*/ 19050 w 7629525"/>
              <a:gd name="connsiteY1" fmla="*/ 838200 h 3343275"/>
              <a:gd name="connsiteX2" fmla="*/ 66675 w 7629525"/>
              <a:gd name="connsiteY2" fmla="*/ 838200 h 3343275"/>
              <a:gd name="connsiteX3" fmla="*/ 57150 w 7629525"/>
              <a:gd name="connsiteY3" fmla="*/ 914400 h 3343275"/>
              <a:gd name="connsiteX4" fmla="*/ 314325 w 7629525"/>
              <a:gd name="connsiteY4" fmla="*/ 904875 h 3343275"/>
              <a:gd name="connsiteX5" fmla="*/ 314325 w 7629525"/>
              <a:gd name="connsiteY5" fmla="*/ 1143000 h 3343275"/>
              <a:gd name="connsiteX6" fmla="*/ 1047750 w 7629525"/>
              <a:gd name="connsiteY6" fmla="*/ 1152525 h 3343275"/>
              <a:gd name="connsiteX7" fmla="*/ 1047750 w 7629525"/>
              <a:gd name="connsiteY7" fmla="*/ 1257300 h 3343275"/>
              <a:gd name="connsiteX8" fmla="*/ 1133475 w 7629525"/>
              <a:gd name="connsiteY8" fmla="*/ 1257300 h 3343275"/>
              <a:gd name="connsiteX9" fmla="*/ 1143000 w 7629525"/>
              <a:gd name="connsiteY9" fmla="*/ 1323975 h 3343275"/>
              <a:gd name="connsiteX10" fmla="*/ 1371600 w 7629525"/>
              <a:gd name="connsiteY10" fmla="*/ 1304925 h 3343275"/>
              <a:gd name="connsiteX11" fmla="*/ 1371600 w 7629525"/>
              <a:gd name="connsiteY11" fmla="*/ 1381125 h 3343275"/>
              <a:gd name="connsiteX12" fmla="*/ 1371600 w 7629525"/>
              <a:gd name="connsiteY12" fmla="*/ 1381125 h 3343275"/>
              <a:gd name="connsiteX13" fmla="*/ 1466850 w 7629525"/>
              <a:gd name="connsiteY13" fmla="*/ 1371600 h 3343275"/>
              <a:gd name="connsiteX14" fmla="*/ 1466850 w 7629525"/>
              <a:gd name="connsiteY14" fmla="*/ 1457325 h 3343275"/>
              <a:gd name="connsiteX15" fmla="*/ 1609725 w 7629525"/>
              <a:gd name="connsiteY15" fmla="*/ 1447800 h 3343275"/>
              <a:gd name="connsiteX16" fmla="*/ 1619250 w 7629525"/>
              <a:gd name="connsiteY16" fmla="*/ 1352550 h 3343275"/>
              <a:gd name="connsiteX17" fmla="*/ 1714500 w 7629525"/>
              <a:gd name="connsiteY17" fmla="*/ 1343025 h 3343275"/>
              <a:gd name="connsiteX18" fmla="*/ 1714500 w 7629525"/>
              <a:gd name="connsiteY18" fmla="*/ 1438275 h 3343275"/>
              <a:gd name="connsiteX19" fmla="*/ 1800225 w 7629525"/>
              <a:gd name="connsiteY19" fmla="*/ 1438275 h 3343275"/>
              <a:gd name="connsiteX20" fmla="*/ 1809750 w 7629525"/>
              <a:gd name="connsiteY20" fmla="*/ 1524000 h 3343275"/>
              <a:gd name="connsiteX21" fmla="*/ 1876425 w 7629525"/>
              <a:gd name="connsiteY21" fmla="*/ 1533525 h 3343275"/>
              <a:gd name="connsiteX22" fmla="*/ 1895475 w 7629525"/>
              <a:gd name="connsiteY22" fmla="*/ 1638300 h 3343275"/>
              <a:gd name="connsiteX23" fmla="*/ 2581275 w 7629525"/>
              <a:gd name="connsiteY23" fmla="*/ 1600200 h 3343275"/>
              <a:gd name="connsiteX24" fmla="*/ 2590800 w 7629525"/>
              <a:gd name="connsiteY24" fmla="*/ 1743075 h 3343275"/>
              <a:gd name="connsiteX25" fmla="*/ 2495550 w 7629525"/>
              <a:gd name="connsiteY25" fmla="*/ 1743075 h 3343275"/>
              <a:gd name="connsiteX26" fmla="*/ 2486025 w 7629525"/>
              <a:gd name="connsiteY26" fmla="*/ 1943100 h 3343275"/>
              <a:gd name="connsiteX27" fmla="*/ 2581275 w 7629525"/>
              <a:gd name="connsiteY27" fmla="*/ 1933575 h 3343275"/>
              <a:gd name="connsiteX28" fmla="*/ 2571750 w 7629525"/>
              <a:gd name="connsiteY28" fmla="*/ 2324100 h 3343275"/>
              <a:gd name="connsiteX29" fmla="*/ 3171825 w 7629525"/>
              <a:gd name="connsiteY29" fmla="*/ 2305050 h 3343275"/>
              <a:gd name="connsiteX30" fmla="*/ 3181350 w 7629525"/>
              <a:gd name="connsiteY30" fmla="*/ 2114550 h 3343275"/>
              <a:gd name="connsiteX31" fmla="*/ 3895725 w 7629525"/>
              <a:gd name="connsiteY31" fmla="*/ 2114550 h 3343275"/>
              <a:gd name="connsiteX32" fmla="*/ 3914775 w 7629525"/>
              <a:gd name="connsiteY32" fmla="*/ 2466975 h 3343275"/>
              <a:gd name="connsiteX33" fmla="*/ 3381375 w 7629525"/>
              <a:gd name="connsiteY33" fmla="*/ 2495550 h 3343275"/>
              <a:gd name="connsiteX34" fmla="*/ 2924175 w 7629525"/>
              <a:gd name="connsiteY34" fmla="*/ 2590800 h 3343275"/>
              <a:gd name="connsiteX35" fmla="*/ 2771775 w 7629525"/>
              <a:gd name="connsiteY35" fmla="*/ 2609850 h 3343275"/>
              <a:gd name="connsiteX36" fmla="*/ 2790825 w 7629525"/>
              <a:gd name="connsiteY36" fmla="*/ 2819400 h 3343275"/>
              <a:gd name="connsiteX37" fmla="*/ 3048000 w 7629525"/>
              <a:gd name="connsiteY37" fmla="*/ 2819400 h 3343275"/>
              <a:gd name="connsiteX38" fmla="*/ 3048000 w 7629525"/>
              <a:gd name="connsiteY38" fmla="*/ 2943225 h 3343275"/>
              <a:gd name="connsiteX39" fmla="*/ 3095625 w 7629525"/>
              <a:gd name="connsiteY39" fmla="*/ 2952750 h 3343275"/>
              <a:gd name="connsiteX40" fmla="*/ 3105150 w 7629525"/>
              <a:gd name="connsiteY40" fmla="*/ 3143250 h 3343275"/>
              <a:gd name="connsiteX41" fmla="*/ 3305175 w 7629525"/>
              <a:gd name="connsiteY41" fmla="*/ 3143250 h 3343275"/>
              <a:gd name="connsiteX42" fmla="*/ 3295650 w 7629525"/>
              <a:gd name="connsiteY42" fmla="*/ 3276600 h 3343275"/>
              <a:gd name="connsiteX43" fmla="*/ 3524250 w 7629525"/>
              <a:gd name="connsiteY43" fmla="*/ 3276600 h 3343275"/>
              <a:gd name="connsiteX44" fmla="*/ 3524250 w 7629525"/>
              <a:gd name="connsiteY44" fmla="*/ 3343275 h 3343275"/>
              <a:gd name="connsiteX45" fmla="*/ 4114800 w 7629525"/>
              <a:gd name="connsiteY45" fmla="*/ 3333750 h 3343275"/>
              <a:gd name="connsiteX46" fmla="*/ 4114800 w 7629525"/>
              <a:gd name="connsiteY46" fmla="*/ 3257550 h 3343275"/>
              <a:gd name="connsiteX47" fmla="*/ 4210050 w 7629525"/>
              <a:gd name="connsiteY47" fmla="*/ 3267075 h 3343275"/>
              <a:gd name="connsiteX48" fmla="*/ 4276725 w 7629525"/>
              <a:gd name="connsiteY48" fmla="*/ 3219450 h 3343275"/>
              <a:gd name="connsiteX49" fmla="*/ 4295775 w 7629525"/>
              <a:gd name="connsiteY49" fmla="*/ 3143250 h 3343275"/>
              <a:gd name="connsiteX50" fmla="*/ 4400550 w 7629525"/>
              <a:gd name="connsiteY50" fmla="*/ 3152775 h 3343275"/>
              <a:gd name="connsiteX51" fmla="*/ 4400550 w 7629525"/>
              <a:gd name="connsiteY51" fmla="*/ 3333750 h 3343275"/>
              <a:gd name="connsiteX52" fmla="*/ 5133975 w 7629525"/>
              <a:gd name="connsiteY52" fmla="*/ 3286125 h 3343275"/>
              <a:gd name="connsiteX53" fmla="*/ 5095875 w 7629525"/>
              <a:gd name="connsiteY53" fmla="*/ 3162300 h 3343275"/>
              <a:gd name="connsiteX54" fmla="*/ 5029200 w 7629525"/>
              <a:gd name="connsiteY54" fmla="*/ 3162300 h 3343275"/>
              <a:gd name="connsiteX55" fmla="*/ 5019675 w 7629525"/>
              <a:gd name="connsiteY55" fmla="*/ 2895600 h 3343275"/>
              <a:gd name="connsiteX56" fmla="*/ 5153025 w 7629525"/>
              <a:gd name="connsiteY56" fmla="*/ 2905125 h 3343275"/>
              <a:gd name="connsiteX57" fmla="*/ 5162550 w 7629525"/>
              <a:gd name="connsiteY57" fmla="*/ 3019425 h 3343275"/>
              <a:gd name="connsiteX58" fmla="*/ 5876925 w 7629525"/>
              <a:gd name="connsiteY58" fmla="*/ 2981325 h 3343275"/>
              <a:gd name="connsiteX59" fmla="*/ 5867400 w 7629525"/>
              <a:gd name="connsiteY59" fmla="*/ 2686050 h 3343275"/>
              <a:gd name="connsiteX60" fmla="*/ 5972175 w 7629525"/>
              <a:gd name="connsiteY60" fmla="*/ 2705100 h 3343275"/>
              <a:gd name="connsiteX61" fmla="*/ 5972175 w 7629525"/>
              <a:gd name="connsiteY61" fmla="*/ 2743200 h 3343275"/>
              <a:gd name="connsiteX62" fmla="*/ 6124575 w 7629525"/>
              <a:gd name="connsiteY62" fmla="*/ 2762250 h 3343275"/>
              <a:gd name="connsiteX63" fmla="*/ 6134100 w 7629525"/>
              <a:gd name="connsiteY63" fmla="*/ 2876550 h 3343275"/>
              <a:gd name="connsiteX64" fmla="*/ 6391275 w 7629525"/>
              <a:gd name="connsiteY64" fmla="*/ 2857500 h 3343275"/>
              <a:gd name="connsiteX65" fmla="*/ 6391275 w 7629525"/>
              <a:gd name="connsiteY65" fmla="*/ 2771775 h 3343275"/>
              <a:gd name="connsiteX66" fmla="*/ 6591300 w 7629525"/>
              <a:gd name="connsiteY66" fmla="*/ 2771775 h 3343275"/>
              <a:gd name="connsiteX67" fmla="*/ 6591300 w 7629525"/>
              <a:gd name="connsiteY67" fmla="*/ 2695575 h 3343275"/>
              <a:gd name="connsiteX68" fmla="*/ 6657975 w 7629525"/>
              <a:gd name="connsiteY68" fmla="*/ 2695575 h 3343275"/>
              <a:gd name="connsiteX69" fmla="*/ 6619875 w 7629525"/>
              <a:gd name="connsiteY69" fmla="*/ 2257425 h 3343275"/>
              <a:gd name="connsiteX70" fmla="*/ 6962775 w 7629525"/>
              <a:gd name="connsiteY70" fmla="*/ 2266950 h 3343275"/>
              <a:gd name="connsiteX71" fmla="*/ 6962775 w 7629525"/>
              <a:gd name="connsiteY71" fmla="*/ 2428875 h 3343275"/>
              <a:gd name="connsiteX72" fmla="*/ 7562850 w 7629525"/>
              <a:gd name="connsiteY72" fmla="*/ 2390775 h 3343275"/>
              <a:gd name="connsiteX73" fmla="*/ 7543800 w 7629525"/>
              <a:gd name="connsiteY73" fmla="*/ 2038350 h 3343275"/>
              <a:gd name="connsiteX74" fmla="*/ 7629525 w 7629525"/>
              <a:gd name="connsiteY74" fmla="*/ 2047875 h 3343275"/>
              <a:gd name="connsiteX75" fmla="*/ 7620000 w 7629525"/>
              <a:gd name="connsiteY75" fmla="*/ 1781175 h 3343275"/>
              <a:gd name="connsiteX76" fmla="*/ 7439025 w 7629525"/>
              <a:gd name="connsiteY76" fmla="*/ 1781175 h 3343275"/>
              <a:gd name="connsiteX77" fmla="*/ 7439025 w 7629525"/>
              <a:gd name="connsiteY77" fmla="*/ 1724025 h 3343275"/>
              <a:gd name="connsiteX78" fmla="*/ 7200900 w 7629525"/>
              <a:gd name="connsiteY78" fmla="*/ 1724025 h 3343275"/>
              <a:gd name="connsiteX79" fmla="*/ 7200900 w 7629525"/>
              <a:gd name="connsiteY79" fmla="*/ 1724025 h 3343275"/>
              <a:gd name="connsiteX80" fmla="*/ 7191375 w 7629525"/>
              <a:gd name="connsiteY80" fmla="*/ 1647825 h 3343275"/>
              <a:gd name="connsiteX81" fmla="*/ 7077075 w 7629525"/>
              <a:gd name="connsiteY81" fmla="*/ 1647825 h 3343275"/>
              <a:gd name="connsiteX82" fmla="*/ 7077075 w 7629525"/>
              <a:gd name="connsiteY82" fmla="*/ 1609725 h 3343275"/>
              <a:gd name="connsiteX83" fmla="*/ 6505575 w 7629525"/>
              <a:gd name="connsiteY83" fmla="*/ 1638300 h 3343275"/>
              <a:gd name="connsiteX84" fmla="*/ 6477000 w 7629525"/>
              <a:gd name="connsiteY84" fmla="*/ 1600200 h 3343275"/>
              <a:gd name="connsiteX85" fmla="*/ 5886450 w 7629525"/>
              <a:gd name="connsiteY85" fmla="*/ 1609725 h 3343275"/>
              <a:gd name="connsiteX86" fmla="*/ 5886450 w 7629525"/>
              <a:gd name="connsiteY86" fmla="*/ 1190625 h 3343275"/>
              <a:gd name="connsiteX87" fmla="*/ 5743575 w 7629525"/>
              <a:gd name="connsiteY87" fmla="*/ 1200150 h 3343275"/>
              <a:gd name="connsiteX88" fmla="*/ 5743575 w 7629525"/>
              <a:gd name="connsiteY88" fmla="*/ 1085850 h 3343275"/>
              <a:gd name="connsiteX89" fmla="*/ 5829300 w 7629525"/>
              <a:gd name="connsiteY89" fmla="*/ 1085850 h 3343275"/>
              <a:gd name="connsiteX90" fmla="*/ 5810250 w 7629525"/>
              <a:gd name="connsiteY90" fmla="*/ 1000125 h 3343275"/>
              <a:gd name="connsiteX91" fmla="*/ 5915025 w 7629525"/>
              <a:gd name="connsiteY91" fmla="*/ 981075 h 3343275"/>
              <a:gd name="connsiteX92" fmla="*/ 5924550 w 7629525"/>
              <a:gd name="connsiteY92" fmla="*/ 1123950 h 3343275"/>
              <a:gd name="connsiteX93" fmla="*/ 6010275 w 7629525"/>
              <a:gd name="connsiteY93" fmla="*/ 1133475 h 3343275"/>
              <a:gd name="connsiteX94" fmla="*/ 6019800 w 7629525"/>
              <a:gd name="connsiteY94" fmla="*/ 1295400 h 3343275"/>
              <a:gd name="connsiteX95" fmla="*/ 6105525 w 7629525"/>
              <a:gd name="connsiteY95" fmla="*/ 1295400 h 3343275"/>
              <a:gd name="connsiteX96" fmla="*/ 6134100 w 7629525"/>
              <a:gd name="connsiteY96" fmla="*/ 1371600 h 3343275"/>
              <a:gd name="connsiteX97" fmla="*/ 6286500 w 7629525"/>
              <a:gd name="connsiteY97" fmla="*/ 1371600 h 3343275"/>
              <a:gd name="connsiteX98" fmla="*/ 6248400 w 7629525"/>
              <a:gd name="connsiteY98" fmla="*/ 1285875 h 3343275"/>
              <a:gd name="connsiteX99" fmla="*/ 6181725 w 7629525"/>
              <a:gd name="connsiteY99" fmla="*/ 1200150 h 3343275"/>
              <a:gd name="connsiteX100" fmla="*/ 6181725 w 7629525"/>
              <a:gd name="connsiteY100" fmla="*/ 1104900 h 3343275"/>
              <a:gd name="connsiteX101" fmla="*/ 6143625 w 7629525"/>
              <a:gd name="connsiteY101" fmla="*/ 1019175 h 3343275"/>
              <a:gd name="connsiteX102" fmla="*/ 6096000 w 7629525"/>
              <a:gd name="connsiteY102" fmla="*/ 1000125 h 3343275"/>
              <a:gd name="connsiteX103" fmla="*/ 6086475 w 7629525"/>
              <a:gd name="connsiteY103" fmla="*/ 962025 h 3343275"/>
              <a:gd name="connsiteX104" fmla="*/ 6010275 w 7629525"/>
              <a:gd name="connsiteY104" fmla="*/ 923925 h 3343275"/>
              <a:gd name="connsiteX105" fmla="*/ 5953125 w 7629525"/>
              <a:gd name="connsiteY105" fmla="*/ 885825 h 3343275"/>
              <a:gd name="connsiteX106" fmla="*/ 5972175 w 7629525"/>
              <a:gd name="connsiteY106" fmla="*/ 685800 h 3343275"/>
              <a:gd name="connsiteX107" fmla="*/ 5934075 w 7629525"/>
              <a:gd name="connsiteY107" fmla="*/ 581025 h 3343275"/>
              <a:gd name="connsiteX108" fmla="*/ 5848350 w 7629525"/>
              <a:gd name="connsiteY108" fmla="*/ 581025 h 3343275"/>
              <a:gd name="connsiteX109" fmla="*/ 5705475 w 7629525"/>
              <a:gd name="connsiteY109" fmla="*/ 609600 h 3343275"/>
              <a:gd name="connsiteX110" fmla="*/ 5438775 w 7629525"/>
              <a:gd name="connsiteY110" fmla="*/ 752475 h 3343275"/>
              <a:gd name="connsiteX111" fmla="*/ 5381625 w 7629525"/>
              <a:gd name="connsiteY111" fmla="*/ 847725 h 3343275"/>
              <a:gd name="connsiteX112" fmla="*/ 5229225 w 7629525"/>
              <a:gd name="connsiteY112" fmla="*/ 885825 h 3343275"/>
              <a:gd name="connsiteX113" fmla="*/ 5153025 w 7629525"/>
              <a:gd name="connsiteY113" fmla="*/ 914400 h 3343275"/>
              <a:gd name="connsiteX114" fmla="*/ 5038725 w 7629525"/>
              <a:gd name="connsiteY114" fmla="*/ 962025 h 3343275"/>
              <a:gd name="connsiteX115" fmla="*/ 4953000 w 7629525"/>
              <a:gd name="connsiteY115" fmla="*/ 1038225 h 3343275"/>
              <a:gd name="connsiteX116" fmla="*/ 4867275 w 7629525"/>
              <a:gd name="connsiteY116" fmla="*/ 1133475 h 3343275"/>
              <a:gd name="connsiteX117" fmla="*/ 4762500 w 7629525"/>
              <a:gd name="connsiteY117" fmla="*/ 1238250 h 3343275"/>
              <a:gd name="connsiteX118" fmla="*/ 4657725 w 7629525"/>
              <a:gd name="connsiteY118" fmla="*/ 1295400 h 3343275"/>
              <a:gd name="connsiteX119" fmla="*/ 4629150 w 7629525"/>
              <a:gd name="connsiteY119" fmla="*/ 1352550 h 3343275"/>
              <a:gd name="connsiteX120" fmla="*/ 4552950 w 7629525"/>
              <a:gd name="connsiteY120" fmla="*/ 1457325 h 3343275"/>
              <a:gd name="connsiteX121" fmla="*/ 4467225 w 7629525"/>
              <a:gd name="connsiteY121" fmla="*/ 1524000 h 3343275"/>
              <a:gd name="connsiteX122" fmla="*/ 4352925 w 7629525"/>
              <a:gd name="connsiteY122" fmla="*/ 1562100 h 3343275"/>
              <a:gd name="connsiteX123" fmla="*/ 4314825 w 7629525"/>
              <a:gd name="connsiteY123" fmla="*/ 1581150 h 3343275"/>
              <a:gd name="connsiteX124" fmla="*/ 4200525 w 7629525"/>
              <a:gd name="connsiteY124" fmla="*/ 1590675 h 3343275"/>
              <a:gd name="connsiteX125" fmla="*/ 4105275 w 7629525"/>
              <a:gd name="connsiteY125" fmla="*/ 1590675 h 3343275"/>
              <a:gd name="connsiteX126" fmla="*/ 3905250 w 7629525"/>
              <a:gd name="connsiteY126" fmla="*/ 1657350 h 3343275"/>
              <a:gd name="connsiteX127" fmla="*/ 3810000 w 7629525"/>
              <a:gd name="connsiteY127" fmla="*/ 1714500 h 3343275"/>
              <a:gd name="connsiteX128" fmla="*/ 3781425 w 7629525"/>
              <a:gd name="connsiteY128" fmla="*/ 1714500 h 3343275"/>
              <a:gd name="connsiteX129" fmla="*/ 3743325 w 7629525"/>
              <a:gd name="connsiteY129" fmla="*/ 1676400 h 3343275"/>
              <a:gd name="connsiteX130" fmla="*/ 3686175 w 7629525"/>
              <a:gd name="connsiteY130" fmla="*/ 1619250 h 3343275"/>
              <a:gd name="connsiteX131" fmla="*/ 3629025 w 7629525"/>
              <a:gd name="connsiteY131" fmla="*/ 1600200 h 3343275"/>
              <a:gd name="connsiteX132" fmla="*/ 3581400 w 7629525"/>
              <a:gd name="connsiteY132" fmla="*/ 1619250 h 3343275"/>
              <a:gd name="connsiteX133" fmla="*/ 3524250 w 7629525"/>
              <a:gd name="connsiteY133" fmla="*/ 1638300 h 3343275"/>
              <a:gd name="connsiteX134" fmla="*/ 3409950 w 7629525"/>
              <a:gd name="connsiteY134" fmla="*/ 1647825 h 3343275"/>
              <a:gd name="connsiteX135" fmla="*/ 3352800 w 7629525"/>
              <a:gd name="connsiteY135" fmla="*/ 1676400 h 3343275"/>
              <a:gd name="connsiteX136" fmla="*/ 3248025 w 7629525"/>
              <a:gd name="connsiteY136" fmla="*/ 1743075 h 3343275"/>
              <a:gd name="connsiteX137" fmla="*/ 3248025 w 7629525"/>
              <a:gd name="connsiteY137" fmla="*/ 1743075 h 3343275"/>
              <a:gd name="connsiteX138" fmla="*/ 3219450 w 7629525"/>
              <a:gd name="connsiteY138" fmla="*/ 1609725 h 3343275"/>
              <a:gd name="connsiteX139" fmla="*/ 3238500 w 7629525"/>
              <a:gd name="connsiteY139" fmla="*/ 1524000 h 3343275"/>
              <a:gd name="connsiteX140" fmla="*/ 3238500 w 7629525"/>
              <a:gd name="connsiteY140" fmla="*/ 1524000 h 3343275"/>
              <a:gd name="connsiteX141" fmla="*/ 3238500 w 7629525"/>
              <a:gd name="connsiteY141" fmla="*/ 1409700 h 3343275"/>
              <a:gd name="connsiteX142" fmla="*/ 3219450 w 7629525"/>
              <a:gd name="connsiteY142" fmla="*/ 1409700 h 3343275"/>
              <a:gd name="connsiteX143" fmla="*/ 3219450 w 7629525"/>
              <a:gd name="connsiteY143" fmla="*/ 1409700 h 3343275"/>
              <a:gd name="connsiteX144" fmla="*/ 3114675 w 7629525"/>
              <a:gd name="connsiteY144" fmla="*/ 1457325 h 3343275"/>
              <a:gd name="connsiteX145" fmla="*/ 2990850 w 7629525"/>
              <a:gd name="connsiteY145" fmla="*/ 1476375 h 3343275"/>
              <a:gd name="connsiteX146" fmla="*/ 2914650 w 7629525"/>
              <a:gd name="connsiteY146" fmla="*/ 1400175 h 3343275"/>
              <a:gd name="connsiteX147" fmla="*/ 2876550 w 7629525"/>
              <a:gd name="connsiteY147" fmla="*/ 1400175 h 3343275"/>
              <a:gd name="connsiteX148" fmla="*/ 2790825 w 7629525"/>
              <a:gd name="connsiteY148" fmla="*/ 1362075 h 3343275"/>
              <a:gd name="connsiteX149" fmla="*/ 2771775 w 7629525"/>
              <a:gd name="connsiteY149" fmla="*/ 1362075 h 3343275"/>
              <a:gd name="connsiteX150" fmla="*/ 2752725 w 7629525"/>
              <a:gd name="connsiteY150" fmla="*/ 1209675 h 3343275"/>
              <a:gd name="connsiteX151" fmla="*/ 2676525 w 7629525"/>
              <a:gd name="connsiteY151" fmla="*/ 1047750 h 3343275"/>
              <a:gd name="connsiteX152" fmla="*/ 2590800 w 7629525"/>
              <a:gd name="connsiteY152" fmla="*/ 942975 h 3343275"/>
              <a:gd name="connsiteX153" fmla="*/ 2476500 w 7629525"/>
              <a:gd name="connsiteY153" fmla="*/ 923925 h 3343275"/>
              <a:gd name="connsiteX154" fmla="*/ 2400300 w 7629525"/>
              <a:gd name="connsiteY154" fmla="*/ 933450 h 3343275"/>
              <a:gd name="connsiteX155" fmla="*/ 2314575 w 7629525"/>
              <a:gd name="connsiteY155" fmla="*/ 942975 h 3343275"/>
              <a:gd name="connsiteX156" fmla="*/ 2238375 w 7629525"/>
              <a:gd name="connsiteY156" fmla="*/ 885825 h 3343275"/>
              <a:gd name="connsiteX157" fmla="*/ 2171700 w 7629525"/>
              <a:gd name="connsiteY157" fmla="*/ 895350 h 3343275"/>
              <a:gd name="connsiteX158" fmla="*/ 2057400 w 7629525"/>
              <a:gd name="connsiteY158" fmla="*/ 838200 h 3343275"/>
              <a:gd name="connsiteX159" fmla="*/ 1981200 w 7629525"/>
              <a:gd name="connsiteY159" fmla="*/ 809625 h 3343275"/>
              <a:gd name="connsiteX160" fmla="*/ 1905000 w 7629525"/>
              <a:gd name="connsiteY160" fmla="*/ 742950 h 3343275"/>
              <a:gd name="connsiteX161" fmla="*/ 1866900 w 7629525"/>
              <a:gd name="connsiteY161" fmla="*/ 752475 h 3343275"/>
              <a:gd name="connsiteX162" fmla="*/ 1790700 w 7629525"/>
              <a:gd name="connsiteY162" fmla="*/ 790575 h 3343275"/>
              <a:gd name="connsiteX163" fmla="*/ 1676400 w 7629525"/>
              <a:gd name="connsiteY163" fmla="*/ 733425 h 3343275"/>
              <a:gd name="connsiteX164" fmla="*/ 1609725 w 7629525"/>
              <a:gd name="connsiteY164" fmla="*/ 647700 h 3343275"/>
              <a:gd name="connsiteX165" fmla="*/ 1552575 w 7629525"/>
              <a:gd name="connsiteY165" fmla="*/ 514350 h 3343275"/>
              <a:gd name="connsiteX166" fmla="*/ 1514475 w 7629525"/>
              <a:gd name="connsiteY166" fmla="*/ 371475 h 3343275"/>
              <a:gd name="connsiteX167" fmla="*/ 1552575 w 7629525"/>
              <a:gd name="connsiteY167" fmla="*/ 266700 h 3343275"/>
              <a:gd name="connsiteX168" fmla="*/ 1514475 w 7629525"/>
              <a:gd name="connsiteY168" fmla="*/ 200025 h 3343275"/>
              <a:gd name="connsiteX169" fmla="*/ 1390650 w 7629525"/>
              <a:gd name="connsiteY169" fmla="*/ 57150 h 3343275"/>
              <a:gd name="connsiteX170" fmla="*/ 1390650 w 7629525"/>
              <a:gd name="connsiteY170" fmla="*/ 57150 h 3343275"/>
              <a:gd name="connsiteX171" fmla="*/ 1190625 w 7629525"/>
              <a:gd name="connsiteY171" fmla="*/ 57150 h 3343275"/>
              <a:gd name="connsiteX172" fmla="*/ 1057275 w 7629525"/>
              <a:gd name="connsiteY172" fmla="*/ 28575 h 3343275"/>
              <a:gd name="connsiteX173" fmla="*/ 1000125 w 7629525"/>
              <a:gd name="connsiteY173" fmla="*/ 0 h 3343275"/>
              <a:gd name="connsiteX174" fmla="*/ 904875 w 7629525"/>
              <a:gd name="connsiteY174" fmla="*/ 57150 h 3343275"/>
              <a:gd name="connsiteX175" fmla="*/ 819150 w 7629525"/>
              <a:gd name="connsiteY175" fmla="*/ 95250 h 3343275"/>
              <a:gd name="connsiteX176" fmla="*/ 819150 w 7629525"/>
              <a:gd name="connsiteY176" fmla="*/ 95250 h 3343275"/>
              <a:gd name="connsiteX177" fmla="*/ 685800 w 7629525"/>
              <a:gd name="connsiteY177" fmla="*/ 85725 h 3343275"/>
              <a:gd name="connsiteX178" fmla="*/ 638175 w 7629525"/>
              <a:gd name="connsiteY178" fmla="*/ 85725 h 3343275"/>
              <a:gd name="connsiteX179" fmla="*/ 638175 w 7629525"/>
              <a:gd name="connsiteY179" fmla="*/ 85725 h 3343275"/>
              <a:gd name="connsiteX180" fmla="*/ 485775 w 7629525"/>
              <a:gd name="connsiteY180" fmla="*/ 133350 h 3343275"/>
              <a:gd name="connsiteX181" fmla="*/ 495300 w 7629525"/>
              <a:gd name="connsiteY181" fmla="*/ 200025 h 3343275"/>
              <a:gd name="connsiteX182" fmla="*/ 495300 w 7629525"/>
              <a:gd name="connsiteY182" fmla="*/ 314325 h 3343275"/>
              <a:gd name="connsiteX183" fmla="*/ 523875 w 7629525"/>
              <a:gd name="connsiteY183" fmla="*/ 447675 h 3343275"/>
              <a:gd name="connsiteX184" fmla="*/ 571500 w 7629525"/>
              <a:gd name="connsiteY184" fmla="*/ 571500 h 3343275"/>
              <a:gd name="connsiteX185" fmla="*/ 590550 w 7629525"/>
              <a:gd name="connsiteY185" fmla="*/ 647700 h 3343275"/>
              <a:gd name="connsiteX186" fmla="*/ 590550 w 7629525"/>
              <a:gd name="connsiteY186" fmla="*/ 647700 h 3343275"/>
              <a:gd name="connsiteX187" fmla="*/ 542925 w 7629525"/>
              <a:gd name="connsiteY187" fmla="*/ 723900 h 3343275"/>
              <a:gd name="connsiteX188" fmla="*/ 371475 w 7629525"/>
              <a:gd name="connsiteY188" fmla="*/ 762000 h 3343275"/>
              <a:gd name="connsiteX189" fmla="*/ 285750 w 7629525"/>
              <a:gd name="connsiteY189" fmla="*/ 800100 h 3343275"/>
              <a:gd name="connsiteX190" fmla="*/ 219075 w 7629525"/>
              <a:gd name="connsiteY190" fmla="*/ 781050 h 3343275"/>
              <a:gd name="connsiteX191" fmla="*/ 161925 w 7629525"/>
              <a:gd name="connsiteY191" fmla="*/ 657225 h 3343275"/>
              <a:gd name="connsiteX192" fmla="*/ 142875 w 7629525"/>
              <a:gd name="connsiteY192" fmla="*/ 571500 h 3343275"/>
              <a:gd name="connsiteX193" fmla="*/ 104775 w 7629525"/>
              <a:gd name="connsiteY193" fmla="*/ 466725 h 3343275"/>
              <a:gd name="connsiteX194" fmla="*/ 66675 w 7629525"/>
              <a:gd name="connsiteY194" fmla="*/ 409575 h 3343275"/>
              <a:gd name="connsiteX195" fmla="*/ 0 w 7629525"/>
              <a:gd name="connsiteY195" fmla="*/ 390525 h 3343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7629525" h="3343275">
                <a:moveTo>
                  <a:pt x="0" y="390525"/>
                </a:moveTo>
                <a:lnTo>
                  <a:pt x="19050" y="838200"/>
                </a:lnTo>
                <a:lnTo>
                  <a:pt x="66675" y="838200"/>
                </a:lnTo>
                <a:lnTo>
                  <a:pt x="57150" y="914400"/>
                </a:lnTo>
                <a:lnTo>
                  <a:pt x="314325" y="904875"/>
                </a:lnTo>
                <a:lnTo>
                  <a:pt x="314325" y="1143000"/>
                </a:lnTo>
                <a:lnTo>
                  <a:pt x="1047750" y="1152525"/>
                </a:lnTo>
                <a:lnTo>
                  <a:pt x="1047750" y="1257300"/>
                </a:lnTo>
                <a:lnTo>
                  <a:pt x="1133475" y="1257300"/>
                </a:lnTo>
                <a:lnTo>
                  <a:pt x="1143000" y="1323975"/>
                </a:lnTo>
                <a:lnTo>
                  <a:pt x="1371600" y="1304925"/>
                </a:lnTo>
                <a:lnTo>
                  <a:pt x="1371600" y="1381125"/>
                </a:lnTo>
                <a:lnTo>
                  <a:pt x="1371600" y="1381125"/>
                </a:lnTo>
                <a:lnTo>
                  <a:pt x="1466850" y="1371600"/>
                </a:lnTo>
                <a:lnTo>
                  <a:pt x="1466850" y="1457325"/>
                </a:lnTo>
                <a:lnTo>
                  <a:pt x="1609725" y="1447800"/>
                </a:lnTo>
                <a:lnTo>
                  <a:pt x="1619250" y="1352550"/>
                </a:lnTo>
                <a:lnTo>
                  <a:pt x="1714500" y="1343025"/>
                </a:lnTo>
                <a:lnTo>
                  <a:pt x="1714500" y="1438275"/>
                </a:lnTo>
                <a:lnTo>
                  <a:pt x="1800225" y="1438275"/>
                </a:lnTo>
                <a:lnTo>
                  <a:pt x="1809750" y="1524000"/>
                </a:lnTo>
                <a:lnTo>
                  <a:pt x="1876425" y="1533525"/>
                </a:lnTo>
                <a:lnTo>
                  <a:pt x="1895475" y="1638300"/>
                </a:lnTo>
                <a:lnTo>
                  <a:pt x="2581275" y="1600200"/>
                </a:lnTo>
                <a:lnTo>
                  <a:pt x="2590800" y="1743075"/>
                </a:lnTo>
                <a:lnTo>
                  <a:pt x="2495550" y="1743075"/>
                </a:lnTo>
                <a:lnTo>
                  <a:pt x="2486025" y="1943100"/>
                </a:lnTo>
                <a:lnTo>
                  <a:pt x="2581275" y="1933575"/>
                </a:lnTo>
                <a:lnTo>
                  <a:pt x="2571750" y="2324100"/>
                </a:lnTo>
                <a:lnTo>
                  <a:pt x="3171825" y="2305050"/>
                </a:lnTo>
                <a:lnTo>
                  <a:pt x="3181350" y="2114550"/>
                </a:lnTo>
                <a:lnTo>
                  <a:pt x="3895725" y="2114550"/>
                </a:lnTo>
                <a:lnTo>
                  <a:pt x="3914775" y="2466975"/>
                </a:lnTo>
                <a:lnTo>
                  <a:pt x="3381375" y="2495550"/>
                </a:lnTo>
                <a:lnTo>
                  <a:pt x="2924175" y="2590800"/>
                </a:lnTo>
                <a:lnTo>
                  <a:pt x="2771775" y="2609850"/>
                </a:lnTo>
                <a:lnTo>
                  <a:pt x="2790825" y="2819400"/>
                </a:lnTo>
                <a:lnTo>
                  <a:pt x="3048000" y="2819400"/>
                </a:lnTo>
                <a:lnTo>
                  <a:pt x="3048000" y="2943225"/>
                </a:lnTo>
                <a:lnTo>
                  <a:pt x="3095625" y="2952750"/>
                </a:lnTo>
                <a:lnTo>
                  <a:pt x="3105150" y="3143250"/>
                </a:lnTo>
                <a:lnTo>
                  <a:pt x="3305175" y="3143250"/>
                </a:lnTo>
                <a:lnTo>
                  <a:pt x="3295650" y="3276600"/>
                </a:lnTo>
                <a:lnTo>
                  <a:pt x="3524250" y="3276600"/>
                </a:lnTo>
                <a:lnTo>
                  <a:pt x="3524250" y="3343275"/>
                </a:lnTo>
                <a:lnTo>
                  <a:pt x="4114800" y="3333750"/>
                </a:lnTo>
                <a:lnTo>
                  <a:pt x="4114800" y="3257550"/>
                </a:lnTo>
                <a:lnTo>
                  <a:pt x="4210050" y="3267075"/>
                </a:lnTo>
                <a:lnTo>
                  <a:pt x="4276725" y="3219450"/>
                </a:lnTo>
                <a:lnTo>
                  <a:pt x="4295775" y="3143250"/>
                </a:lnTo>
                <a:lnTo>
                  <a:pt x="4400550" y="3152775"/>
                </a:lnTo>
                <a:lnTo>
                  <a:pt x="4400550" y="3333750"/>
                </a:lnTo>
                <a:lnTo>
                  <a:pt x="5133975" y="3286125"/>
                </a:lnTo>
                <a:lnTo>
                  <a:pt x="5095875" y="3162300"/>
                </a:lnTo>
                <a:lnTo>
                  <a:pt x="5029200" y="3162300"/>
                </a:lnTo>
                <a:lnTo>
                  <a:pt x="5019675" y="2895600"/>
                </a:lnTo>
                <a:lnTo>
                  <a:pt x="5153025" y="2905125"/>
                </a:lnTo>
                <a:lnTo>
                  <a:pt x="5162550" y="3019425"/>
                </a:lnTo>
                <a:lnTo>
                  <a:pt x="5876925" y="2981325"/>
                </a:lnTo>
                <a:lnTo>
                  <a:pt x="5867400" y="2686050"/>
                </a:lnTo>
                <a:lnTo>
                  <a:pt x="5972175" y="2705100"/>
                </a:lnTo>
                <a:lnTo>
                  <a:pt x="5972175" y="2743200"/>
                </a:lnTo>
                <a:lnTo>
                  <a:pt x="6124575" y="2762250"/>
                </a:lnTo>
                <a:lnTo>
                  <a:pt x="6134100" y="2876550"/>
                </a:lnTo>
                <a:lnTo>
                  <a:pt x="6391275" y="2857500"/>
                </a:lnTo>
                <a:lnTo>
                  <a:pt x="6391275" y="2771775"/>
                </a:lnTo>
                <a:lnTo>
                  <a:pt x="6591300" y="2771775"/>
                </a:lnTo>
                <a:lnTo>
                  <a:pt x="6591300" y="2695575"/>
                </a:lnTo>
                <a:lnTo>
                  <a:pt x="6657975" y="2695575"/>
                </a:lnTo>
                <a:lnTo>
                  <a:pt x="6619875" y="2257425"/>
                </a:lnTo>
                <a:lnTo>
                  <a:pt x="6962775" y="2266950"/>
                </a:lnTo>
                <a:lnTo>
                  <a:pt x="6962775" y="2428875"/>
                </a:lnTo>
                <a:lnTo>
                  <a:pt x="7562850" y="2390775"/>
                </a:lnTo>
                <a:lnTo>
                  <a:pt x="7543800" y="2038350"/>
                </a:lnTo>
                <a:lnTo>
                  <a:pt x="7629525" y="2047875"/>
                </a:lnTo>
                <a:lnTo>
                  <a:pt x="7620000" y="1781175"/>
                </a:lnTo>
                <a:lnTo>
                  <a:pt x="7439025" y="1781175"/>
                </a:lnTo>
                <a:lnTo>
                  <a:pt x="7439025" y="1724025"/>
                </a:lnTo>
                <a:lnTo>
                  <a:pt x="7200900" y="1724025"/>
                </a:lnTo>
                <a:lnTo>
                  <a:pt x="7200900" y="1724025"/>
                </a:lnTo>
                <a:lnTo>
                  <a:pt x="7191375" y="1647825"/>
                </a:lnTo>
                <a:lnTo>
                  <a:pt x="7077075" y="1647825"/>
                </a:lnTo>
                <a:lnTo>
                  <a:pt x="7077075" y="1609725"/>
                </a:lnTo>
                <a:lnTo>
                  <a:pt x="6505575" y="1638300"/>
                </a:lnTo>
                <a:lnTo>
                  <a:pt x="6477000" y="1600200"/>
                </a:lnTo>
                <a:lnTo>
                  <a:pt x="5886450" y="1609725"/>
                </a:lnTo>
                <a:lnTo>
                  <a:pt x="5886450" y="1190625"/>
                </a:lnTo>
                <a:lnTo>
                  <a:pt x="5743575" y="1200150"/>
                </a:lnTo>
                <a:lnTo>
                  <a:pt x="5743575" y="1085850"/>
                </a:lnTo>
                <a:lnTo>
                  <a:pt x="5829300" y="1085850"/>
                </a:lnTo>
                <a:lnTo>
                  <a:pt x="5810250" y="1000125"/>
                </a:lnTo>
                <a:lnTo>
                  <a:pt x="5915025" y="981075"/>
                </a:lnTo>
                <a:lnTo>
                  <a:pt x="5924550" y="1123950"/>
                </a:lnTo>
                <a:lnTo>
                  <a:pt x="6010275" y="1133475"/>
                </a:lnTo>
                <a:lnTo>
                  <a:pt x="6019800" y="1295400"/>
                </a:lnTo>
                <a:lnTo>
                  <a:pt x="6105525" y="1295400"/>
                </a:lnTo>
                <a:lnTo>
                  <a:pt x="6134100" y="1371600"/>
                </a:lnTo>
                <a:lnTo>
                  <a:pt x="6286500" y="1371600"/>
                </a:lnTo>
                <a:lnTo>
                  <a:pt x="6248400" y="1285875"/>
                </a:lnTo>
                <a:lnTo>
                  <a:pt x="6181725" y="1200150"/>
                </a:lnTo>
                <a:lnTo>
                  <a:pt x="6181725" y="1104900"/>
                </a:lnTo>
                <a:lnTo>
                  <a:pt x="6143625" y="1019175"/>
                </a:lnTo>
                <a:lnTo>
                  <a:pt x="6096000" y="1000125"/>
                </a:lnTo>
                <a:lnTo>
                  <a:pt x="6086475" y="962025"/>
                </a:lnTo>
                <a:lnTo>
                  <a:pt x="6010275" y="923925"/>
                </a:lnTo>
                <a:lnTo>
                  <a:pt x="5953125" y="885825"/>
                </a:lnTo>
                <a:lnTo>
                  <a:pt x="5972175" y="685800"/>
                </a:lnTo>
                <a:lnTo>
                  <a:pt x="5934075" y="581025"/>
                </a:lnTo>
                <a:lnTo>
                  <a:pt x="5848350" y="581025"/>
                </a:lnTo>
                <a:lnTo>
                  <a:pt x="5705475" y="609600"/>
                </a:lnTo>
                <a:lnTo>
                  <a:pt x="5438775" y="752475"/>
                </a:lnTo>
                <a:lnTo>
                  <a:pt x="5381625" y="847725"/>
                </a:lnTo>
                <a:lnTo>
                  <a:pt x="5229225" y="885825"/>
                </a:lnTo>
                <a:lnTo>
                  <a:pt x="5153025" y="914400"/>
                </a:lnTo>
                <a:lnTo>
                  <a:pt x="5038725" y="962025"/>
                </a:lnTo>
                <a:lnTo>
                  <a:pt x="4953000" y="1038225"/>
                </a:lnTo>
                <a:lnTo>
                  <a:pt x="4867275" y="1133475"/>
                </a:lnTo>
                <a:lnTo>
                  <a:pt x="4762500" y="1238250"/>
                </a:lnTo>
                <a:lnTo>
                  <a:pt x="4657725" y="1295400"/>
                </a:lnTo>
                <a:lnTo>
                  <a:pt x="4629150" y="1352550"/>
                </a:lnTo>
                <a:lnTo>
                  <a:pt x="4552950" y="1457325"/>
                </a:lnTo>
                <a:lnTo>
                  <a:pt x="4467225" y="1524000"/>
                </a:lnTo>
                <a:lnTo>
                  <a:pt x="4352925" y="1562100"/>
                </a:lnTo>
                <a:lnTo>
                  <a:pt x="4314825" y="1581150"/>
                </a:lnTo>
                <a:lnTo>
                  <a:pt x="4200525" y="1590675"/>
                </a:lnTo>
                <a:lnTo>
                  <a:pt x="4105275" y="1590675"/>
                </a:lnTo>
                <a:lnTo>
                  <a:pt x="3905250" y="1657350"/>
                </a:lnTo>
                <a:lnTo>
                  <a:pt x="3810000" y="1714500"/>
                </a:lnTo>
                <a:lnTo>
                  <a:pt x="3781425" y="1714500"/>
                </a:lnTo>
                <a:lnTo>
                  <a:pt x="3743325" y="1676400"/>
                </a:lnTo>
                <a:lnTo>
                  <a:pt x="3686175" y="1619250"/>
                </a:lnTo>
                <a:lnTo>
                  <a:pt x="3629025" y="1600200"/>
                </a:lnTo>
                <a:lnTo>
                  <a:pt x="3581400" y="1619250"/>
                </a:lnTo>
                <a:lnTo>
                  <a:pt x="3524250" y="1638300"/>
                </a:lnTo>
                <a:lnTo>
                  <a:pt x="3409950" y="1647825"/>
                </a:lnTo>
                <a:lnTo>
                  <a:pt x="3352800" y="1676400"/>
                </a:lnTo>
                <a:lnTo>
                  <a:pt x="3248025" y="1743075"/>
                </a:lnTo>
                <a:lnTo>
                  <a:pt x="3248025" y="1743075"/>
                </a:lnTo>
                <a:lnTo>
                  <a:pt x="3219450" y="1609725"/>
                </a:lnTo>
                <a:lnTo>
                  <a:pt x="3238500" y="1524000"/>
                </a:lnTo>
                <a:lnTo>
                  <a:pt x="3238500" y="1524000"/>
                </a:lnTo>
                <a:lnTo>
                  <a:pt x="3238500" y="1409700"/>
                </a:lnTo>
                <a:lnTo>
                  <a:pt x="3219450" y="1409700"/>
                </a:lnTo>
                <a:lnTo>
                  <a:pt x="3219450" y="1409700"/>
                </a:lnTo>
                <a:lnTo>
                  <a:pt x="3114675" y="1457325"/>
                </a:lnTo>
                <a:lnTo>
                  <a:pt x="2990850" y="1476375"/>
                </a:lnTo>
                <a:lnTo>
                  <a:pt x="2914650" y="1400175"/>
                </a:lnTo>
                <a:lnTo>
                  <a:pt x="2876550" y="1400175"/>
                </a:lnTo>
                <a:lnTo>
                  <a:pt x="2790825" y="1362075"/>
                </a:lnTo>
                <a:lnTo>
                  <a:pt x="2771775" y="1362075"/>
                </a:lnTo>
                <a:lnTo>
                  <a:pt x="2752725" y="1209675"/>
                </a:lnTo>
                <a:lnTo>
                  <a:pt x="2676525" y="1047750"/>
                </a:lnTo>
                <a:lnTo>
                  <a:pt x="2590800" y="942975"/>
                </a:lnTo>
                <a:lnTo>
                  <a:pt x="2476500" y="923925"/>
                </a:lnTo>
                <a:lnTo>
                  <a:pt x="2400300" y="933450"/>
                </a:lnTo>
                <a:lnTo>
                  <a:pt x="2314575" y="942975"/>
                </a:lnTo>
                <a:lnTo>
                  <a:pt x="2238375" y="885825"/>
                </a:lnTo>
                <a:lnTo>
                  <a:pt x="2171700" y="895350"/>
                </a:lnTo>
                <a:lnTo>
                  <a:pt x="2057400" y="838200"/>
                </a:lnTo>
                <a:lnTo>
                  <a:pt x="1981200" y="809625"/>
                </a:lnTo>
                <a:lnTo>
                  <a:pt x="1905000" y="742950"/>
                </a:lnTo>
                <a:lnTo>
                  <a:pt x="1866900" y="752475"/>
                </a:lnTo>
                <a:lnTo>
                  <a:pt x="1790700" y="790575"/>
                </a:lnTo>
                <a:lnTo>
                  <a:pt x="1676400" y="733425"/>
                </a:lnTo>
                <a:lnTo>
                  <a:pt x="1609725" y="647700"/>
                </a:lnTo>
                <a:lnTo>
                  <a:pt x="1552575" y="514350"/>
                </a:lnTo>
                <a:lnTo>
                  <a:pt x="1514475" y="371475"/>
                </a:lnTo>
                <a:lnTo>
                  <a:pt x="1552575" y="266700"/>
                </a:lnTo>
                <a:lnTo>
                  <a:pt x="1514475" y="200025"/>
                </a:lnTo>
                <a:lnTo>
                  <a:pt x="1390650" y="57150"/>
                </a:lnTo>
                <a:lnTo>
                  <a:pt x="1390650" y="57150"/>
                </a:lnTo>
                <a:lnTo>
                  <a:pt x="1190625" y="57150"/>
                </a:lnTo>
                <a:lnTo>
                  <a:pt x="1057275" y="28575"/>
                </a:lnTo>
                <a:lnTo>
                  <a:pt x="1000125" y="0"/>
                </a:lnTo>
                <a:lnTo>
                  <a:pt x="904875" y="57150"/>
                </a:lnTo>
                <a:lnTo>
                  <a:pt x="819150" y="95250"/>
                </a:lnTo>
                <a:lnTo>
                  <a:pt x="819150" y="95250"/>
                </a:lnTo>
                <a:lnTo>
                  <a:pt x="685800" y="85725"/>
                </a:lnTo>
                <a:lnTo>
                  <a:pt x="638175" y="85725"/>
                </a:lnTo>
                <a:lnTo>
                  <a:pt x="638175" y="85725"/>
                </a:lnTo>
                <a:lnTo>
                  <a:pt x="485775" y="133350"/>
                </a:lnTo>
                <a:lnTo>
                  <a:pt x="495300" y="200025"/>
                </a:lnTo>
                <a:lnTo>
                  <a:pt x="495300" y="314325"/>
                </a:lnTo>
                <a:lnTo>
                  <a:pt x="523875" y="447675"/>
                </a:lnTo>
                <a:lnTo>
                  <a:pt x="571500" y="571500"/>
                </a:lnTo>
                <a:lnTo>
                  <a:pt x="590550" y="647700"/>
                </a:lnTo>
                <a:lnTo>
                  <a:pt x="590550" y="647700"/>
                </a:lnTo>
                <a:lnTo>
                  <a:pt x="542925" y="723900"/>
                </a:lnTo>
                <a:lnTo>
                  <a:pt x="371475" y="762000"/>
                </a:lnTo>
                <a:lnTo>
                  <a:pt x="285750" y="800100"/>
                </a:lnTo>
                <a:lnTo>
                  <a:pt x="219075" y="781050"/>
                </a:lnTo>
                <a:lnTo>
                  <a:pt x="161925" y="657225"/>
                </a:lnTo>
                <a:lnTo>
                  <a:pt x="142875" y="571500"/>
                </a:lnTo>
                <a:lnTo>
                  <a:pt x="104775" y="466725"/>
                </a:lnTo>
                <a:lnTo>
                  <a:pt x="66675" y="409575"/>
                </a:lnTo>
                <a:lnTo>
                  <a:pt x="0" y="390525"/>
                </a:lnTo>
                <a:close/>
              </a:path>
            </a:pathLst>
          </a:custGeom>
          <a:no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Tree>
  </p:cSld>
  <p:clrMapOvr>
    <a:masterClrMapping/>
  </p:clrMapOvr>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93538" name="Picture 8" descr="Camp Ripley-restricted copy.jpg"/>
          <p:cNvPicPr>
            <a:picLocks noChangeAspect="1"/>
          </p:cNvPicPr>
          <p:nvPr/>
        </p:nvPicPr>
        <p:blipFill>
          <a:blip r:embed="rId3" cstate="print"/>
          <a:srcRect l="5202"/>
          <a:stretch>
            <a:fillRect/>
          </a:stretch>
        </p:blipFill>
        <p:spPr bwMode="auto">
          <a:xfrm>
            <a:off x="0" y="0"/>
            <a:ext cx="9144000" cy="6858000"/>
          </a:xfrm>
          <a:prstGeom prst="rect">
            <a:avLst/>
          </a:prstGeom>
          <a:noFill/>
          <a:ln w="9525">
            <a:noFill/>
            <a:miter lim="800000"/>
            <a:headEnd/>
            <a:tailEnd/>
          </a:ln>
        </p:spPr>
      </p:pic>
      <p:sp>
        <p:nvSpPr>
          <p:cNvPr id="5" name="Rectangle 4"/>
          <p:cNvSpPr/>
          <p:nvPr/>
        </p:nvSpPr>
        <p:spPr>
          <a:xfrm>
            <a:off x="4724400" y="609600"/>
            <a:ext cx="3962400" cy="1447800"/>
          </a:xfrm>
          <a:prstGeom prst="rect">
            <a:avLst/>
          </a:prstGeom>
          <a:solidFill>
            <a:schemeClr val="accent1">
              <a:lumMod val="75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7826" name="Rectangle 2"/>
          <p:cNvSpPr>
            <a:spLocks noGrp="1" noChangeArrowheads="1"/>
          </p:cNvSpPr>
          <p:nvPr>
            <p:ph type="title"/>
          </p:nvPr>
        </p:nvSpPr>
        <p:spPr>
          <a:xfrm>
            <a:off x="4953000" y="762000"/>
            <a:ext cx="3429000" cy="1066800"/>
          </a:xfrm>
        </p:spPr>
        <p:txBody>
          <a:bodyPr>
            <a:normAutofit fontScale="90000"/>
          </a:bodyPr>
          <a:lstStyle/>
          <a:p>
            <a:pPr eaLnBrk="1" hangingPunct="1">
              <a:defRPr/>
            </a:pPr>
            <a:r>
              <a:rPr lang="en-US" sz="4000" b="1" dirty="0" smtClean="0">
                <a:solidFill>
                  <a:srgbClr val="FF0000"/>
                </a:solidFill>
                <a:effectLst>
                  <a:outerShdw blurRad="38100" dist="38100" dir="2700000" algn="tl">
                    <a:schemeClr val="tx1"/>
                  </a:outerShdw>
                </a:effectLst>
              </a:rPr>
              <a:t>Restricted Area</a:t>
            </a:r>
            <a:br>
              <a:rPr lang="en-US" sz="4000" b="1" dirty="0" smtClean="0">
                <a:solidFill>
                  <a:srgbClr val="FF0000"/>
                </a:solidFill>
                <a:effectLst>
                  <a:outerShdw blurRad="38100" dist="38100" dir="2700000" algn="tl">
                    <a:schemeClr val="tx1"/>
                  </a:outerShdw>
                </a:effectLst>
              </a:rPr>
            </a:br>
            <a:r>
              <a:rPr lang="en-US" sz="3200" b="1" dirty="0" smtClean="0">
                <a:solidFill>
                  <a:schemeClr val="bg1"/>
                </a:solidFill>
                <a:effectLst>
                  <a:outerShdw blurRad="38100" dist="38100" dir="2700000" algn="tl">
                    <a:schemeClr val="tx1"/>
                  </a:outerShdw>
                </a:effectLst>
              </a:rPr>
              <a:t>Camp Ripley</a:t>
            </a:r>
          </a:p>
        </p:txBody>
      </p:sp>
      <p:sp>
        <p:nvSpPr>
          <p:cNvPr id="193541" name="Text Box 3"/>
          <p:cNvSpPr txBox="1">
            <a:spLocks noChangeArrowheads="1"/>
          </p:cNvSpPr>
          <p:nvPr/>
        </p:nvSpPr>
        <p:spPr bwMode="auto">
          <a:xfrm>
            <a:off x="1676400" y="5203825"/>
            <a:ext cx="184150" cy="274638"/>
          </a:xfrm>
          <a:prstGeom prst="rect">
            <a:avLst/>
          </a:prstGeom>
          <a:noFill/>
          <a:ln w="9525">
            <a:noFill/>
            <a:miter lim="800000"/>
            <a:headEnd/>
            <a:tailEnd/>
          </a:ln>
        </p:spPr>
        <p:txBody>
          <a:bodyPr wrap="none">
            <a:spAutoFit/>
          </a:bodyPr>
          <a:lstStyle/>
          <a:p>
            <a:pPr eaLnBrk="0" hangingPunct="0"/>
            <a:endParaRPr lang="en-US" sz="1200" dirty="0">
              <a:latin typeface="Arial" charset="0"/>
            </a:endParaRPr>
          </a:p>
        </p:txBody>
      </p:sp>
      <p:sp>
        <p:nvSpPr>
          <p:cNvPr id="11" name="Freeform 10"/>
          <p:cNvSpPr/>
          <p:nvPr/>
        </p:nvSpPr>
        <p:spPr>
          <a:xfrm>
            <a:off x="1879600" y="254000"/>
            <a:ext cx="1651000" cy="3924300"/>
          </a:xfrm>
          <a:custGeom>
            <a:avLst/>
            <a:gdLst>
              <a:gd name="connsiteX0" fmla="*/ 88900 w 1651000"/>
              <a:gd name="connsiteY0" fmla="*/ 254000 h 3924300"/>
              <a:gd name="connsiteX1" fmla="*/ 0 w 1651000"/>
              <a:gd name="connsiteY1" fmla="*/ 3314700 h 3924300"/>
              <a:gd name="connsiteX2" fmla="*/ 622300 w 1651000"/>
              <a:gd name="connsiteY2" fmla="*/ 3302000 h 3924300"/>
              <a:gd name="connsiteX3" fmla="*/ 622300 w 1651000"/>
              <a:gd name="connsiteY3" fmla="*/ 3492500 h 3924300"/>
              <a:gd name="connsiteX4" fmla="*/ 762000 w 1651000"/>
              <a:gd name="connsiteY4" fmla="*/ 3492500 h 3924300"/>
              <a:gd name="connsiteX5" fmla="*/ 850900 w 1651000"/>
              <a:gd name="connsiteY5" fmla="*/ 3644900 h 3924300"/>
              <a:gd name="connsiteX6" fmla="*/ 1066800 w 1651000"/>
              <a:gd name="connsiteY6" fmla="*/ 3848100 h 3924300"/>
              <a:gd name="connsiteX7" fmla="*/ 1422400 w 1651000"/>
              <a:gd name="connsiteY7" fmla="*/ 3924300 h 3924300"/>
              <a:gd name="connsiteX8" fmla="*/ 1625600 w 1651000"/>
              <a:gd name="connsiteY8" fmla="*/ 3898900 h 3924300"/>
              <a:gd name="connsiteX9" fmla="*/ 1498600 w 1651000"/>
              <a:gd name="connsiteY9" fmla="*/ 3644900 h 3924300"/>
              <a:gd name="connsiteX10" fmla="*/ 1346200 w 1651000"/>
              <a:gd name="connsiteY10" fmla="*/ 3416300 h 3924300"/>
              <a:gd name="connsiteX11" fmla="*/ 1358900 w 1651000"/>
              <a:gd name="connsiteY11" fmla="*/ 3200400 h 3924300"/>
              <a:gd name="connsiteX12" fmla="*/ 1384300 w 1651000"/>
              <a:gd name="connsiteY12" fmla="*/ 2895600 h 3924300"/>
              <a:gd name="connsiteX13" fmla="*/ 1346200 w 1651000"/>
              <a:gd name="connsiteY13" fmla="*/ 2908300 h 3924300"/>
              <a:gd name="connsiteX14" fmla="*/ 1371600 w 1651000"/>
              <a:gd name="connsiteY14" fmla="*/ 2438400 h 3924300"/>
              <a:gd name="connsiteX15" fmla="*/ 1130300 w 1651000"/>
              <a:gd name="connsiteY15" fmla="*/ 2082800 h 3924300"/>
              <a:gd name="connsiteX16" fmla="*/ 977900 w 1651000"/>
              <a:gd name="connsiteY16" fmla="*/ 1866900 h 3924300"/>
              <a:gd name="connsiteX17" fmla="*/ 1028700 w 1651000"/>
              <a:gd name="connsiteY17" fmla="*/ 1663700 h 3924300"/>
              <a:gd name="connsiteX18" fmla="*/ 1066800 w 1651000"/>
              <a:gd name="connsiteY18" fmla="*/ 1536700 h 3924300"/>
              <a:gd name="connsiteX19" fmla="*/ 1155700 w 1651000"/>
              <a:gd name="connsiteY19" fmla="*/ 1384300 h 3924300"/>
              <a:gd name="connsiteX20" fmla="*/ 1333500 w 1651000"/>
              <a:gd name="connsiteY20" fmla="*/ 1295400 h 3924300"/>
              <a:gd name="connsiteX21" fmla="*/ 1498600 w 1651000"/>
              <a:gd name="connsiteY21" fmla="*/ 1117600 h 3924300"/>
              <a:gd name="connsiteX22" fmla="*/ 1587500 w 1651000"/>
              <a:gd name="connsiteY22" fmla="*/ 939800 h 3924300"/>
              <a:gd name="connsiteX23" fmla="*/ 1651000 w 1651000"/>
              <a:gd name="connsiteY23" fmla="*/ 762000 h 3924300"/>
              <a:gd name="connsiteX24" fmla="*/ 1511300 w 1651000"/>
              <a:gd name="connsiteY24" fmla="*/ 571500 h 3924300"/>
              <a:gd name="connsiteX25" fmla="*/ 1193800 w 1651000"/>
              <a:gd name="connsiteY25" fmla="*/ 342900 h 3924300"/>
              <a:gd name="connsiteX26" fmla="*/ 596900 w 1651000"/>
              <a:gd name="connsiteY26" fmla="*/ 0 h 3924300"/>
              <a:gd name="connsiteX27" fmla="*/ 393700 w 1651000"/>
              <a:gd name="connsiteY27" fmla="*/ 25400 h 3924300"/>
              <a:gd name="connsiteX28" fmla="*/ 228600 w 1651000"/>
              <a:gd name="connsiteY28" fmla="*/ 76200 h 3924300"/>
              <a:gd name="connsiteX29" fmla="*/ 88900 w 1651000"/>
              <a:gd name="connsiteY29" fmla="*/ 203200 h 3924300"/>
              <a:gd name="connsiteX30" fmla="*/ 88900 w 1651000"/>
              <a:gd name="connsiteY30" fmla="*/ 25400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51000" h="3924300">
                <a:moveTo>
                  <a:pt x="88900" y="254000"/>
                </a:moveTo>
                <a:lnTo>
                  <a:pt x="0" y="3314700"/>
                </a:lnTo>
                <a:lnTo>
                  <a:pt x="622300" y="3302000"/>
                </a:lnTo>
                <a:lnTo>
                  <a:pt x="622300" y="3492500"/>
                </a:lnTo>
                <a:lnTo>
                  <a:pt x="762000" y="3492500"/>
                </a:lnTo>
                <a:lnTo>
                  <a:pt x="850900" y="3644900"/>
                </a:lnTo>
                <a:lnTo>
                  <a:pt x="1066800" y="3848100"/>
                </a:lnTo>
                <a:lnTo>
                  <a:pt x="1422400" y="3924300"/>
                </a:lnTo>
                <a:lnTo>
                  <a:pt x="1625600" y="3898900"/>
                </a:lnTo>
                <a:lnTo>
                  <a:pt x="1498600" y="3644900"/>
                </a:lnTo>
                <a:lnTo>
                  <a:pt x="1346200" y="3416300"/>
                </a:lnTo>
                <a:lnTo>
                  <a:pt x="1358900" y="3200400"/>
                </a:lnTo>
                <a:lnTo>
                  <a:pt x="1384300" y="2895600"/>
                </a:lnTo>
                <a:lnTo>
                  <a:pt x="1346200" y="2908300"/>
                </a:lnTo>
                <a:lnTo>
                  <a:pt x="1371600" y="2438400"/>
                </a:lnTo>
                <a:lnTo>
                  <a:pt x="1130300" y="2082800"/>
                </a:lnTo>
                <a:lnTo>
                  <a:pt x="977900" y="1866900"/>
                </a:lnTo>
                <a:lnTo>
                  <a:pt x="1028700" y="1663700"/>
                </a:lnTo>
                <a:lnTo>
                  <a:pt x="1066800" y="1536700"/>
                </a:lnTo>
                <a:lnTo>
                  <a:pt x="1155700" y="1384300"/>
                </a:lnTo>
                <a:lnTo>
                  <a:pt x="1333500" y="1295400"/>
                </a:lnTo>
                <a:lnTo>
                  <a:pt x="1498600" y="1117600"/>
                </a:lnTo>
                <a:lnTo>
                  <a:pt x="1587500" y="939800"/>
                </a:lnTo>
                <a:lnTo>
                  <a:pt x="1651000" y="762000"/>
                </a:lnTo>
                <a:lnTo>
                  <a:pt x="1511300" y="571500"/>
                </a:lnTo>
                <a:lnTo>
                  <a:pt x="1193800" y="342900"/>
                </a:lnTo>
                <a:lnTo>
                  <a:pt x="596900" y="0"/>
                </a:lnTo>
                <a:lnTo>
                  <a:pt x="393700" y="25400"/>
                </a:lnTo>
                <a:lnTo>
                  <a:pt x="228600" y="76200"/>
                </a:lnTo>
                <a:lnTo>
                  <a:pt x="88900" y="203200"/>
                </a:lnTo>
                <a:lnTo>
                  <a:pt x="88900" y="254000"/>
                </a:lnTo>
                <a:close/>
              </a:path>
            </a:pathLst>
          </a:custGeom>
          <a:noFill/>
          <a:ln w="508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4" name="Rectangle 13"/>
          <p:cNvSpPr/>
          <p:nvPr/>
        </p:nvSpPr>
        <p:spPr>
          <a:xfrm>
            <a:off x="4191000" y="4572000"/>
            <a:ext cx="4724400" cy="2057400"/>
          </a:xfrm>
          <a:prstGeom prst="rect">
            <a:avLst/>
          </a:prstGeom>
          <a:solidFill>
            <a:schemeClr val="accent1">
              <a:lumMod val="60000"/>
              <a:lumOff val="4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en-US" sz="2800" b="1" dirty="0" smtClean="0">
                <a:solidFill>
                  <a:schemeClr val="tx1"/>
                </a:solidFill>
              </a:rPr>
              <a:t>   R-4301, Artillery</a:t>
            </a:r>
          </a:p>
          <a:p>
            <a:pPr>
              <a:defRPr/>
            </a:pPr>
            <a:endParaRPr lang="en-US" sz="800" b="1" dirty="0">
              <a:solidFill>
                <a:schemeClr val="tx1"/>
              </a:solidFill>
            </a:endParaRPr>
          </a:p>
          <a:p>
            <a:pPr>
              <a:defRPr/>
            </a:pPr>
            <a:r>
              <a:rPr lang="en-US" dirty="0">
                <a:solidFill>
                  <a:schemeClr val="tx1"/>
                </a:solidFill>
              </a:rPr>
              <a:t>    </a:t>
            </a:r>
            <a:r>
              <a:rPr lang="en-US" dirty="0" smtClean="0">
                <a:solidFill>
                  <a:schemeClr val="tx1"/>
                </a:solidFill>
              </a:rPr>
              <a:t> 0730-2400 or </a:t>
            </a:r>
            <a:r>
              <a:rPr lang="en-US" dirty="0">
                <a:solidFill>
                  <a:schemeClr val="tx1"/>
                </a:solidFill>
              </a:rPr>
              <a:t>by </a:t>
            </a:r>
            <a:r>
              <a:rPr lang="en-US" dirty="0" smtClean="0">
                <a:solidFill>
                  <a:schemeClr val="tx1"/>
                </a:solidFill>
              </a:rPr>
              <a:t>NOTAM</a:t>
            </a:r>
          </a:p>
          <a:p>
            <a:pPr>
              <a:defRPr/>
            </a:pPr>
            <a:r>
              <a:rPr lang="en-US" dirty="0">
                <a:solidFill>
                  <a:schemeClr val="tx1"/>
                </a:solidFill>
              </a:rPr>
              <a:t> </a:t>
            </a:r>
            <a:r>
              <a:rPr lang="en-US" dirty="0" smtClean="0">
                <a:solidFill>
                  <a:schemeClr val="tx1"/>
                </a:solidFill>
              </a:rPr>
              <a:t> Must </a:t>
            </a:r>
            <a:r>
              <a:rPr lang="en-US" dirty="0">
                <a:solidFill>
                  <a:schemeClr val="tx1"/>
                </a:solidFill>
              </a:rPr>
              <a:t>be cleared to </a:t>
            </a:r>
            <a:r>
              <a:rPr lang="en-US" dirty="0" smtClean="0">
                <a:solidFill>
                  <a:schemeClr val="tx1"/>
                </a:solidFill>
              </a:rPr>
              <a:t>fly through,</a:t>
            </a:r>
          </a:p>
          <a:p>
            <a:pPr>
              <a:defRPr/>
            </a:pPr>
            <a:r>
              <a:rPr lang="en-US" dirty="0">
                <a:solidFill>
                  <a:schemeClr val="tx1"/>
                </a:solidFill>
              </a:rPr>
              <a:t> </a:t>
            </a:r>
            <a:r>
              <a:rPr lang="en-US" dirty="0" smtClean="0">
                <a:solidFill>
                  <a:schemeClr val="tx1"/>
                </a:solidFill>
              </a:rPr>
              <a:t> Miller Tower 126.2,</a:t>
            </a:r>
          </a:p>
          <a:p>
            <a:pPr>
              <a:defRPr/>
            </a:pPr>
            <a:r>
              <a:rPr lang="en-US" dirty="0">
                <a:solidFill>
                  <a:schemeClr val="tx1"/>
                </a:solidFill>
              </a:rPr>
              <a:t> </a:t>
            </a:r>
            <a:r>
              <a:rPr lang="en-US" dirty="0" smtClean="0">
                <a:solidFill>
                  <a:schemeClr val="tx1"/>
                </a:solidFill>
              </a:rPr>
              <a:t> or </a:t>
            </a:r>
            <a:r>
              <a:rPr lang="en-US" dirty="0">
                <a:solidFill>
                  <a:schemeClr val="tx1"/>
                </a:solidFill>
              </a:rPr>
              <a:t>call Mpls. Center </a:t>
            </a:r>
          </a:p>
          <a:p>
            <a:pPr>
              <a:defRPr/>
            </a:pPr>
            <a:endParaRPr lang="en-US" dirty="0">
              <a:solidFill>
                <a:schemeClr val="tx1"/>
              </a:solidFill>
            </a:endParaRPr>
          </a:p>
        </p:txBody>
      </p:sp>
      <p:grpSp>
        <p:nvGrpSpPr>
          <p:cNvPr id="2" name="Group 14"/>
          <p:cNvGrpSpPr>
            <a:grpSpLocks/>
          </p:cNvGrpSpPr>
          <p:nvPr/>
        </p:nvGrpSpPr>
        <p:grpSpPr bwMode="auto">
          <a:xfrm>
            <a:off x="7239000" y="4495800"/>
            <a:ext cx="1600200" cy="2019300"/>
            <a:chOff x="533400" y="4533900"/>
            <a:chExt cx="1600200" cy="2019300"/>
          </a:xfrm>
        </p:grpSpPr>
        <p:pic>
          <p:nvPicPr>
            <p:cNvPr id="193545" name="Picture 9" descr="mnbdry.jpg"/>
            <p:cNvPicPr>
              <a:picLocks noChangeAspect="1"/>
            </p:cNvPicPr>
            <p:nvPr/>
          </p:nvPicPr>
          <p:blipFill>
            <a:blip r:embed="rId4" cstate="print">
              <a:clrChange>
                <a:clrFrom>
                  <a:srgbClr val="FFFFFF"/>
                </a:clrFrom>
                <a:clrTo>
                  <a:srgbClr val="FFFFFF">
                    <a:alpha val="0"/>
                  </a:srgbClr>
                </a:clrTo>
              </a:clrChange>
            </a:blip>
            <a:srcRect/>
            <a:stretch>
              <a:fillRect/>
            </a:stretch>
          </p:blipFill>
          <p:spPr bwMode="auto">
            <a:xfrm>
              <a:off x="533400" y="4533900"/>
              <a:ext cx="1600200" cy="2019300"/>
            </a:xfrm>
            <a:prstGeom prst="rect">
              <a:avLst/>
            </a:prstGeom>
            <a:noFill/>
            <a:ln w="9525">
              <a:noFill/>
              <a:miter lim="800000"/>
              <a:headEnd/>
              <a:tailEnd/>
            </a:ln>
          </p:spPr>
        </p:pic>
        <p:sp>
          <p:nvSpPr>
            <p:cNvPr id="12" name="Oval 11"/>
            <p:cNvSpPr/>
            <p:nvPr/>
          </p:nvSpPr>
          <p:spPr>
            <a:xfrm>
              <a:off x="1066800" y="5668963"/>
              <a:ext cx="46038" cy="46037"/>
            </a:xfrm>
            <a:prstGeom prst="ellipse">
              <a:avLst/>
            </a:prstGeom>
            <a:solidFill>
              <a:srgbClr val="FF0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Tree>
  </p:cSld>
  <p:clrMapOvr>
    <a:masterClrMapping/>
  </p:clrMapOvr>
  <p:transition/>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89442" name="Picture 6" descr="MOA Beaver copy.jpg"/>
          <p:cNvPicPr>
            <a:picLocks noChangeAspect="1"/>
          </p:cNvPicPr>
          <p:nvPr/>
        </p:nvPicPr>
        <p:blipFill>
          <a:blip r:embed="rId3" cstate="print"/>
          <a:srcRect b="2998"/>
          <a:stretch>
            <a:fillRect/>
          </a:stretch>
        </p:blipFill>
        <p:spPr bwMode="auto">
          <a:xfrm>
            <a:off x="0" y="0"/>
            <a:ext cx="9144000" cy="6858000"/>
          </a:xfrm>
          <a:prstGeom prst="rect">
            <a:avLst/>
          </a:prstGeom>
          <a:noFill/>
          <a:ln w="9525">
            <a:noFill/>
            <a:miter lim="800000"/>
            <a:headEnd/>
            <a:tailEnd/>
          </a:ln>
        </p:spPr>
      </p:pic>
      <p:sp>
        <p:nvSpPr>
          <p:cNvPr id="9" name="Rectangle 8"/>
          <p:cNvSpPr/>
          <p:nvPr/>
        </p:nvSpPr>
        <p:spPr>
          <a:xfrm>
            <a:off x="762000" y="533400"/>
            <a:ext cx="2590800" cy="1600200"/>
          </a:xfrm>
          <a:prstGeom prst="rect">
            <a:avLst/>
          </a:prstGeom>
          <a:solidFill>
            <a:srgbClr val="FFFF8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4400" b="1" dirty="0">
              <a:solidFill>
                <a:schemeClr val="tx2"/>
              </a:solidFill>
              <a:effectLst>
                <a:outerShdw blurRad="38100" dist="38100" dir="2700000" algn="tl">
                  <a:srgbClr val="FFFFFF"/>
                </a:outerShdw>
              </a:effectLst>
              <a:latin typeface="+mj-lt"/>
              <a:ea typeface="+mj-ea"/>
              <a:cs typeface="+mj-cs"/>
            </a:endParaRPr>
          </a:p>
        </p:txBody>
      </p:sp>
      <p:sp>
        <p:nvSpPr>
          <p:cNvPr id="77826" name="Rectangle 2"/>
          <p:cNvSpPr>
            <a:spLocks noGrp="1" noChangeArrowheads="1"/>
          </p:cNvSpPr>
          <p:nvPr>
            <p:ph type="title"/>
          </p:nvPr>
        </p:nvSpPr>
        <p:spPr>
          <a:xfrm>
            <a:off x="685800" y="685800"/>
            <a:ext cx="2667000" cy="1219200"/>
          </a:xfrm>
        </p:spPr>
        <p:txBody>
          <a:bodyPr>
            <a:normAutofit fontScale="90000"/>
          </a:bodyPr>
          <a:lstStyle/>
          <a:p>
            <a:pPr eaLnBrk="1" hangingPunct="1">
              <a:defRPr/>
            </a:pPr>
            <a:r>
              <a:rPr lang="en-US" b="1" dirty="0" smtClean="0">
                <a:effectLst>
                  <a:outerShdw blurRad="38100" dist="38100" dir="2700000" algn="tl">
                    <a:srgbClr val="FFFFFF"/>
                  </a:outerShdw>
                </a:effectLst>
              </a:rPr>
              <a:t>Beaver</a:t>
            </a:r>
            <a:br>
              <a:rPr lang="en-US" b="1" dirty="0" smtClean="0">
                <a:effectLst>
                  <a:outerShdw blurRad="38100" dist="38100" dir="2700000" algn="tl">
                    <a:srgbClr val="FFFFFF"/>
                  </a:outerShdw>
                </a:effectLst>
              </a:rPr>
            </a:br>
            <a:r>
              <a:rPr lang="en-US" b="1" dirty="0" smtClean="0">
                <a:effectLst>
                  <a:outerShdw blurRad="38100" dist="38100" dir="2700000" algn="tl">
                    <a:srgbClr val="FFFFFF"/>
                  </a:outerShdw>
                </a:effectLst>
              </a:rPr>
              <a:t>MOA</a:t>
            </a:r>
          </a:p>
        </p:txBody>
      </p:sp>
      <p:sp>
        <p:nvSpPr>
          <p:cNvPr id="189445" name="Text Box 3"/>
          <p:cNvSpPr txBox="1">
            <a:spLocks noChangeArrowheads="1"/>
          </p:cNvSpPr>
          <p:nvPr/>
        </p:nvSpPr>
        <p:spPr bwMode="auto">
          <a:xfrm>
            <a:off x="1676400" y="5203825"/>
            <a:ext cx="184150" cy="274638"/>
          </a:xfrm>
          <a:prstGeom prst="rect">
            <a:avLst/>
          </a:prstGeom>
          <a:noFill/>
          <a:ln w="9525">
            <a:noFill/>
            <a:miter lim="800000"/>
            <a:headEnd/>
            <a:tailEnd/>
          </a:ln>
        </p:spPr>
        <p:txBody>
          <a:bodyPr wrap="none">
            <a:spAutoFit/>
          </a:bodyPr>
          <a:lstStyle/>
          <a:p>
            <a:pPr eaLnBrk="0" hangingPunct="0"/>
            <a:endParaRPr lang="en-US" sz="1200" dirty="0">
              <a:latin typeface="Arial" charset="0"/>
            </a:endParaRPr>
          </a:p>
        </p:txBody>
      </p:sp>
      <p:sp>
        <p:nvSpPr>
          <p:cNvPr id="12" name="Freeform 11"/>
          <p:cNvSpPr/>
          <p:nvPr/>
        </p:nvSpPr>
        <p:spPr>
          <a:xfrm>
            <a:off x="3840163" y="300038"/>
            <a:ext cx="4938712" cy="6465887"/>
          </a:xfrm>
          <a:custGeom>
            <a:avLst/>
            <a:gdLst>
              <a:gd name="connsiteX0" fmla="*/ 3082834 w 4937760"/>
              <a:gd name="connsiteY0" fmla="*/ 13063 h 6466114"/>
              <a:gd name="connsiteX1" fmla="*/ 4937760 w 4937760"/>
              <a:gd name="connsiteY1" fmla="*/ 1685108 h 6466114"/>
              <a:gd name="connsiteX2" fmla="*/ 4624251 w 4937760"/>
              <a:gd name="connsiteY2" fmla="*/ 6466114 h 6466114"/>
              <a:gd name="connsiteX3" fmla="*/ 1358537 w 4937760"/>
              <a:gd name="connsiteY3" fmla="*/ 6426925 h 6466114"/>
              <a:gd name="connsiteX4" fmla="*/ 0 w 4937760"/>
              <a:gd name="connsiteY4" fmla="*/ 4062548 h 6466114"/>
              <a:gd name="connsiteX5" fmla="*/ 52251 w 4937760"/>
              <a:gd name="connsiteY5" fmla="*/ 2690948 h 6466114"/>
              <a:gd name="connsiteX6" fmla="*/ 809897 w 4937760"/>
              <a:gd name="connsiteY6" fmla="*/ 0 h 6466114"/>
              <a:gd name="connsiteX7" fmla="*/ 3082834 w 4937760"/>
              <a:gd name="connsiteY7" fmla="*/ 13063 h 646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37760" h="6466114">
                <a:moveTo>
                  <a:pt x="3082834" y="13063"/>
                </a:moveTo>
                <a:lnTo>
                  <a:pt x="4937760" y="1685108"/>
                </a:lnTo>
                <a:lnTo>
                  <a:pt x="4624251" y="6466114"/>
                </a:lnTo>
                <a:lnTo>
                  <a:pt x="1358537" y="6426925"/>
                </a:lnTo>
                <a:lnTo>
                  <a:pt x="0" y="4062548"/>
                </a:lnTo>
                <a:lnTo>
                  <a:pt x="52251" y="2690948"/>
                </a:lnTo>
                <a:lnTo>
                  <a:pt x="809897" y="0"/>
                </a:lnTo>
                <a:lnTo>
                  <a:pt x="3082834" y="13063"/>
                </a:lnTo>
                <a:close/>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 name="Rectangle 6"/>
          <p:cNvSpPr/>
          <p:nvPr/>
        </p:nvSpPr>
        <p:spPr>
          <a:xfrm>
            <a:off x="228600" y="4724400"/>
            <a:ext cx="3733800" cy="1981200"/>
          </a:xfrm>
          <a:prstGeom prst="rect">
            <a:avLst/>
          </a:prstGeom>
          <a:solidFill>
            <a:srgbClr val="93D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en-US" dirty="0" smtClean="0">
                <a:solidFill>
                  <a:schemeClr val="tx1"/>
                </a:solidFill>
              </a:rPr>
              <a:t>  </a:t>
            </a:r>
            <a:r>
              <a:rPr lang="en-US" dirty="0" smtClean="0">
                <a:solidFill>
                  <a:srgbClr val="FF0000"/>
                </a:solidFill>
              </a:rPr>
              <a:t>300 </a:t>
            </a:r>
            <a:r>
              <a:rPr lang="en-US" dirty="0">
                <a:solidFill>
                  <a:srgbClr val="FF0000"/>
                </a:solidFill>
              </a:rPr>
              <a:t>AGL </a:t>
            </a:r>
            <a:r>
              <a:rPr lang="en-US" dirty="0">
                <a:solidFill>
                  <a:schemeClr val="tx1"/>
                </a:solidFill>
              </a:rPr>
              <a:t>– 17,999</a:t>
            </a:r>
          </a:p>
        </p:txBody>
      </p:sp>
      <p:pic>
        <p:nvPicPr>
          <p:cNvPr id="14" name="Picture 13" descr="mnbdry_lglakes.jpg"/>
          <p:cNvPicPr>
            <a:picLocks noChangeAspect="1"/>
          </p:cNvPicPr>
          <p:nvPr/>
        </p:nvPicPr>
        <p:blipFill>
          <a:blip r:embed="rId4" cstate="print">
            <a:clrChange>
              <a:clrFrom>
                <a:srgbClr val="FFFFFF"/>
              </a:clrFrom>
              <a:clrTo>
                <a:srgbClr val="FFFFFF">
                  <a:alpha val="0"/>
                </a:srgbClr>
              </a:clrTo>
            </a:clrChange>
          </a:blip>
          <a:stretch>
            <a:fillRect/>
          </a:stretch>
        </p:blipFill>
        <p:spPr>
          <a:xfrm>
            <a:off x="2209799" y="4800600"/>
            <a:ext cx="1823625" cy="1828800"/>
          </a:xfrm>
          <a:prstGeom prst="rect">
            <a:avLst/>
          </a:prstGeom>
        </p:spPr>
      </p:pic>
      <p:sp>
        <p:nvSpPr>
          <p:cNvPr id="15" name="Oval 14"/>
          <p:cNvSpPr/>
          <p:nvPr/>
        </p:nvSpPr>
        <p:spPr>
          <a:xfrm>
            <a:off x="2849881" y="5257800"/>
            <a:ext cx="45719" cy="45719"/>
          </a:xfrm>
          <a:prstGeom prst="ellipse">
            <a:avLst/>
          </a:prstGeom>
          <a:solidFill>
            <a:srgbClr val="FF0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cSld>
  <p:clrMapOvr>
    <a:masterClrMapping/>
  </p:clrMapOvr>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88418" name="Picture 10" descr="MOA Snoopy West-East copy.jpg"/>
          <p:cNvPicPr>
            <a:picLocks noChangeAspect="1"/>
          </p:cNvPicPr>
          <p:nvPr/>
        </p:nvPicPr>
        <p:blipFill>
          <a:blip r:embed="rId3" cstate="print"/>
          <a:srcRect l="1895" t="12370" r="2419" b="1735"/>
          <a:stretch>
            <a:fillRect/>
          </a:stretch>
        </p:blipFill>
        <p:spPr bwMode="auto">
          <a:xfrm>
            <a:off x="0" y="0"/>
            <a:ext cx="9144000" cy="6858000"/>
          </a:xfrm>
          <a:prstGeom prst="rect">
            <a:avLst/>
          </a:prstGeom>
          <a:noFill/>
          <a:ln w="9525">
            <a:noFill/>
            <a:miter lim="800000"/>
            <a:headEnd/>
            <a:tailEnd/>
          </a:ln>
        </p:spPr>
      </p:pic>
      <p:sp>
        <p:nvSpPr>
          <p:cNvPr id="8" name="Rectangle 7"/>
          <p:cNvSpPr/>
          <p:nvPr/>
        </p:nvSpPr>
        <p:spPr>
          <a:xfrm>
            <a:off x="2209800" y="304800"/>
            <a:ext cx="5943600" cy="1219200"/>
          </a:xfrm>
          <a:prstGeom prst="rect">
            <a:avLst/>
          </a:prstGeom>
          <a:solidFill>
            <a:srgbClr val="FFFF8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7826" name="Rectangle 2"/>
          <p:cNvSpPr>
            <a:spLocks noGrp="1" noChangeArrowheads="1"/>
          </p:cNvSpPr>
          <p:nvPr>
            <p:ph type="title"/>
          </p:nvPr>
        </p:nvSpPr>
        <p:spPr>
          <a:xfrm>
            <a:off x="2209800" y="304800"/>
            <a:ext cx="5943600" cy="1219200"/>
          </a:xfrm>
        </p:spPr>
        <p:txBody>
          <a:bodyPr>
            <a:normAutofit fontScale="90000"/>
          </a:bodyPr>
          <a:lstStyle/>
          <a:p>
            <a:pPr eaLnBrk="1" hangingPunct="1">
              <a:defRPr/>
            </a:pPr>
            <a:r>
              <a:rPr lang="en-US" b="1" dirty="0" smtClean="0">
                <a:effectLst>
                  <a:outerShdw blurRad="38100" dist="38100" dir="2700000" algn="tl">
                    <a:srgbClr val="FFFFFF"/>
                  </a:outerShdw>
                </a:effectLst>
              </a:rPr>
              <a:t>Snoopy West / East MOA</a:t>
            </a:r>
          </a:p>
        </p:txBody>
      </p:sp>
      <p:sp>
        <p:nvSpPr>
          <p:cNvPr id="188421" name="Text Box 3"/>
          <p:cNvSpPr txBox="1">
            <a:spLocks noChangeArrowheads="1"/>
          </p:cNvSpPr>
          <p:nvPr/>
        </p:nvSpPr>
        <p:spPr bwMode="auto">
          <a:xfrm>
            <a:off x="1676400" y="5203825"/>
            <a:ext cx="184150" cy="274638"/>
          </a:xfrm>
          <a:prstGeom prst="rect">
            <a:avLst/>
          </a:prstGeom>
          <a:noFill/>
          <a:ln w="9525">
            <a:noFill/>
            <a:miter lim="800000"/>
            <a:headEnd/>
            <a:tailEnd/>
          </a:ln>
        </p:spPr>
        <p:txBody>
          <a:bodyPr wrap="none">
            <a:spAutoFit/>
          </a:bodyPr>
          <a:lstStyle/>
          <a:p>
            <a:pPr eaLnBrk="0" hangingPunct="0"/>
            <a:endParaRPr lang="en-US" sz="1200" dirty="0">
              <a:latin typeface="Arial" charset="0"/>
            </a:endParaRPr>
          </a:p>
        </p:txBody>
      </p:sp>
      <p:sp>
        <p:nvSpPr>
          <p:cNvPr id="12" name="Freeform 11"/>
          <p:cNvSpPr/>
          <p:nvPr/>
        </p:nvSpPr>
        <p:spPr>
          <a:xfrm>
            <a:off x="190500" y="1701800"/>
            <a:ext cx="8712200" cy="4978400"/>
          </a:xfrm>
          <a:custGeom>
            <a:avLst/>
            <a:gdLst>
              <a:gd name="connsiteX0" fmla="*/ 0 w 8712200"/>
              <a:gd name="connsiteY0" fmla="*/ 0 h 4978400"/>
              <a:gd name="connsiteX1" fmla="*/ 0 w 8712200"/>
              <a:gd name="connsiteY1" fmla="*/ 0 h 4978400"/>
              <a:gd name="connsiteX2" fmla="*/ 571500 w 8712200"/>
              <a:gd name="connsiteY2" fmla="*/ 3733800 h 4978400"/>
              <a:gd name="connsiteX3" fmla="*/ 889000 w 8712200"/>
              <a:gd name="connsiteY3" fmla="*/ 3733800 h 4978400"/>
              <a:gd name="connsiteX4" fmla="*/ 1181100 w 8712200"/>
              <a:gd name="connsiteY4" fmla="*/ 3771900 h 4978400"/>
              <a:gd name="connsiteX5" fmla="*/ 1460500 w 8712200"/>
              <a:gd name="connsiteY5" fmla="*/ 3860800 h 4978400"/>
              <a:gd name="connsiteX6" fmla="*/ 1663700 w 8712200"/>
              <a:gd name="connsiteY6" fmla="*/ 3924300 h 4978400"/>
              <a:gd name="connsiteX7" fmla="*/ 2032000 w 8712200"/>
              <a:gd name="connsiteY7" fmla="*/ 4127500 h 4978400"/>
              <a:gd name="connsiteX8" fmla="*/ 2247900 w 8712200"/>
              <a:gd name="connsiteY8" fmla="*/ 4279900 h 4978400"/>
              <a:gd name="connsiteX9" fmla="*/ 2501900 w 8712200"/>
              <a:gd name="connsiteY9" fmla="*/ 4533900 h 4978400"/>
              <a:gd name="connsiteX10" fmla="*/ 2730500 w 8712200"/>
              <a:gd name="connsiteY10" fmla="*/ 4838700 h 4978400"/>
              <a:gd name="connsiteX11" fmla="*/ 2794000 w 8712200"/>
              <a:gd name="connsiteY11" fmla="*/ 4978400 h 4978400"/>
              <a:gd name="connsiteX12" fmla="*/ 3860800 w 8712200"/>
              <a:gd name="connsiteY12" fmla="*/ 4965700 h 4978400"/>
              <a:gd name="connsiteX13" fmla="*/ 8712200 w 8712200"/>
              <a:gd name="connsiteY13" fmla="*/ 673100 h 4978400"/>
              <a:gd name="connsiteX14" fmla="*/ 3416300 w 8712200"/>
              <a:gd name="connsiteY14" fmla="*/ 774700 h 4978400"/>
              <a:gd name="connsiteX15" fmla="*/ 0 w 8712200"/>
              <a:gd name="connsiteY15" fmla="*/ 0 h 497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712200" h="4978400">
                <a:moveTo>
                  <a:pt x="0" y="0"/>
                </a:moveTo>
                <a:lnTo>
                  <a:pt x="0" y="0"/>
                </a:lnTo>
                <a:lnTo>
                  <a:pt x="571500" y="3733800"/>
                </a:lnTo>
                <a:lnTo>
                  <a:pt x="889000" y="3733800"/>
                </a:lnTo>
                <a:lnTo>
                  <a:pt x="1181100" y="3771900"/>
                </a:lnTo>
                <a:lnTo>
                  <a:pt x="1460500" y="3860800"/>
                </a:lnTo>
                <a:lnTo>
                  <a:pt x="1663700" y="3924300"/>
                </a:lnTo>
                <a:lnTo>
                  <a:pt x="2032000" y="4127500"/>
                </a:lnTo>
                <a:lnTo>
                  <a:pt x="2247900" y="4279900"/>
                </a:lnTo>
                <a:lnTo>
                  <a:pt x="2501900" y="4533900"/>
                </a:lnTo>
                <a:lnTo>
                  <a:pt x="2730500" y="4838700"/>
                </a:lnTo>
                <a:lnTo>
                  <a:pt x="2794000" y="4978400"/>
                </a:lnTo>
                <a:lnTo>
                  <a:pt x="3860800" y="4965700"/>
                </a:lnTo>
                <a:lnTo>
                  <a:pt x="8712200" y="673100"/>
                </a:lnTo>
                <a:lnTo>
                  <a:pt x="3416300" y="774700"/>
                </a:lnTo>
                <a:lnTo>
                  <a:pt x="0" y="0"/>
                </a:lnTo>
                <a:close/>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3" name="Freeform 12"/>
          <p:cNvSpPr/>
          <p:nvPr/>
        </p:nvSpPr>
        <p:spPr>
          <a:xfrm>
            <a:off x="4051300" y="2387600"/>
            <a:ext cx="4978400" cy="4279900"/>
          </a:xfrm>
          <a:custGeom>
            <a:avLst/>
            <a:gdLst>
              <a:gd name="connsiteX0" fmla="*/ 4838700 w 4978400"/>
              <a:gd name="connsiteY0" fmla="*/ 0 h 4279900"/>
              <a:gd name="connsiteX1" fmla="*/ 4978400 w 4978400"/>
              <a:gd name="connsiteY1" fmla="*/ 3695700 h 4279900"/>
              <a:gd name="connsiteX2" fmla="*/ 2438400 w 4978400"/>
              <a:gd name="connsiteY2" fmla="*/ 3746500 h 4279900"/>
              <a:gd name="connsiteX3" fmla="*/ 1524000 w 4978400"/>
              <a:gd name="connsiteY3" fmla="*/ 4254500 h 4279900"/>
              <a:gd name="connsiteX4" fmla="*/ 0 w 4978400"/>
              <a:gd name="connsiteY4" fmla="*/ 4279900 h 4279900"/>
              <a:gd name="connsiteX5" fmla="*/ 4838700 w 4978400"/>
              <a:gd name="connsiteY5" fmla="*/ 0 h 4279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400" h="4279900">
                <a:moveTo>
                  <a:pt x="4838700" y="0"/>
                </a:moveTo>
                <a:lnTo>
                  <a:pt x="4978400" y="3695700"/>
                </a:lnTo>
                <a:lnTo>
                  <a:pt x="2438400" y="3746500"/>
                </a:lnTo>
                <a:lnTo>
                  <a:pt x="1524000" y="4254500"/>
                </a:lnTo>
                <a:lnTo>
                  <a:pt x="0" y="4279900"/>
                </a:lnTo>
                <a:lnTo>
                  <a:pt x="4838700" y="0"/>
                </a:lnTo>
                <a:close/>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9" name="Rectangle 8"/>
          <p:cNvSpPr/>
          <p:nvPr/>
        </p:nvSpPr>
        <p:spPr>
          <a:xfrm>
            <a:off x="1066800" y="4038600"/>
            <a:ext cx="3200400" cy="838200"/>
          </a:xfrm>
          <a:prstGeom prst="rect">
            <a:avLst/>
          </a:prstGeom>
          <a:solidFill>
            <a:srgbClr val="93D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dirty="0">
                <a:solidFill>
                  <a:schemeClr val="tx1"/>
                </a:solidFill>
              </a:rPr>
              <a:t>Snoopy West</a:t>
            </a:r>
          </a:p>
          <a:p>
            <a:pPr algn="ctr">
              <a:defRPr/>
            </a:pPr>
            <a:r>
              <a:rPr lang="en-US" dirty="0">
                <a:solidFill>
                  <a:schemeClr val="tx1"/>
                </a:solidFill>
              </a:rPr>
              <a:t>6000 – 17,999 MSL</a:t>
            </a:r>
          </a:p>
        </p:txBody>
      </p:sp>
      <p:sp>
        <p:nvSpPr>
          <p:cNvPr id="10" name="Rectangle 9"/>
          <p:cNvSpPr/>
          <p:nvPr/>
        </p:nvSpPr>
        <p:spPr>
          <a:xfrm>
            <a:off x="5943600" y="5181600"/>
            <a:ext cx="2971800" cy="838200"/>
          </a:xfrm>
          <a:prstGeom prst="rect">
            <a:avLst/>
          </a:prstGeom>
          <a:solidFill>
            <a:srgbClr val="93D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dirty="0">
                <a:solidFill>
                  <a:schemeClr val="tx1"/>
                </a:solidFill>
              </a:rPr>
              <a:t>Snoopy East</a:t>
            </a:r>
          </a:p>
          <a:p>
            <a:pPr algn="ctr">
              <a:defRPr/>
            </a:pPr>
            <a:r>
              <a:rPr lang="en-US" dirty="0">
                <a:solidFill>
                  <a:schemeClr val="tx1"/>
                </a:solidFill>
              </a:rPr>
              <a:t>300AGL – 17,999</a:t>
            </a:r>
          </a:p>
        </p:txBody>
      </p:sp>
    </p:spTree>
  </p:cSld>
  <p:clrMapOvr>
    <a:masterClrMapping/>
  </p:clrMapOvr>
  <p:transition/>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90469" name="Picture 11" descr="mtr route 002 copy.jpg"/>
          <p:cNvPicPr>
            <a:picLocks noChangeAspect="1"/>
          </p:cNvPicPr>
          <p:nvPr/>
        </p:nvPicPr>
        <p:blipFill>
          <a:blip r:embed="rId3" cstate="print"/>
          <a:srcRect l="2282"/>
          <a:stretch>
            <a:fillRect/>
          </a:stretch>
        </p:blipFill>
        <p:spPr bwMode="auto">
          <a:xfrm>
            <a:off x="4343400" y="76200"/>
            <a:ext cx="4691486" cy="6705600"/>
          </a:xfrm>
          <a:prstGeom prst="rect">
            <a:avLst/>
          </a:prstGeom>
          <a:ln>
            <a:noFill/>
          </a:ln>
          <a:effectLst>
            <a:outerShdw blurRad="292100" dist="139700" dir="2700000" algn="tl" rotWithShape="0">
              <a:srgbClr val="333333">
                <a:alpha val="65000"/>
              </a:srgbClr>
            </a:outerShdw>
          </a:effectLst>
        </p:spPr>
      </p:pic>
      <p:sp>
        <p:nvSpPr>
          <p:cNvPr id="77826" name="Rectangle 2"/>
          <p:cNvSpPr>
            <a:spLocks noGrp="1" noChangeArrowheads="1"/>
          </p:cNvSpPr>
          <p:nvPr>
            <p:ph type="title"/>
          </p:nvPr>
        </p:nvSpPr>
        <p:spPr>
          <a:xfrm>
            <a:off x="762000" y="152400"/>
            <a:ext cx="2590800" cy="1066800"/>
          </a:xfrm>
        </p:spPr>
        <p:txBody>
          <a:bodyPr/>
          <a:lstStyle/>
          <a:p>
            <a:pPr eaLnBrk="1" hangingPunct="1">
              <a:defRPr/>
            </a:pPr>
            <a:r>
              <a:rPr lang="en-US" b="1" dirty="0" smtClean="0">
                <a:effectLst>
                  <a:outerShdw blurRad="38100" dist="38100" dir="2700000" algn="tl">
                    <a:srgbClr val="FFFFFF"/>
                  </a:outerShdw>
                </a:effectLst>
              </a:rPr>
              <a:t>MTRs</a:t>
            </a:r>
          </a:p>
        </p:txBody>
      </p:sp>
      <p:sp>
        <p:nvSpPr>
          <p:cNvPr id="190467" name="Text Box 3"/>
          <p:cNvSpPr txBox="1">
            <a:spLocks noChangeArrowheads="1"/>
          </p:cNvSpPr>
          <p:nvPr/>
        </p:nvSpPr>
        <p:spPr bwMode="auto">
          <a:xfrm>
            <a:off x="1676400" y="5203825"/>
            <a:ext cx="184150" cy="274638"/>
          </a:xfrm>
          <a:prstGeom prst="rect">
            <a:avLst/>
          </a:prstGeom>
          <a:noFill/>
          <a:ln w="9525">
            <a:noFill/>
            <a:miter lim="800000"/>
            <a:headEnd/>
            <a:tailEnd/>
          </a:ln>
        </p:spPr>
        <p:txBody>
          <a:bodyPr wrap="none">
            <a:spAutoFit/>
          </a:bodyPr>
          <a:lstStyle/>
          <a:p>
            <a:pPr eaLnBrk="0" hangingPunct="0"/>
            <a:endParaRPr lang="en-US" sz="1200" dirty="0">
              <a:latin typeface="Arial" charset="0"/>
            </a:endParaRPr>
          </a:p>
        </p:txBody>
      </p:sp>
      <p:sp>
        <p:nvSpPr>
          <p:cNvPr id="6" name="TextBox 5"/>
          <p:cNvSpPr txBox="1"/>
          <p:nvPr/>
        </p:nvSpPr>
        <p:spPr>
          <a:xfrm>
            <a:off x="304800" y="1600200"/>
            <a:ext cx="4038600" cy="4401205"/>
          </a:xfrm>
          <a:prstGeom prst="rect">
            <a:avLst/>
          </a:prstGeom>
          <a:noFill/>
        </p:spPr>
        <p:txBody>
          <a:bodyPr wrap="square">
            <a:spAutoFit/>
          </a:bodyPr>
          <a:lstStyle/>
          <a:p>
            <a:pPr>
              <a:defRPr/>
            </a:pPr>
            <a:r>
              <a:rPr lang="en-US" sz="2800" dirty="0">
                <a:latin typeface="+mn-lt"/>
              </a:rPr>
              <a:t>There are three primary</a:t>
            </a:r>
          </a:p>
          <a:p>
            <a:pPr>
              <a:defRPr/>
            </a:pPr>
            <a:r>
              <a:rPr lang="en-US" sz="2800" dirty="0">
                <a:latin typeface="+mn-lt"/>
              </a:rPr>
              <a:t>MTRs in Minnesota</a:t>
            </a:r>
            <a:r>
              <a:rPr lang="en-US" sz="2800" dirty="0" smtClean="0">
                <a:latin typeface="+mn-lt"/>
              </a:rPr>
              <a:t>.</a:t>
            </a:r>
          </a:p>
          <a:p>
            <a:pPr>
              <a:defRPr/>
            </a:pPr>
            <a:endParaRPr lang="en-US" sz="2800" dirty="0"/>
          </a:p>
          <a:p>
            <a:pPr>
              <a:defRPr/>
            </a:pPr>
            <a:r>
              <a:rPr lang="en-US" sz="2800" dirty="0" smtClean="0">
                <a:latin typeface="+mn-lt"/>
              </a:rPr>
              <a:t>Status is updated daily as noted on Aircraft Status</a:t>
            </a:r>
          </a:p>
          <a:p>
            <a:pPr>
              <a:defRPr/>
            </a:pPr>
            <a:r>
              <a:rPr lang="en-US" sz="2800" dirty="0" smtClean="0"/>
              <a:t>Report</a:t>
            </a:r>
          </a:p>
          <a:p>
            <a:pPr>
              <a:defRPr/>
            </a:pPr>
            <a:endParaRPr lang="en-US" sz="2800" dirty="0" smtClean="0">
              <a:latin typeface="+mn-lt"/>
            </a:endParaRPr>
          </a:p>
          <a:p>
            <a:pPr>
              <a:defRPr/>
            </a:pPr>
            <a:r>
              <a:rPr lang="en-US" sz="2800" dirty="0" smtClean="0"/>
              <a:t>Aviation Desk can deconflict airspace if needed</a:t>
            </a:r>
            <a:endParaRPr lang="en-US" sz="2800" dirty="0">
              <a:latin typeface="+mn-lt"/>
            </a:endParaRPr>
          </a:p>
        </p:txBody>
      </p:sp>
      <p:sp>
        <p:nvSpPr>
          <p:cNvPr id="7" name="TextBox 6"/>
          <p:cNvSpPr txBox="1"/>
          <p:nvPr/>
        </p:nvSpPr>
        <p:spPr>
          <a:xfrm>
            <a:off x="6096000" y="1459468"/>
            <a:ext cx="1447800" cy="369332"/>
          </a:xfrm>
          <a:prstGeom prst="rect">
            <a:avLst/>
          </a:prstGeom>
          <a:solidFill>
            <a:srgbClr val="FFFF00"/>
          </a:solidFill>
        </p:spPr>
        <p:txBody>
          <a:bodyPr wrap="square" rtlCol="0">
            <a:spAutoFit/>
          </a:bodyPr>
          <a:lstStyle/>
          <a:p>
            <a:r>
              <a:rPr lang="en-US" dirty="0" smtClean="0"/>
              <a:t>IR605 / IR606</a:t>
            </a:r>
            <a:endParaRPr lang="en-US" dirty="0"/>
          </a:p>
        </p:txBody>
      </p:sp>
      <p:sp>
        <p:nvSpPr>
          <p:cNvPr id="8" name="TextBox 7"/>
          <p:cNvSpPr txBox="1"/>
          <p:nvPr/>
        </p:nvSpPr>
        <p:spPr>
          <a:xfrm>
            <a:off x="6629400" y="2827606"/>
            <a:ext cx="1600199" cy="369332"/>
          </a:xfrm>
          <a:prstGeom prst="rect">
            <a:avLst/>
          </a:prstGeom>
          <a:solidFill>
            <a:srgbClr val="FFFF00"/>
          </a:solidFill>
        </p:spPr>
        <p:txBody>
          <a:bodyPr wrap="square" rtlCol="0">
            <a:spAutoFit/>
          </a:bodyPr>
          <a:lstStyle/>
          <a:p>
            <a:r>
              <a:rPr lang="en-US" dirty="0" smtClean="0"/>
              <a:t>VR604 / VR607</a:t>
            </a:r>
            <a:endParaRPr lang="en-US" dirty="0"/>
          </a:p>
        </p:txBody>
      </p:sp>
      <p:sp>
        <p:nvSpPr>
          <p:cNvPr id="10" name="TextBox 9"/>
          <p:cNvSpPr txBox="1"/>
          <p:nvPr/>
        </p:nvSpPr>
        <p:spPr>
          <a:xfrm>
            <a:off x="6553200" y="5119763"/>
            <a:ext cx="1676400" cy="646331"/>
          </a:xfrm>
          <a:prstGeom prst="rect">
            <a:avLst/>
          </a:prstGeom>
          <a:solidFill>
            <a:srgbClr val="FFFF00"/>
          </a:solidFill>
        </p:spPr>
        <p:txBody>
          <a:bodyPr wrap="square" rtlCol="0">
            <a:spAutoFit/>
          </a:bodyPr>
          <a:lstStyle/>
          <a:p>
            <a:r>
              <a:rPr lang="en-US" dirty="0" smtClean="0"/>
              <a:t>Aerial Refueling</a:t>
            </a:r>
          </a:p>
          <a:p>
            <a:r>
              <a:rPr lang="en-US" dirty="0" smtClean="0"/>
              <a:t>         Routes</a:t>
            </a:r>
            <a:endParaRPr lang="en-US" dirty="0"/>
          </a:p>
        </p:txBody>
      </p:sp>
    </p:spTree>
  </p:cSld>
  <p:clrMapOvr>
    <a:masterClrMapping/>
  </p:clrMapOvr>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09600" y="0"/>
            <a:ext cx="6612082" cy="6858000"/>
          </a:xfrm>
          <a:prstGeom prst="rect">
            <a:avLst/>
          </a:prstGeom>
        </p:spPr>
      </p:pic>
    </p:spTree>
    <p:extLst>
      <p:ext uri="{BB962C8B-B14F-4D97-AF65-F5344CB8AC3E}">
        <p14:creationId xmlns:p14="http://schemas.microsoft.com/office/powerpoint/2010/main" val="3995782591"/>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tx2">
            <a:lumMod val="40000"/>
            <a:lumOff val="60000"/>
          </a:schemeClr>
        </a:solidFill>
        <a:effectLst/>
      </p:bgPr>
    </p:bg>
    <p:spTree>
      <p:nvGrpSpPr>
        <p:cNvPr id="1" name=""/>
        <p:cNvGrpSpPr/>
        <p:nvPr/>
      </p:nvGrpSpPr>
      <p:grpSpPr>
        <a:xfrm>
          <a:off x="0" y="0"/>
          <a:ext cx="0" cy="0"/>
          <a:chOff x="0" y="0"/>
          <a:chExt cx="0" cy="0"/>
        </a:xfrm>
      </p:grpSpPr>
      <p:pic>
        <p:nvPicPr>
          <p:cNvPr id="3" name="Picture 2" descr="mn-canada border atlas.jpg"/>
          <p:cNvPicPr>
            <a:picLocks noChangeAspect="1"/>
          </p:cNvPicPr>
          <p:nvPr/>
        </p:nvPicPr>
        <p:blipFill>
          <a:blip r:embed="rId3" cstate="print"/>
          <a:srcRect b="12776"/>
          <a:stretch>
            <a:fillRect/>
          </a:stretch>
        </p:blipFill>
        <p:spPr>
          <a:xfrm>
            <a:off x="0" y="-1"/>
            <a:ext cx="9144000" cy="6858001"/>
          </a:xfrm>
          <a:prstGeom prst="rect">
            <a:avLst/>
          </a:prstGeom>
        </p:spPr>
      </p:pic>
      <p:sp>
        <p:nvSpPr>
          <p:cNvPr id="4" name="Rectangle 3"/>
          <p:cNvSpPr/>
          <p:nvPr/>
        </p:nvSpPr>
        <p:spPr>
          <a:xfrm>
            <a:off x="2438400" y="3570287"/>
            <a:ext cx="4267200" cy="990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ctrTitle"/>
          </p:nvPr>
        </p:nvSpPr>
        <p:spPr>
          <a:xfrm>
            <a:off x="457200" y="3330575"/>
            <a:ext cx="8229600" cy="1470025"/>
          </a:xfrm>
        </p:spPr>
        <p:txBody>
          <a:bodyPr>
            <a:noAutofit/>
          </a:bodyPr>
          <a:lstStyle/>
          <a:p>
            <a:r>
              <a:rPr lang="en-US" sz="5400" b="1" dirty="0" smtClean="0">
                <a:effectLst>
                  <a:outerShdw blurRad="38100" dist="38100" dir="2700000" algn="tl">
                    <a:srgbClr val="000000">
                      <a:alpha val="43137"/>
                    </a:srgbClr>
                  </a:outerShdw>
                </a:effectLst>
              </a:rPr>
              <a:t>BORDER OPS</a:t>
            </a:r>
            <a:endParaRPr lang="en-US" sz="5400" b="1" dirty="0">
              <a:effectLst>
                <a:outerShdw blurRad="38100" dist="38100" dir="2700000" algn="tl">
                  <a:srgbClr val="000000">
                    <a:alpha val="43137"/>
                  </a:srgbClr>
                </a:outerShdw>
              </a:effectLst>
            </a:endParaRPr>
          </a:p>
        </p:txBody>
      </p:sp>
    </p:spTree>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7826" name="Rectangle 2"/>
          <p:cNvSpPr>
            <a:spLocks noGrp="1" noChangeArrowheads="1"/>
          </p:cNvSpPr>
          <p:nvPr>
            <p:ph type="title"/>
          </p:nvPr>
        </p:nvSpPr>
        <p:spPr>
          <a:xfrm>
            <a:off x="0" y="228600"/>
            <a:ext cx="9144000" cy="1066800"/>
          </a:xfrm>
        </p:spPr>
        <p:txBody>
          <a:bodyPr/>
          <a:lstStyle/>
          <a:p>
            <a:pPr eaLnBrk="1" hangingPunct="1">
              <a:defRPr/>
            </a:pPr>
            <a:r>
              <a:rPr lang="en-US" b="1" dirty="0" smtClean="0">
                <a:effectLst>
                  <a:outerShdw blurRad="38100" dist="38100" dir="2700000" algn="tl">
                    <a:srgbClr val="FFFFFF"/>
                  </a:outerShdw>
                </a:effectLst>
              </a:rPr>
              <a:t>US / Canadian Border</a:t>
            </a:r>
            <a:endParaRPr lang="en-US" b="1" i="1" dirty="0" smtClean="0">
              <a:effectLst>
                <a:outerShdw blurRad="38100" dist="38100" dir="2700000" algn="tl">
                  <a:srgbClr val="FFFFFF"/>
                </a:outerShdw>
              </a:effectLst>
            </a:endParaRPr>
          </a:p>
        </p:txBody>
      </p:sp>
      <p:sp>
        <p:nvSpPr>
          <p:cNvPr id="43011" name="Text Box 3"/>
          <p:cNvSpPr txBox="1">
            <a:spLocks noChangeArrowheads="1"/>
          </p:cNvSpPr>
          <p:nvPr/>
        </p:nvSpPr>
        <p:spPr bwMode="auto">
          <a:xfrm>
            <a:off x="1676400" y="5203825"/>
            <a:ext cx="184150" cy="274638"/>
          </a:xfrm>
          <a:prstGeom prst="rect">
            <a:avLst/>
          </a:prstGeom>
          <a:noFill/>
          <a:ln w="9525">
            <a:noFill/>
            <a:miter lim="800000"/>
            <a:headEnd/>
            <a:tailEnd/>
          </a:ln>
        </p:spPr>
        <p:txBody>
          <a:bodyPr wrap="none">
            <a:spAutoFit/>
          </a:bodyPr>
          <a:lstStyle/>
          <a:p>
            <a:pPr eaLnBrk="0" hangingPunct="0"/>
            <a:endParaRPr lang="en-US" sz="1200" dirty="0">
              <a:latin typeface="Arial" charset="0"/>
            </a:endParaRPr>
          </a:p>
        </p:txBody>
      </p:sp>
      <p:sp>
        <p:nvSpPr>
          <p:cNvPr id="4" name="TextBox 3"/>
          <p:cNvSpPr txBox="1"/>
          <p:nvPr/>
        </p:nvSpPr>
        <p:spPr>
          <a:xfrm>
            <a:off x="685800" y="1868031"/>
            <a:ext cx="6781800" cy="954107"/>
          </a:xfrm>
          <a:prstGeom prst="rect">
            <a:avLst/>
          </a:prstGeom>
          <a:noFill/>
        </p:spPr>
        <p:txBody>
          <a:bodyPr wrap="square" rtlCol="0">
            <a:spAutoFit/>
          </a:bodyPr>
          <a:lstStyle/>
          <a:p>
            <a:r>
              <a:rPr lang="en-US" sz="2800" dirty="0" smtClean="0">
                <a:solidFill>
                  <a:srgbClr val="FF0000"/>
                </a:solidFill>
              </a:rPr>
              <a:t>122.925</a:t>
            </a:r>
            <a:r>
              <a:rPr lang="en-US" sz="2800" dirty="0" smtClean="0"/>
              <a:t> is a dedicated frequency 2 miles either side of border</a:t>
            </a:r>
            <a:endParaRPr lang="en-US" sz="2800" dirty="0"/>
          </a:p>
        </p:txBody>
      </p:sp>
      <p:sp>
        <p:nvSpPr>
          <p:cNvPr id="7" name="TextBox 6"/>
          <p:cNvSpPr txBox="1"/>
          <p:nvPr/>
        </p:nvSpPr>
        <p:spPr>
          <a:xfrm>
            <a:off x="685800" y="3087231"/>
            <a:ext cx="4648200" cy="2677656"/>
          </a:xfrm>
          <a:prstGeom prst="rect">
            <a:avLst/>
          </a:prstGeom>
          <a:noFill/>
        </p:spPr>
        <p:txBody>
          <a:bodyPr wrap="square" rtlCol="0">
            <a:spAutoFit/>
          </a:bodyPr>
          <a:lstStyle/>
          <a:p>
            <a:r>
              <a:rPr lang="en-US" sz="2800" dirty="0" smtClean="0"/>
              <a:t>Border Patrol / Airbust</a:t>
            </a:r>
          </a:p>
          <a:p>
            <a:endParaRPr lang="en-US" sz="2800" dirty="0" smtClean="0"/>
          </a:p>
          <a:p>
            <a:r>
              <a:rPr lang="en-US" sz="2800" dirty="0" smtClean="0"/>
              <a:t>Unmanned Aircraft Systems (UAS)</a:t>
            </a:r>
          </a:p>
          <a:p>
            <a:endParaRPr lang="en-US" sz="2800" dirty="0" smtClean="0"/>
          </a:p>
          <a:p>
            <a:r>
              <a:rPr lang="en-US" sz="2800" dirty="0" smtClean="0"/>
              <a:t>Quickstrike Agreement</a:t>
            </a:r>
            <a:endParaRPr lang="en-US" sz="2800" dirty="0"/>
          </a:p>
        </p:txBody>
      </p:sp>
      <p:pic>
        <p:nvPicPr>
          <p:cNvPr id="9" name="Picture 8" descr="mn-canada border.jpg"/>
          <p:cNvPicPr>
            <a:picLocks noChangeAspect="1"/>
          </p:cNvPicPr>
          <p:nvPr/>
        </p:nvPicPr>
        <p:blipFill>
          <a:blip r:embed="rId3" cstate="print"/>
          <a:srcRect l="20117" t="18913" r="12655" b="20908"/>
          <a:stretch>
            <a:fillRect/>
          </a:stretch>
        </p:blipFill>
        <p:spPr>
          <a:xfrm>
            <a:off x="4953000" y="2819400"/>
            <a:ext cx="3886200" cy="2667000"/>
          </a:xfrm>
          <a:prstGeom prst="rect">
            <a:avLst/>
          </a:prstGeom>
        </p:spPr>
      </p:pic>
      <p:cxnSp>
        <p:nvCxnSpPr>
          <p:cNvPr id="11" name="Straight Connector 10"/>
          <p:cNvCxnSpPr/>
          <p:nvPr/>
        </p:nvCxnSpPr>
        <p:spPr>
          <a:xfrm>
            <a:off x="5486400" y="3276600"/>
            <a:ext cx="457200" cy="304800"/>
          </a:xfrm>
          <a:prstGeom prst="line">
            <a:avLst/>
          </a:prstGeom>
          <a:ln w="101600">
            <a:solidFill>
              <a:srgbClr val="FFFF00">
                <a:alpha val="76000"/>
              </a:srgb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rot="16200000" flipH="1">
            <a:off x="5295900" y="3086100"/>
            <a:ext cx="304800" cy="76200"/>
          </a:xfrm>
          <a:prstGeom prst="line">
            <a:avLst/>
          </a:prstGeom>
          <a:ln w="101600">
            <a:solidFill>
              <a:srgbClr val="FFFF00">
                <a:alpha val="76000"/>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4953000" y="2895600"/>
            <a:ext cx="457200" cy="76200"/>
          </a:xfrm>
          <a:prstGeom prst="line">
            <a:avLst/>
          </a:prstGeom>
          <a:ln w="101600">
            <a:solidFill>
              <a:srgbClr val="FFFF00">
                <a:alpha val="76000"/>
              </a:srgb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5943600" y="3581400"/>
            <a:ext cx="609600" cy="228600"/>
          </a:xfrm>
          <a:prstGeom prst="line">
            <a:avLst/>
          </a:prstGeom>
          <a:ln w="101600">
            <a:solidFill>
              <a:srgbClr val="FFFF00">
                <a:alpha val="76000"/>
              </a:srgb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6553200" y="3810000"/>
            <a:ext cx="762000" cy="76200"/>
          </a:xfrm>
          <a:prstGeom prst="line">
            <a:avLst/>
          </a:prstGeom>
          <a:ln w="101600">
            <a:solidFill>
              <a:srgbClr val="FFFF00">
                <a:alpha val="76000"/>
              </a:srgb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6200000" flipH="1">
            <a:off x="7315200" y="3886200"/>
            <a:ext cx="76200" cy="76200"/>
          </a:xfrm>
          <a:prstGeom prst="line">
            <a:avLst/>
          </a:prstGeom>
          <a:ln w="101600">
            <a:solidFill>
              <a:srgbClr val="FFFF00">
                <a:alpha val="76000"/>
              </a:srgb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7391400" y="3962400"/>
            <a:ext cx="228600" cy="76200"/>
          </a:xfrm>
          <a:prstGeom prst="line">
            <a:avLst/>
          </a:prstGeom>
          <a:ln w="101600">
            <a:solidFill>
              <a:srgbClr val="FFFF00">
                <a:alpha val="76000"/>
              </a:srgb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7620000" y="4038600"/>
            <a:ext cx="533400" cy="0"/>
          </a:xfrm>
          <a:prstGeom prst="line">
            <a:avLst/>
          </a:prstGeom>
          <a:ln w="101600">
            <a:solidFill>
              <a:srgbClr val="FFFF00">
                <a:alpha val="76000"/>
              </a:srgb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6200000" flipH="1">
            <a:off x="7924800" y="4191000"/>
            <a:ext cx="381000" cy="76200"/>
          </a:xfrm>
          <a:prstGeom prst="line">
            <a:avLst/>
          </a:prstGeom>
          <a:ln w="101600">
            <a:solidFill>
              <a:srgbClr val="FFFF00">
                <a:alpha val="76000"/>
              </a:srgb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V="1">
            <a:off x="8153400" y="4267200"/>
            <a:ext cx="685800" cy="152400"/>
          </a:xfrm>
          <a:prstGeom prst="line">
            <a:avLst/>
          </a:prstGeom>
          <a:ln w="101600">
            <a:solidFill>
              <a:srgbClr val="FFFF00">
                <a:alpha val="76000"/>
              </a:srgb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74311906"/>
      </p:ext>
    </p:extLst>
  </p:cSld>
  <p:clrMapOvr>
    <a:masterClrMapping/>
  </p:clrMapOvr>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7826" name="Rectangle 2"/>
          <p:cNvSpPr>
            <a:spLocks noGrp="1" noChangeArrowheads="1"/>
          </p:cNvSpPr>
          <p:nvPr>
            <p:ph type="title"/>
          </p:nvPr>
        </p:nvSpPr>
        <p:spPr>
          <a:xfrm>
            <a:off x="0" y="0"/>
            <a:ext cx="9144000" cy="1066800"/>
          </a:xfrm>
        </p:spPr>
        <p:txBody>
          <a:bodyPr/>
          <a:lstStyle/>
          <a:p>
            <a:pPr eaLnBrk="1" hangingPunct="1">
              <a:defRPr/>
            </a:pPr>
            <a:r>
              <a:rPr lang="en-US" b="1" dirty="0" smtClean="0">
                <a:effectLst>
                  <a:outerShdw blurRad="38100" dist="38100" dir="2700000" algn="tl">
                    <a:srgbClr val="FFFFFF"/>
                  </a:outerShdw>
                </a:effectLst>
              </a:rPr>
              <a:t>Pilot’s Responsibilities</a:t>
            </a:r>
            <a:endParaRPr lang="en-US" b="1" i="1" dirty="0" smtClean="0">
              <a:effectLst>
                <a:outerShdw blurRad="38100" dist="38100" dir="2700000" algn="tl">
                  <a:srgbClr val="FFFFFF"/>
                </a:outerShdw>
              </a:effectLst>
            </a:endParaRPr>
          </a:p>
        </p:txBody>
      </p:sp>
      <p:sp>
        <p:nvSpPr>
          <p:cNvPr id="43011" name="Text Box 3"/>
          <p:cNvSpPr txBox="1">
            <a:spLocks noChangeArrowheads="1"/>
          </p:cNvSpPr>
          <p:nvPr/>
        </p:nvSpPr>
        <p:spPr bwMode="auto">
          <a:xfrm>
            <a:off x="1676400" y="5203825"/>
            <a:ext cx="184150" cy="274638"/>
          </a:xfrm>
          <a:prstGeom prst="rect">
            <a:avLst/>
          </a:prstGeom>
          <a:noFill/>
          <a:ln w="9525">
            <a:noFill/>
            <a:miter lim="800000"/>
            <a:headEnd/>
            <a:tailEnd/>
          </a:ln>
        </p:spPr>
        <p:txBody>
          <a:bodyPr wrap="none">
            <a:spAutoFit/>
          </a:bodyPr>
          <a:lstStyle/>
          <a:p>
            <a:pPr eaLnBrk="0" hangingPunct="0"/>
            <a:endParaRPr lang="en-US" sz="1200" dirty="0">
              <a:latin typeface="Arial" charset="0"/>
            </a:endParaRPr>
          </a:p>
        </p:txBody>
      </p:sp>
      <p:sp>
        <p:nvSpPr>
          <p:cNvPr id="4" name="TextBox 3"/>
          <p:cNvSpPr txBox="1"/>
          <p:nvPr/>
        </p:nvSpPr>
        <p:spPr>
          <a:xfrm>
            <a:off x="685800" y="1447800"/>
            <a:ext cx="1956818" cy="523220"/>
          </a:xfrm>
          <a:prstGeom prst="rect">
            <a:avLst/>
          </a:prstGeom>
          <a:noFill/>
        </p:spPr>
        <p:txBody>
          <a:bodyPr wrap="none" rtlCol="0">
            <a:spAutoFit/>
          </a:bodyPr>
          <a:lstStyle/>
          <a:p>
            <a:r>
              <a:rPr lang="en-US" sz="2800" b="1" dirty="0" smtClean="0">
                <a:solidFill>
                  <a:srgbClr val="0000FF"/>
                </a:solidFill>
              </a:rPr>
              <a:t>Quickstrike:</a:t>
            </a:r>
            <a:endParaRPr lang="en-US" sz="2800" b="1" dirty="0">
              <a:solidFill>
                <a:srgbClr val="0000FF"/>
              </a:solidFill>
            </a:endParaRPr>
          </a:p>
        </p:txBody>
      </p:sp>
      <p:sp>
        <p:nvSpPr>
          <p:cNvPr id="6" name="TextBox 5"/>
          <p:cNvSpPr txBox="1"/>
          <p:nvPr/>
        </p:nvSpPr>
        <p:spPr>
          <a:xfrm>
            <a:off x="1219200" y="3962400"/>
            <a:ext cx="6705600" cy="830997"/>
          </a:xfrm>
          <a:prstGeom prst="rect">
            <a:avLst/>
          </a:prstGeom>
          <a:noFill/>
        </p:spPr>
        <p:txBody>
          <a:bodyPr wrap="square" rtlCol="0">
            <a:spAutoFit/>
          </a:bodyPr>
          <a:lstStyle/>
          <a:p>
            <a:pPr>
              <a:buFont typeface="Arial" pitchFamily="34" charset="0"/>
              <a:buChar char="•"/>
            </a:pPr>
            <a:r>
              <a:rPr lang="en-US" sz="2400" dirty="0" smtClean="0"/>
              <a:t>  Prior to crossing the border, ensure aircraft will</a:t>
            </a:r>
          </a:p>
          <a:p>
            <a:r>
              <a:rPr lang="en-US" sz="2400" dirty="0" smtClean="0"/>
              <a:t>    squawk the code assigned by the FAA</a:t>
            </a:r>
          </a:p>
        </p:txBody>
      </p:sp>
      <p:sp>
        <p:nvSpPr>
          <p:cNvPr id="12" name="TextBox 11"/>
          <p:cNvSpPr txBox="1"/>
          <p:nvPr/>
        </p:nvSpPr>
        <p:spPr>
          <a:xfrm>
            <a:off x="1219200" y="2209800"/>
            <a:ext cx="7086600" cy="461665"/>
          </a:xfrm>
          <a:prstGeom prst="rect">
            <a:avLst/>
          </a:prstGeom>
          <a:noFill/>
        </p:spPr>
        <p:txBody>
          <a:bodyPr wrap="square" rtlCol="0">
            <a:spAutoFit/>
          </a:bodyPr>
          <a:lstStyle/>
          <a:p>
            <a:pPr>
              <a:buFont typeface="Arial" pitchFamily="34" charset="0"/>
              <a:buChar char="•"/>
            </a:pPr>
            <a:r>
              <a:rPr lang="en-US" sz="2400" dirty="0" smtClean="0"/>
              <a:t>  Pilots </a:t>
            </a:r>
            <a:r>
              <a:rPr lang="en-US" sz="2400" u="sng" dirty="0" smtClean="0"/>
              <a:t>do not </a:t>
            </a:r>
            <a:r>
              <a:rPr lang="en-US" sz="2400" dirty="0" smtClean="0"/>
              <a:t>need to file a flight plan</a:t>
            </a:r>
          </a:p>
        </p:txBody>
      </p:sp>
      <p:sp>
        <p:nvSpPr>
          <p:cNvPr id="10" name="TextBox 9"/>
          <p:cNvSpPr txBox="1"/>
          <p:nvPr/>
        </p:nvSpPr>
        <p:spPr>
          <a:xfrm>
            <a:off x="1219200" y="3086100"/>
            <a:ext cx="7315200" cy="461665"/>
          </a:xfrm>
          <a:prstGeom prst="rect">
            <a:avLst/>
          </a:prstGeom>
          <a:noFill/>
        </p:spPr>
        <p:txBody>
          <a:bodyPr wrap="square" rtlCol="0">
            <a:spAutoFit/>
          </a:bodyPr>
          <a:lstStyle/>
          <a:p>
            <a:pPr>
              <a:buFont typeface="Arial" pitchFamily="34" charset="0"/>
              <a:buChar char="•"/>
            </a:pPr>
            <a:r>
              <a:rPr lang="en-US" sz="2400" dirty="0" smtClean="0"/>
              <a:t>  Contact Fire Center with flight information</a:t>
            </a:r>
          </a:p>
        </p:txBody>
      </p:sp>
    </p:spTree>
    <p:extLst>
      <p:ext uri="{BB962C8B-B14F-4D97-AF65-F5344CB8AC3E}">
        <p14:creationId xmlns:p14="http://schemas.microsoft.com/office/powerpoint/2010/main" val="2220346725"/>
      </p:ext>
    </p:extLst>
  </p:cSld>
  <p:clrMapOvr>
    <a:masterClrMapping/>
  </p:clrMapOvr>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255168" y="169907"/>
            <a:ext cx="4888832" cy="6674238"/>
          </a:xfrm>
          <a:prstGeom prst="rect">
            <a:avLst/>
          </a:prstGeom>
        </p:spPr>
      </p:pic>
      <p:sp>
        <p:nvSpPr>
          <p:cNvPr id="4" name="Rectangle 3"/>
          <p:cNvSpPr/>
          <p:nvPr/>
        </p:nvSpPr>
        <p:spPr>
          <a:xfrm>
            <a:off x="37032" y="1524000"/>
            <a:ext cx="4101251" cy="1323439"/>
          </a:xfrm>
          <a:prstGeom prst="rect">
            <a:avLst/>
          </a:prstGeom>
        </p:spPr>
        <p:txBody>
          <a:bodyPr wrap="none">
            <a:spAutoFit/>
          </a:bodyPr>
          <a:lstStyle/>
          <a:p>
            <a:r>
              <a:rPr lang="en-US" sz="4000" b="1" dirty="0">
                <a:effectLst>
                  <a:outerShdw blurRad="38100" dist="38100" dir="2700000" algn="tl">
                    <a:srgbClr val="FFFFFF"/>
                  </a:outerShdw>
                </a:effectLst>
              </a:rPr>
              <a:t>Canadian </a:t>
            </a:r>
            <a:r>
              <a:rPr lang="en-US" sz="4000" b="1" dirty="0" smtClean="0">
                <a:effectLst>
                  <a:outerShdw blurRad="38100" dist="38100" dir="2700000" algn="tl">
                    <a:srgbClr val="FFFFFF"/>
                  </a:outerShdw>
                </a:effectLst>
              </a:rPr>
              <a:t>Customs</a:t>
            </a:r>
          </a:p>
          <a:p>
            <a:r>
              <a:rPr lang="en-US" sz="4000" b="1" dirty="0">
                <a:effectLst>
                  <a:outerShdw blurRad="38100" dist="38100" dir="2700000" algn="tl">
                    <a:srgbClr val="FFFFFF"/>
                  </a:outerShdw>
                </a:effectLst>
              </a:rPr>
              <a:t> </a:t>
            </a:r>
            <a:r>
              <a:rPr lang="en-US" sz="4000" b="1" dirty="0" smtClean="0">
                <a:effectLst>
                  <a:outerShdw blurRad="38100" dist="38100" dir="2700000" algn="tl">
                    <a:srgbClr val="FFFFFF"/>
                  </a:outerShdw>
                </a:effectLst>
              </a:rPr>
              <a:t>           </a:t>
            </a:r>
            <a:r>
              <a:rPr lang="en-US" sz="4000" b="1" dirty="0">
                <a:effectLst>
                  <a:outerShdw blurRad="38100" dist="38100" dir="2700000" algn="tl">
                    <a:srgbClr val="FFFFFF"/>
                  </a:outerShdw>
                </a:effectLst>
              </a:rPr>
              <a:t>Letter</a:t>
            </a:r>
            <a:endParaRPr lang="en-US" sz="4000" dirty="0"/>
          </a:p>
        </p:txBody>
      </p:sp>
      <p:sp>
        <p:nvSpPr>
          <p:cNvPr id="5" name="Rectangle 4"/>
          <p:cNvSpPr/>
          <p:nvPr/>
        </p:nvSpPr>
        <p:spPr>
          <a:xfrm>
            <a:off x="253373" y="3124200"/>
            <a:ext cx="3736472" cy="461665"/>
          </a:xfrm>
          <a:prstGeom prst="rect">
            <a:avLst/>
          </a:prstGeom>
        </p:spPr>
        <p:txBody>
          <a:bodyPr wrap="none">
            <a:spAutoFit/>
          </a:bodyPr>
          <a:lstStyle/>
          <a:p>
            <a:r>
              <a:rPr lang="en-US" sz="2400" dirty="0"/>
              <a:t>For placement in the </a:t>
            </a:r>
            <a:r>
              <a:rPr lang="en-US" sz="2400" dirty="0" smtClean="0"/>
              <a:t>aircraft</a:t>
            </a:r>
            <a:endParaRPr lang="en-US" sz="2400" dirty="0"/>
          </a:p>
        </p:txBody>
      </p:sp>
    </p:spTree>
    <p:extLst>
      <p:ext uri="{BB962C8B-B14F-4D97-AF65-F5344CB8AC3E}">
        <p14:creationId xmlns:p14="http://schemas.microsoft.com/office/powerpoint/2010/main" val="3044291207"/>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smtClean="0">
                <a:solidFill>
                  <a:prstClr val="black"/>
                </a:solidFill>
                <a:effectLst>
                  <a:outerShdw blurRad="38100" dist="38100" dir="2700000" algn="tl">
                    <a:srgbClr val="FFFFFF"/>
                  </a:outerShdw>
                </a:effectLst>
              </a:rPr>
              <a:t>Coordination w/ Ground</a:t>
            </a:r>
            <a:endParaRPr lang="en-US" b="1" dirty="0">
              <a:effectLst>
                <a:outerShdw blurRad="38100" dist="38100" dir="2700000" algn="tl">
                  <a:srgbClr val="000000">
                    <a:alpha val="43137"/>
                  </a:srgbClr>
                </a:outerShdw>
              </a:effectLst>
            </a:endParaRPr>
          </a:p>
        </p:txBody>
      </p:sp>
      <p:sp>
        <p:nvSpPr>
          <p:cNvPr id="3" name="Content Placeholder 2"/>
          <p:cNvSpPr>
            <a:spLocks noGrp="1"/>
          </p:cNvSpPr>
          <p:nvPr>
            <p:ph idx="1"/>
          </p:nvPr>
        </p:nvSpPr>
        <p:spPr/>
        <p:txBody>
          <a:bodyPr>
            <a:normAutofit fontScale="92500"/>
          </a:bodyPr>
          <a:lstStyle/>
          <a:p>
            <a:pPr lvl="0"/>
            <a:r>
              <a:rPr lang="en-US" sz="3000" b="1" dirty="0" smtClean="0">
                <a:solidFill>
                  <a:prstClr val="black"/>
                </a:solidFill>
                <a:latin typeface="+mj-lt"/>
                <a:cs typeface="Arial" panose="020B0604020202020204" pitchFamily="34" charset="0"/>
              </a:rPr>
              <a:t>They call early</a:t>
            </a:r>
          </a:p>
          <a:p>
            <a:pPr lvl="0"/>
            <a:r>
              <a:rPr lang="en-US" sz="3000" b="1" dirty="0" smtClean="0">
                <a:solidFill>
                  <a:prstClr val="black"/>
                </a:solidFill>
                <a:latin typeface="+mj-lt"/>
                <a:cs typeface="Arial" panose="020B0604020202020204" pitchFamily="34" charset="0"/>
              </a:rPr>
              <a:t>Direct attack</a:t>
            </a:r>
          </a:p>
          <a:p>
            <a:pPr lvl="0"/>
            <a:r>
              <a:rPr lang="en-US" sz="3000" b="1" dirty="0" smtClean="0">
                <a:solidFill>
                  <a:prstClr val="black"/>
                </a:solidFill>
                <a:latin typeface="+mj-lt"/>
                <a:cs typeface="Arial" panose="020B0604020202020204" pitchFamily="34" charset="0"/>
              </a:rPr>
              <a:t>Standard group is ATGS with 2 fixed wing.</a:t>
            </a:r>
          </a:p>
          <a:p>
            <a:pPr lvl="0"/>
            <a:endParaRPr lang="en-US" sz="3000" b="1" dirty="0" smtClean="0">
              <a:solidFill>
                <a:prstClr val="black"/>
              </a:solidFill>
              <a:latin typeface="+mj-lt"/>
              <a:cs typeface="Arial" panose="020B0604020202020204" pitchFamily="34" charset="0"/>
            </a:endParaRPr>
          </a:p>
          <a:p>
            <a:pPr lvl="0"/>
            <a:r>
              <a:rPr lang="en-US" sz="3000" b="1" dirty="0" smtClean="0">
                <a:solidFill>
                  <a:prstClr val="black"/>
                </a:solidFill>
                <a:latin typeface="+mj-lt"/>
                <a:cs typeface="Arial" panose="020B0604020202020204" pitchFamily="34" charset="0"/>
              </a:rPr>
              <a:t>Most DNR Firefighters have 2 AG Frequencies in their main group.</a:t>
            </a:r>
          </a:p>
          <a:p>
            <a:pPr lvl="0"/>
            <a:endParaRPr lang="en-US" sz="3000" b="1" dirty="0">
              <a:solidFill>
                <a:prstClr val="black"/>
              </a:solidFill>
              <a:latin typeface="+mj-lt"/>
              <a:cs typeface="Arial" panose="020B0604020202020204" pitchFamily="34" charset="0"/>
            </a:endParaRPr>
          </a:p>
          <a:p>
            <a:pPr lvl="0"/>
            <a:r>
              <a:rPr lang="en-US" sz="3000" b="1" dirty="0" smtClean="0">
                <a:solidFill>
                  <a:prstClr val="black"/>
                </a:solidFill>
                <a:latin typeface="+mj-lt"/>
                <a:cs typeface="Arial" panose="020B0604020202020204" pitchFamily="34" charset="0"/>
              </a:rPr>
              <a:t>Helicopter crews fly with 1 manager and 2 crewmembers. Manager will evaluate bucket drops.</a:t>
            </a:r>
            <a:endParaRPr lang="en-US" sz="3000" dirty="0">
              <a:solidFill>
                <a:prstClr val="black"/>
              </a:solidFill>
              <a:latin typeface="+mj-lt"/>
              <a:cs typeface="Arial" panose="020B0604020202020204" pitchFamily="34" charset="0"/>
            </a:endParaRPr>
          </a:p>
          <a:p>
            <a:pPr lvl="0"/>
            <a:endParaRPr lang="en-US" sz="2800" b="1" dirty="0">
              <a:solidFill>
                <a:prstClr val="black"/>
              </a:solidFill>
              <a:latin typeface="+mj-lt"/>
              <a:cs typeface="Arial" panose="020B0604020202020204" pitchFamily="34" charset="0"/>
            </a:endParaRPr>
          </a:p>
        </p:txBody>
      </p:sp>
    </p:spTree>
    <p:extLst>
      <p:ext uri="{BB962C8B-B14F-4D97-AF65-F5344CB8AC3E}">
        <p14:creationId xmlns:p14="http://schemas.microsoft.com/office/powerpoint/2010/main" val="94010189"/>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Content Placeholder 3"/>
          <p:cNvPicPr>
            <a:picLocks noGrp="1" noChangeAspect="1"/>
          </p:cNvPicPr>
          <p:nvPr>
            <p:ph idx="1"/>
          </p:nvPr>
        </p:nvPicPr>
        <p:blipFill>
          <a:blip r:embed="rId3" cstate="print">
            <a:extLst>
              <a:ext uri="{28A0092B-C50C-407E-A947-70E740481C1C}">
                <a14:useLocalDpi xmlns:a14="http://schemas.microsoft.com/office/drawing/2010/main" val="0"/>
              </a:ext>
            </a:extLst>
          </a:blip>
          <a:stretch>
            <a:fillRect/>
          </a:stretch>
        </p:blipFill>
        <p:spPr>
          <a:xfrm>
            <a:off x="0" y="9099"/>
            <a:ext cx="4525963" cy="4525963"/>
          </a:xfrm>
        </p:spPr>
      </p:pic>
      <p:pic>
        <p:nvPicPr>
          <p:cNvPr id="5" name="Picture 4"/>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959880" y="2971799"/>
            <a:ext cx="5184119" cy="3872089"/>
          </a:xfrm>
          <a:prstGeom prst="rect">
            <a:avLst/>
          </a:prstGeom>
        </p:spPr>
      </p:pic>
      <p:sp>
        <p:nvSpPr>
          <p:cNvPr id="6" name="TextBox 5"/>
          <p:cNvSpPr txBox="1"/>
          <p:nvPr/>
        </p:nvSpPr>
        <p:spPr>
          <a:xfrm>
            <a:off x="2971800" y="5443787"/>
            <a:ext cx="762000" cy="523220"/>
          </a:xfrm>
          <a:prstGeom prst="rect">
            <a:avLst/>
          </a:prstGeom>
          <a:noFill/>
        </p:spPr>
        <p:txBody>
          <a:bodyPr wrap="square" rtlCol="0">
            <a:spAutoFit/>
          </a:bodyPr>
          <a:lstStyle/>
          <a:p>
            <a:r>
              <a:rPr lang="en-US" sz="2800" b="1" dirty="0" smtClean="0"/>
              <a:t>J-5</a:t>
            </a:r>
            <a:endParaRPr lang="en-US" sz="2800" b="1" dirty="0"/>
          </a:p>
        </p:txBody>
      </p:sp>
      <p:sp>
        <p:nvSpPr>
          <p:cNvPr id="7" name="TextBox 6"/>
          <p:cNvSpPr txBox="1"/>
          <p:nvPr/>
        </p:nvSpPr>
        <p:spPr>
          <a:xfrm>
            <a:off x="5029200" y="1524000"/>
            <a:ext cx="2139945" cy="523220"/>
          </a:xfrm>
          <a:prstGeom prst="rect">
            <a:avLst/>
          </a:prstGeom>
          <a:noFill/>
        </p:spPr>
        <p:txBody>
          <a:bodyPr wrap="none" rtlCol="0">
            <a:spAutoFit/>
          </a:bodyPr>
          <a:lstStyle/>
          <a:p>
            <a:r>
              <a:rPr lang="en-US" sz="2800" b="1" dirty="0" smtClean="0"/>
              <a:t>Cross Tracker</a:t>
            </a:r>
            <a:endParaRPr lang="en-US" sz="2800" b="1" dirty="0"/>
          </a:p>
        </p:txBody>
      </p:sp>
    </p:spTree>
    <p:extLst>
      <p:ext uri="{BB962C8B-B14F-4D97-AF65-F5344CB8AC3E}">
        <p14:creationId xmlns:p14="http://schemas.microsoft.com/office/powerpoint/2010/main" val="116074206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smtClean="0">
                <a:solidFill>
                  <a:prstClr val="black"/>
                </a:solidFill>
                <a:effectLst>
                  <a:outerShdw blurRad="38100" dist="38100" dir="2700000" algn="tl">
                    <a:srgbClr val="FFFFFF"/>
                  </a:outerShdw>
                </a:effectLst>
              </a:rPr>
              <a:t>Drop Area Clearances</a:t>
            </a:r>
            <a:endParaRPr lang="en-US" b="1" dirty="0">
              <a:effectLst>
                <a:outerShdw blurRad="38100" dist="38100" dir="2700000" algn="tl">
                  <a:srgbClr val="000000">
                    <a:alpha val="43137"/>
                  </a:srgbClr>
                </a:outerShdw>
              </a:effectLst>
            </a:endParaRPr>
          </a:p>
        </p:txBody>
      </p:sp>
      <p:sp>
        <p:nvSpPr>
          <p:cNvPr id="3" name="Content Placeholder 2"/>
          <p:cNvSpPr>
            <a:spLocks noGrp="1"/>
          </p:cNvSpPr>
          <p:nvPr>
            <p:ph idx="1"/>
          </p:nvPr>
        </p:nvSpPr>
        <p:spPr/>
        <p:txBody>
          <a:bodyPr>
            <a:normAutofit/>
          </a:bodyPr>
          <a:lstStyle/>
          <a:p>
            <a:pPr lvl="0"/>
            <a:r>
              <a:rPr lang="en-US" sz="2800" b="1" dirty="0" smtClean="0">
                <a:solidFill>
                  <a:prstClr val="black"/>
                </a:solidFill>
                <a:latin typeface="+mj-lt"/>
                <a:cs typeface="Arial" panose="020B0604020202020204" pitchFamily="34" charset="0"/>
              </a:rPr>
              <a:t>CLEARING </a:t>
            </a:r>
            <a:r>
              <a:rPr lang="en-US" sz="2800" b="1" dirty="0">
                <a:solidFill>
                  <a:prstClr val="black"/>
                </a:solidFill>
                <a:latin typeface="+mj-lt"/>
                <a:cs typeface="Arial" panose="020B0604020202020204" pitchFamily="34" charset="0"/>
              </a:rPr>
              <a:t>THE DROP </a:t>
            </a:r>
            <a:r>
              <a:rPr lang="en-US" sz="2800" b="1" dirty="0" smtClean="0">
                <a:solidFill>
                  <a:prstClr val="black"/>
                </a:solidFill>
                <a:latin typeface="+mj-lt"/>
                <a:cs typeface="Arial" panose="020B0604020202020204" pitchFamily="34" charset="0"/>
              </a:rPr>
              <a:t>AREA OF PERSONNEL </a:t>
            </a:r>
            <a:endParaRPr lang="en-US" sz="2800" b="1" dirty="0">
              <a:solidFill>
                <a:prstClr val="black"/>
              </a:solidFill>
              <a:latin typeface="+mj-lt"/>
              <a:cs typeface="Arial" panose="020B0604020202020204" pitchFamily="34" charset="0"/>
            </a:endParaRPr>
          </a:p>
          <a:p>
            <a:pPr marL="0" lvl="0" indent="0">
              <a:buNone/>
            </a:pPr>
            <a:endParaRPr lang="en-US" sz="2400" dirty="0">
              <a:solidFill>
                <a:prstClr val="black"/>
              </a:solidFill>
              <a:latin typeface="+mj-lt"/>
              <a:cs typeface="Arial" panose="020B0604020202020204" pitchFamily="34" charset="0"/>
            </a:endParaRPr>
          </a:p>
          <a:p>
            <a:pPr marL="457200" lvl="1" indent="0">
              <a:buNone/>
            </a:pPr>
            <a:r>
              <a:rPr lang="en-US" dirty="0" smtClean="0">
                <a:solidFill>
                  <a:prstClr val="black"/>
                </a:solidFill>
                <a:latin typeface="+mj-lt"/>
                <a:cs typeface="Arial" panose="020B0604020202020204" pitchFamily="34" charset="0"/>
              </a:rPr>
              <a:t> </a:t>
            </a:r>
            <a:r>
              <a:rPr lang="en-US" b="1" dirty="0">
                <a:solidFill>
                  <a:prstClr val="black"/>
                </a:solidFill>
                <a:latin typeface="+mj-lt"/>
                <a:cs typeface="Arial" panose="020B0604020202020204" pitchFamily="34" charset="0"/>
              </a:rPr>
              <a:t>FIXED WING OPERATION MINIMUMS:                                         </a:t>
            </a:r>
          </a:p>
          <a:p>
            <a:pPr lvl="2"/>
            <a:r>
              <a:rPr lang="en-US" sz="2800" dirty="0">
                <a:solidFill>
                  <a:prstClr val="black"/>
                </a:solidFill>
                <a:latin typeface="+mj-lt"/>
                <a:cs typeface="Arial" panose="020B0604020202020204" pitchFamily="34" charset="0"/>
              </a:rPr>
              <a:t>200’ laterally for personnel &amp; equipment            </a:t>
            </a:r>
          </a:p>
          <a:p>
            <a:pPr lvl="2"/>
            <a:r>
              <a:rPr lang="en-US" sz="2800" dirty="0">
                <a:solidFill>
                  <a:prstClr val="black"/>
                </a:solidFill>
                <a:latin typeface="+mj-lt"/>
                <a:cs typeface="Arial" panose="020B0604020202020204" pitchFamily="34" charset="0"/>
              </a:rPr>
              <a:t>300’ in front of or behind canopied equipment                                                          500’ in front of or behind unprotected </a:t>
            </a:r>
            <a:r>
              <a:rPr lang="en-US" sz="2800" dirty="0" smtClean="0">
                <a:solidFill>
                  <a:prstClr val="black"/>
                </a:solidFill>
                <a:latin typeface="+mj-lt"/>
                <a:cs typeface="Arial" panose="020B0604020202020204" pitchFamily="34" charset="0"/>
              </a:rPr>
              <a:t>personnel</a:t>
            </a:r>
            <a:endParaRPr lang="en-US" b="1" dirty="0">
              <a:solidFill>
                <a:prstClr val="black"/>
              </a:solidFill>
              <a:latin typeface="+mj-lt"/>
              <a:cs typeface="Arial" panose="020B0604020202020204" pitchFamily="34" charset="0"/>
            </a:endParaRPr>
          </a:p>
          <a:p>
            <a:endParaRPr lang="en-US" dirty="0"/>
          </a:p>
        </p:txBody>
      </p:sp>
    </p:spTree>
    <p:extLst>
      <p:ext uri="{BB962C8B-B14F-4D97-AF65-F5344CB8AC3E}">
        <p14:creationId xmlns:p14="http://schemas.microsoft.com/office/powerpoint/2010/main" val="3130505243"/>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a:t>CIRCUIT DISCIPLINE</a:t>
            </a:r>
            <a:endParaRPr lang="en-US" dirty="0"/>
          </a:p>
        </p:txBody>
      </p:sp>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1447800"/>
            <a:ext cx="9144000" cy="5410200"/>
          </a:xfrm>
          <a:prstGeom prst="rect">
            <a:avLst/>
          </a:prstGeom>
        </p:spPr>
      </p:pic>
    </p:spTree>
    <p:extLst>
      <p:ext uri="{BB962C8B-B14F-4D97-AF65-F5344CB8AC3E}">
        <p14:creationId xmlns:p14="http://schemas.microsoft.com/office/powerpoint/2010/main" val="176782741"/>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US" b="1" dirty="0" smtClean="0">
                <a:effectLst>
                  <a:outerShdw blurRad="63500" dist="38100" dir="5400000" algn="t" rotWithShape="0">
                    <a:prstClr val="black">
                      <a:alpha val="25000"/>
                    </a:prstClr>
                  </a:outerShdw>
                </a:effectLst>
              </a:rPr>
              <a:t>FIVE CHARACTERISTICS </a:t>
            </a:r>
            <a:r>
              <a:rPr lang="en-US" b="1" dirty="0">
                <a:effectLst>
                  <a:outerShdw blurRad="63500" dist="38100" dir="5400000" algn="t" rotWithShape="0">
                    <a:prstClr val="black">
                      <a:alpha val="25000"/>
                    </a:prstClr>
                  </a:outerShdw>
                </a:effectLst>
              </a:rPr>
              <a:t>OF A QUALITY CIRCUIT</a:t>
            </a:r>
            <a:endParaRPr lang="en-US" dirty="0"/>
          </a:p>
        </p:txBody>
      </p:sp>
      <p:sp>
        <p:nvSpPr>
          <p:cNvPr id="4" name="Content Placeholder 3"/>
          <p:cNvSpPr>
            <a:spLocks noGrp="1"/>
          </p:cNvSpPr>
          <p:nvPr>
            <p:ph idx="1"/>
          </p:nvPr>
        </p:nvSpPr>
        <p:spPr/>
        <p:txBody>
          <a:bodyPr/>
          <a:lstStyle/>
          <a:p>
            <a:r>
              <a:rPr lang="en-US" dirty="0"/>
              <a:t>Direct, efficient, shortest possible turnaround time</a:t>
            </a:r>
          </a:p>
          <a:p>
            <a:r>
              <a:rPr lang="en-US" dirty="0"/>
              <a:t>All aircraft following same flight pattern</a:t>
            </a:r>
          </a:p>
          <a:p>
            <a:r>
              <a:rPr lang="en-US" dirty="0"/>
              <a:t>Coordinated and controlled</a:t>
            </a:r>
          </a:p>
          <a:p>
            <a:r>
              <a:rPr lang="en-US" dirty="0"/>
              <a:t>Well </a:t>
            </a:r>
            <a:r>
              <a:rPr lang="en-US" dirty="0">
                <a:latin typeface="+mj-lt"/>
              </a:rPr>
              <a:t>communicated</a:t>
            </a:r>
          </a:p>
          <a:p>
            <a:r>
              <a:rPr lang="en-US" dirty="0">
                <a:latin typeface="+mj-lt"/>
              </a:rPr>
              <a:t>Rhythmic</a:t>
            </a:r>
          </a:p>
          <a:p>
            <a:endParaRPr lang="en-US" dirty="0"/>
          </a:p>
        </p:txBody>
      </p:sp>
    </p:spTree>
    <p:extLst>
      <p:ext uri="{BB962C8B-B14F-4D97-AF65-F5344CB8AC3E}">
        <p14:creationId xmlns:p14="http://schemas.microsoft.com/office/powerpoint/2010/main" val="979497681"/>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Line 2"/>
          <p:cNvSpPr>
            <a:spLocks noChangeShapeType="1"/>
          </p:cNvSpPr>
          <p:nvPr/>
        </p:nvSpPr>
        <p:spPr bwMode="auto">
          <a:xfrm flipH="1">
            <a:off x="3505200" y="4206875"/>
            <a:ext cx="2362200" cy="0"/>
          </a:xfrm>
          <a:prstGeom prst="line">
            <a:avLst/>
          </a:prstGeom>
          <a:noFill/>
          <a:ln w="38100" cap="sq">
            <a:solidFill>
              <a:schemeClr val="tx1"/>
            </a:solidFill>
            <a:round/>
            <a:headEnd type="none" w="sm" len="sm"/>
            <a:tailEnd type="triangle" w="med" len="med"/>
          </a:ln>
          <a:effectLst/>
        </p:spPr>
        <p:txBody>
          <a:bodyPr wrap="none" anchor="ctr"/>
          <a:lstStyle/>
          <a:p>
            <a:endParaRPr lang="en-US"/>
          </a:p>
        </p:txBody>
      </p:sp>
      <p:sp>
        <p:nvSpPr>
          <p:cNvPr id="76803" name="Text Box 3"/>
          <p:cNvSpPr txBox="1">
            <a:spLocks noChangeArrowheads="1"/>
          </p:cNvSpPr>
          <p:nvPr/>
        </p:nvSpPr>
        <p:spPr bwMode="auto">
          <a:xfrm>
            <a:off x="3733800" y="3733800"/>
            <a:ext cx="2155825" cy="457200"/>
          </a:xfrm>
          <a:prstGeom prst="rect">
            <a:avLst/>
          </a:prstGeom>
          <a:noFill/>
          <a:ln w="12700" cap="sq">
            <a:noFill/>
            <a:miter lim="800000"/>
            <a:headEnd type="none" w="sm" len="sm"/>
            <a:tailEnd type="none" w="sm" len="sm"/>
          </a:ln>
          <a:effectLst/>
        </p:spPr>
        <p:txBody>
          <a:bodyPr wrap="none">
            <a:spAutoFit/>
          </a:bodyPr>
          <a:lstStyle/>
          <a:p>
            <a:pPr eaLnBrk="0" hangingPunct="0"/>
            <a:r>
              <a:rPr lang="en-GB" b="1"/>
              <a:t>Wind direction</a:t>
            </a:r>
          </a:p>
        </p:txBody>
      </p:sp>
      <p:sp>
        <p:nvSpPr>
          <p:cNvPr id="76804" name="Text Box 4"/>
          <p:cNvSpPr txBox="1">
            <a:spLocks noChangeArrowheads="1"/>
          </p:cNvSpPr>
          <p:nvPr/>
        </p:nvSpPr>
        <p:spPr bwMode="auto">
          <a:xfrm>
            <a:off x="3929715" y="990600"/>
            <a:ext cx="1559209" cy="584775"/>
          </a:xfrm>
          <a:prstGeom prst="rect">
            <a:avLst/>
          </a:prstGeom>
          <a:noFill/>
          <a:ln w="12700" cap="sq">
            <a:noFill/>
            <a:miter lim="800000"/>
            <a:headEnd type="none" w="sm" len="sm"/>
            <a:tailEnd type="none" w="sm" len="sm"/>
          </a:ln>
          <a:effectLst/>
        </p:spPr>
        <p:txBody>
          <a:bodyPr wrap="none">
            <a:spAutoFit/>
          </a:bodyPr>
          <a:lstStyle/>
          <a:p>
            <a:pPr algn="ctr" eaLnBrk="0" hangingPunct="0"/>
            <a:r>
              <a:rPr lang="en-US" sz="3200" b="1" dirty="0">
                <a:solidFill>
                  <a:srgbClr val="002060"/>
                </a:solidFill>
              </a:rPr>
              <a:t>Typical</a:t>
            </a:r>
          </a:p>
        </p:txBody>
      </p:sp>
      <p:sp>
        <p:nvSpPr>
          <p:cNvPr id="76805" name="Text Box 5"/>
          <p:cNvSpPr txBox="1">
            <a:spLocks noChangeArrowheads="1"/>
          </p:cNvSpPr>
          <p:nvPr/>
        </p:nvSpPr>
        <p:spPr bwMode="auto">
          <a:xfrm>
            <a:off x="3657600" y="2819400"/>
            <a:ext cx="2286000" cy="830997"/>
          </a:xfrm>
          <a:prstGeom prst="rect">
            <a:avLst/>
          </a:prstGeom>
          <a:noFill/>
          <a:ln w="12700" cap="sq">
            <a:noFill/>
            <a:miter lim="800000"/>
            <a:headEnd type="none" w="sm" len="sm"/>
            <a:tailEnd type="none" w="sm" len="sm"/>
          </a:ln>
          <a:effectLst/>
        </p:spPr>
        <p:txBody>
          <a:bodyPr>
            <a:spAutoFit/>
          </a:bodyPr>
          <a:lstStyle/>
          <a:p>
            <a:pPr algn="ctr" eaLnBrk="0" hangingPunct="0"/>
            <a:r>
              <a:rPr lang="en-US" sz="2400" b="1" dirty="0"/>
              <a:t>Water pick-up into the wind.</a:t>
            </a:r>
          </a:p>
        </p:txBody>
      </p:sp>
      <p:sp>
        <p:nvSpPr>
          <p:cNvPr id="76806" name="Rectangle 6"/>
          <p:cNvSpPr>
            <a:spLocks noGrp="1" noChangeArrowheads="1"/>
          </p:cNvSpPr>
          <p:nvPr>
            <p:ph type="title"/>
          </p:nvPr>
        </p:nvSpPr>
        <p:spPr>
          <a:xfrm>
            <a:off x="685800" y="0"/>
            <a:ext cx="7772400" cy="990600"/>
          </a:xfrm>
          <a:noFill/>
          <a:ln/>
        </p:spPr>
        <p:txBody>
          <a:bodyPr lIns="92075" tIns="46038" rIns="92075" bIns="46038"/>
          <a:lstStyle/>
          <a:p>
            <a:r>
              <a:rPr lang="en-US" b="1" dirty="0" smtClean="0"/>
              <a:t>SINGLE CIRCUITS</a:t>
            </a:r>
            <a:endParaRPr lang="en-US" b="1" dirty="0"/>
          </a:p>
        </p:txBody>
      </p:sp>
      <p:sp>
        <p:nvSpPr>
          <p:cNvPr id="76807" name="Freeform 7"/>
          <p:cNvSpPr>
            <a:spLocks/>
          </p:cNvSpPr>
          <p:nvPr/>
        </p:nvSpPr>
        <p:spPr bwMode="auto">
          <a:xfrm>
            <a:off x="3873500" y="2203450"/>
            <a:ext cx="1628775" cy="673100"/>
          </a:xfrm>
          <a:custGeom>
            <a:avLst/>
            <a:gdLst/>
            <a:ahLst/>
            <a:cxnLst>
              <a:cxn ang="0">
                <a:pos x="317" y="286"/>
              </a:cxn>
              <a:cxn ang="0">
                <a:pos x="353" y="310"/>
              </a:cxn>
              <a:cxn ang="0">
                <a:pos x="377" y="382"/>
              </a:cxn>
              <a:cxn ang="0">
                <a:pos x="413" y="406"/>
              </a:cxn>
              <a:cxn ang="0">
                <a:pos x="941" y="346"/>
              </a:cxn>
              <a:cxn ang="0">
                <a:pos x="1037" y="382"/>
              </a:cxn>
              <a:cxn ang="0">
                <a:pos x="1109" y="406"/>
              </a:cxn>
              <a:cxn ang="0">
                <a:pos x="1349" y="370"/>
              </a:cxn>
              <a:cxn ang="0">
                <a:pos x="1421" y="346"/>
              </a:cxn>
              <a:cxn ang="0">
                <a:pos x="1421" y="262"/>
              </a:cxn>
              <a:cxn ang="0">
                <a:pos x="1373" y="166"/>
              </a:cxn>
              <a:cxn ang="0">
                <a:pos x="1301" y="118"/>
              </a:cxn>
              <a:cxn ang="0">
                <a:pos x="1061" y="46"/>
              </a:cxn>
              <a:cxn ang="0">
                <a:pos x="893" y="34"/>
              </a:cxn>
              <a:cxn ang="0">
                <a:pos x="581" y="22"/>
              </a:cxn>
              <a:cxn ang="0">
                <a:pos x="173" y="22"/>
              </a:cxn>
              <a:cxn ang="0">
                <a:pos x="101" y="46"/>
              </a:cxn>
              <a:cxn ang="0">
                <a:pos x="65" y="58"/>
              </a:cxn>
              <a:cxn ang="0">
                <a:pos x="5" y="130"/>
              </a:cxn>
              <a:cxn ang="0">
                <a:pos x="77" y="250"/>
              </a:cxn>
              <a:cxn ang="0">
                <a:pos x="209" y="262"/>
              </a:cxn>
              <a:cxn ang="0">
                <a:pos x="281" y="286"/>
              </a:cxn>
              <a:cxn ang="0">
                <a:pos x="317" y="298"/>
              </a:cxn>
              <a:cxn ang="0">
                <a:pos x="317" y="286"/>
              </a:cxn>
            </a:cxnLst>
            <a:rect l="0" t="0" r="r" b="b"/>
            <a:pathLst>
              <a:path w="1441" h="451">
                <a:moveTo>
                  <a:pt x="317" y="286"/>
                </a:moveTo>
                <a:cubicBezTo>
                  <a:pt x="329" y="294"/>
                  <a:pt x="345" y="298"/>
                  <a:pt x="353" y="310"/>
                </a:cubicBezTo>
                <a:cubicBezTo>
                  <a:pt x="366" y="331"/>
                  <a:pt x="356" y="368"/>
                  <a:pt x="377" y="382"/>
                </a:cubicBezTo>
                <a:cubicBezTo>
                  <a:pt x="389" y="390"/>
                  <a:pt x="401" y="398"/>
                  <a:pt x="413" y="406"/>
                </a:cubicBezTo>
                <a:cubicBezTo>
                  <a:pt x="589" y="377"/>
                  <a:pt x="783" y="451"/>
                  <a:pt x="941" y="346"/>
                </a:cubicBezTo>
                <a:cubicBezTo>
                  <a:pt x="1083" y="374"/>
                  <a:pt x="936" y="337"/>
                  <a:pt x="1037" y="382"/>
                </a:cubicBezTo>
                <a:cubicBezTo>
                  <a:pt x="1060" y="392"/>
                  <a:pt x="1109" y="406"/>
                  <a:pt x="1109" y="406"/>
                </a:cubicBezTo>
                <a:cubicBezTo>
                  <a:pt x="1302" y="392"/>
                  <a:pt x="1224" y="412"/>
                  <a:pt x="1349" y="370"/>
                </a:cubicBezTo>
                <a:cubicBezTo>
                  <a:pt x="1373" y="362"/>
                  <a:pt x="1421" y="346"/>
                  <a:pt x="1421" y="346"/>
                </a:cubicBezTo>
                <a:cubicBezTo>
                  <a:pt x="1435" y="305"/>
                  <a:pt x="1441" y="309"/>
                  <a:pt x="1421" y="262"/>
                </a:cubicBezTo>
                <a:cubicBezTo>
                  <a:pt x="1407" y="229"/>
                  <a:pt x="1389" y="198"/>
                  <a:pt x="1373" y="166"/>
                </a:cubicBezTo>
                <a:cubicBezTo>
                  <a:pt x="1360" y="140"/>
                  <a:pt x="1325" y="134"/>
                  <a:pt x="1301" y="118"/>
                </a:cubicBezTo>
                <a:cubicBezTo>
                  <a:pt x="1259" y="90"/>
                  <a:pt x="1112" y="59"/>
                  <a:pt x="1061" y="46"/>
                </a:cubicBezTo>
                <a:cubicBezTo>
                  <a:pt x="1007" y="32"/>
                  <a:pt x="949" y="38"/>
                  <a:pt x="893" y="34"/>
                </a:cubicBezTo>
                <a:cubicBezTo>
                  <a:pt x="761" y="1"/>
                  <a:pt x="783" y="11"/>
                  <a:pt x="581" y="22"/>
                </a:cubicBezTo>
                <a:cubicBezTo>
                  <a:pt x="405" y="8"/>
                  <a:pt x="374" y="0"/>
                  <a:pt x="173" y="22"/>
                </a:cubicBezTo>
                <a:cubicBezTo>
                  <a:pt x="148" y="25"/>
                  <a:pt x="125" y="38"/>
                  <a:pt x="101" y="46"/>
                </a:cubicBezTo>
                <a:cubicBezTo>
                  <a:pt x="89" y="50"/>
                  <a:pt x="65" y="58"/>
                  <a:pt x="65" y="58"/>
                </a:cubicBezTo>
                <a:cubicBezTo>
                  <a:pt x="55" y="68"/>
                  <a:pt x="8" y="111"/>
                  <a:pt x="5" y="130"/>
                </a:cubicBezTo>
                <a:cubicBezTo>
                  <a:pt x="0" y="162"/>
                  <a:pt x="45" y="241"/>
                  <a:pt x="77" y="250"/>
                </a:cubicBezTo>
                <a:cubicBezTo>
                  <a:pt x="119" y="262"/>
                  <a:pt x="165" y="258"/>
                  <a:pt x="209" y="262"/>
                </a:cubicBezTo>
                <a:cubicBezTo>
                  <a:pt x="233" y="270"/>
                  <a:pt x="257" y="278"/>
                  <a:pt x="281" y="286"/>
                </a:cubicBezTo>
                <a:cubicBezTo>
                  <a:pt x="293" y="290"/>
                  <a:pt x="317" y="311"/>
                  <a:pt x="317" y="298"/>
                </a:cubicBezTo>
                <a:cubicBezTo>
                  <a:pt x="317" y="294"/>
                  <a:pt x="317" y="290"/>
                  <a:pt x="317" y="286"/>
                </a:cubicBezTo>
                <a:close/>
              </a:path>
            </a:pathLst>
          </a:custGeom>
          <a:solidFill>
            <a:srgbClr val="0099FF"/>
          </a:solidFill>
          <a:ln w="9525">
            <a:solidFill>
              <a:srgbClr val="0000FF"/>
            </a:solidFill>
            <a:round/>
            <a:headEnd/>
            <a:tailEnd/>
          </a:ln>
          <a:effectLst/>
        </p:spPr>
        <p:txBody>
          <a:bodyPr wrap="none" anchor="ctr"/>
          <a:lstStyle/>
          <a:p>
            <a:endParaRPr lang="en-US"/>
          </a:p>
        </p:txBody>
      </p:sp>
      <p:sp>
        <p:nvSpPr>
          <p:cNvPr id="76808" name="AutoShape 8"/>
          <p:cNvSpPr>
            <a:spLocks noChangeArrowheads="1"/>
          </p:cNvSpPr>
          <p:nvPr/>
        </p:nvSpPr>
        <p:spPr bwMode="auto">
          <a:xfrm>
            <a:off x="2667000" y="2438400"/>
            <a:ext cx="3962400" cy="3276600"/>
          </a:xfrm>
          <a:prstGeom prst="roundRect">
            <a:avLst>
              <a:gd name="adj" fmla="val 16667"/>
            </a:avLst>
          </a:prstGeom>
          <a:noFill/>
          <a:ln w="12700" cap="sq">
            <a:solidFill>
              <a:schemeClr val="tx1"/>
            </a:solidFill>
            <a:round/>
            <a:headEnd type="none" w="sm" len="sm"/>
            <a:tailEnd type="none" w="sm" len="sm"/>
          </a:ln>
          <a:effectLst/>
        </p:spPr>
        <p:txBody>
          <a:bodyPr wrap="none" anchor="ctr"/>
          <a:lstStyle/>
          <a:p>
            <a:endParaRPr lang="en-US"/>
          </a:p>
        </p:txBody>
      </p:sp>
      <p:pic>
        <p:nvPicPr>
          <p:cNvPr id="76809" name="Picture 9" descr="\\Dhibbard\share\415topwest.jpg"/>
          <p:cNvPicPr>
            <a:picLocks noChangeAspect="1" noChangeArrowheads="1"/>
          </p:cNvPicPr>
          <p:nvPr/>
        </p:nvPicPr>
        <p:blipFill>
          <a:blip r:embed="rId3" cstate="print">
            <a:clrChange>
              <a:clrFrom>
                <a:srgbClr val="FFFFFF"/>
              </a:clrFrom>
              <a:clrTo>
                <a:srgbClr val="FFFFFF">
                  <a:alpha val="0"/>
                </a:srgbClr>
              </a:clrTo>
            </a:clrChange>
          </a:blip>
          <a:srcRect/>
          <a:stretch>
            <a:fillRect/>
          </a:stretch>
        </p:blipFill>
        <p:spPr bwMode="auto">
          <a:xfrm>
            <a:off x="4937125" y="4976813"/>
            <a:ext cx="868363" cy="1500187"/>
          </a:xfrm>
          <a:prstGeom prst="rect">
            <a:avLst/>
          </a:prstGeom>
          <a:noFill/>
        </p:spPr>
      </p:pic>
      <p:pic>
        <p:nvPicPr>
          <p:cNvPr id="76810" name="Picture 10" descr="\\Dhibbard\share\415topeast.jpg"/>
          <p:cNvPicPr>
            <a:picLocks noChangeAspect="1" noChangeArrowheads="1"/>
          </p:cNvPicPr>
          <p:nvPr/>
        </p:nvPicPr>
        <p:blipFill>
          <a:blip r:embed="rId4" cstate="print">
            <a:clrChange>
              <a:clrFrom>
                <a:srgbClr val="FFFFFF"/>
              </a:clrFrom>
              <a:clrTo>
                <a:srgbClr val="FFFFFF">
                  <a:alpha val="0"/>
                </a:srgbClr>
              </a:clrTo>
            </a:clrChange>
          </a:blip>
          <a:srcRect/>
          <a:stretch>
            <a:fillRect/>
          </a:stretch>
        </p:blipFill>
        <p:spPr bwMode="auto">
          <a:xfrm>
            <a:off x="2895600" y="1752600"/>
            <a:ext cx="754063" cy="1298575"/>
          </a:xfrm>
          <a:prstGeom prst="rect">
            <a:avLst/>
          </a:prstGeom>
          <a:noFill/>
        </p:spPr>
      </p:pic>
      <p:grpSp>
        <p:nvGrpSpPr>
          <p:cNvPr id="76811" name="Group 11"/>
          <p:cNvGrpSpPr>
            <a:grpSpLocks/>
          </p:cNvGrpSpPr>
          <p:nvPr/>
        </p:nvGrpSpPr>
        <p:grpSpPr bwMode="auto">
          <a:xfrm>
            <a:off x="3581400" y="4876800"/>
            <a:ext cx="1447800" cy="1371600"/>
            <a:chOff x="3648" y="3072"/>
            <a:chExt cx="1263" cy="1046"/>
          </a:xfrm>
        </p:grpSpPr>
        <p:grpSp>
          <p:nvGrpSpPr>
            <p:cNvPr id="76812" name="Group 12"/>
            <p:cNvGrpSpPr>
              <a:grpSpLocks/>
            </p:cNvGrpSpPr>
            <p:nvPr/>
          </p:nvGrpSpPr>
          <p:grpSpPr bwMode="auto">
            <a:xfrm>
              <a:off x="3648" y="3072"/>
              <a:ext cx="1263" cy="1046"/>
              <a:chOff x="3648" y="3072"/>
              <a:chExt cx="1263" cy="1046"/>
            </a:xfrm>
          </p:grpSpPr>
          <p:sp>
            <p:nvSpPr>
              <p:cNvPr id="76813" name="Freeform 13"/>
              <p:cNvSpPr>
                <a:spLocks/>
              </p:cNvSpPr>
              <p:nvPr/>
            </p:nvSpPr>
            <p:spPr bwMode="auto">
              <a:xfrm rot="-1064452">
                <a:off x="4765" y="3860"/>
                <a:ext cx="105" cy="116"/>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grpSp>
            <p:nvGrpSpPr>
              <p:cNvPr id="76814" name="Group 14"/>
              <p:cNvGrpSpPr>
                <a:grpSpLocks/>
              </p:cNvGrpSpPr>
              <p:nvPr/>
            </p:nvGrpSpPr>
            <p:grpSpPr bwMode="auto">
              <a:xfrm>
                <a:off x="3648" y="3072"/>
                <a:ext cx="1263" cy="1046"/>
                <a:chOff x="3648" y="3072"/>
                <a:chExt cx="1263" cy="1046"/>
              </a:xfrm>
            </p:grpSpPr>
            <p:grpSp>
              <p:nvGrpSpPr>
                <p:cNvPr id="76815" name="Group 15"/>
                <p:cNvGrpSpPr>
                  <a:grpSpLocks/>
                </p:cNvGrpSpPr>
                <p:nvPr/>
              </p:nvGrpSpPr>
              <p:grpSpPr bwMode="auto">
                <a:xfrm>
                  <a:off x="3648" y="3072"/>
                  <a:ext cx="1215" cy="950"/>
                  <a:chOff x="2160" y="3216"/>
                  <a:chExt cx="1440" cy="864"/>
                </a:xfrm>
              </p:grpSpPr>
              <p:grpSp>
                <p:nvGrpSpPr>
                  <p:cNvPr id="76816" name="Group 16"/>
                  <p:cNvGrpSpPr>
                    <a:grpSpLocks/>
                  </p:cNvGrpSpPr>
                  <p:nvPr/>
                </p:nvGrpSpPr>
                <p:grpSpPr bwMode="auto">
                  <a:xfrm rot="-1064452">
                    <a:off x="3108" y="3729"/>
                    <a:ext cx="168" cy="131"/>
                    <a:chOff x="2227" y="1179"/>
                    <a:chExt cx="1803" cy="1400"/>
                  </a:xfrm>
                </p:grpSpPr>
                <p:sp>
                  <p:nvSpPr>
                    <p:cNvPr id="76817" name="Freeform 17"/>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6818" name="Freeform 18"/>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6819" name="Freeform 19"/>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6820" name="Freeform 20"/>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6821" name="Freeform 21"/>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6822" name="Freeform 22"/>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6823" name="Freeform 23"/>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6824" name="Group 24"/>
                    <p:cNvGrpSpPr>
                      <a:grpSpLocks/>
                    </p:cNvGrpSpPr>
                    <p:nvPr/>
                  </p:nvGrpSpPr>
                  <p:grpSpPr bwMode="auto">
                    <a:xfrm>
                      <a:off x="3354" y="1931"/>
                      <a:ext cx="609" cy="577"/>
                      <a:chOff x="3354" y="1931"/>
                      <a:chExt cx="609" cy="577"/>
                    </a:xfrm>
                  </p:grpSpPr>
                  <p:sp>
                    <p:nvSpPr>
                      <p:cNvPr id="76825" name="Freeform 25"/>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6826" name="Freeform 26"/>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6827" name="Freeform 27"/>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6828" name="Freeform 28"/>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6829" name="Freeform 29"/>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6830" name="Freeform 30"/>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6831" name="Group 31"/>
                  <p:cNvGrpSpPr>
                    <a:grpSpLocks/>
                  </p:cNvGrpSpPr>
                  <p:nvPr/>
                </p:nvGrpSpPr>
                <p:grpSpPr bwMode="auto">
                  <a:xfrm rot="-2180367">
                    <a:off x="3493" y="3858"/>
                    <a:ext cx="107" cy="66"/>
                    <a:chOff x="2227" y="1179"/>
                    <a:chExt cx="1803" cy="1400"/>
                  </a:xfrm>
                </p:grpSpPr>
                <p:sp>
                  <p:nvSpPr>
                    <p:cNvPr id="76832" name="Freeform 32"/>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6833" name="Freeform 33"/>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6834" name="Freeform 34"/>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6835" name="Freeform 35"/>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6836" name="Freeform 36"/>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6837" name="Freeform 37"/>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6838" name="Freeform 38"/>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6839" name="Group 39"/>
                    <p:cNvGrpSpPr>
                      <a:grpSpLocks/>
                    </p:cNvGrpSpPr>
                    <p:nvPr/>
                  </p:nvGrpSpPr>
                  <p:grpSpPr bwMode="auto">
                    <a:xfrm>
                      <a:off x="3354" y="1931"/>
                      <a:ext cx="609" cy="577"/>
                      <a:chOff x="3354" y="1931"/>
                      <a:chExt cx="609" cy="577"/>
                    </a:xfrm>
                  </p:grpSpPr>
                  <p:sp>
                    <p:nvSpPr>
                      <p:cNvPr id="76840" name="Freeform 40"/>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6841" name="Freeform 41"/>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6842" name="Freeform 42"/>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6843" name="Freeform 43"/>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6844" name="Freeform 44"/>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6845" name="Freeform 45"/>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6846" name="Group 46"/>
                  <p:cNvGrpSpPr>
                    <a:grpSpLocks/>
                  </p:cNvGrpSpPr>
                  <p:nvPr/>
                </p:nvGrpSpPr>
                <p:grpSpPr bwMode="auto">
                  <a:xfrm rot="-1064452">
                    <a:off x="3264" y="3792"/>
                    <a:ext cx="154" cy="105"/>
                    <a:chOff x="2227" y="1179"/>
                    <a:chExt cx="1803" cy="1400"/>
                  </a:xfrm>
                </p:grpSpPr>
                <p:sp>
                  <p:nvSpPr>
                    <p:cNvPr id="76847" name="Freeform 47"/>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6848" name="Freeform 48"/>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6849" name="Freeform 49"/>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6850" name="Freeform 50"/>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6851" name="Freeform 51"/>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6852" name="Freeform 52"/>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6853" name="Freeform 53"/>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6854" name="Group 54"/>
                    <p:cNvGrpSpPr>
                      <a:grpSpLocks/>
                    </p:cNvGrpSpPr>
                    <p:nvPr/>
                  </p:nvGrpSpPr>
                  <p:grpSpPr bwMode="auto">
                    <a:xfrm>
                      <a:off x="3354" y="1931"/>
                      <a:ext cx="609" cy="577"/>
                      <a:chOff x="3354" y="1931"/>
                      <a:chExt cx="609" cy="577"/>
                    </a:xfrm>
                  </p:grpSpPr>
                  <p:sp>
                    <p:nvSpPr>
                      <p:cNvPr id="76855" name="Freeform 55"/>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6856" name="Freeform 56"/>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6857" name="Freeform 57"/>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6858" name="Freeform 58"/>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6859" name="Freeform 59"/>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6860" name="Freeform 60"/>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6861" name="Group 61"/>
                  <p:cNvGrpSpPr>
                    <a:grpSpLocks/>
                  </p:cNvGrpSpPr>
                  <p:nvPr/>
                </p:nvGrpSpPr>
                <p:grpSpPr bwMode="auto">
                  <a:xfrm>
                    <a:off x="2160" y="3216"/>
                    <a:ext cx="1354" cy="864"/>
                    <a:chOff x="2160" y="3216"/>
                    <a:chExt cx="1354" cy="864"/>
                  </a:xfrm>
                </p:grpSpPr>
                <p:grpSp>
                  <p:nvGrpSpPr>
                    <p:cNvPr id="76862" name="Group 62"/>
                    <p:cNvGrpSpPr>
                      <a:grpSpLocks/>
                    </p:cNvGrpSpPr>
                    <p:nvPr/>
                  </p:nvGrpSpPr>
                  <p:grpSpPr bwMode="auto">
                    <a:xfrm>
                      <a:off x="2160" y="3216"/>
                      <a:ext cx="978" cy="864"/>
                      <a:chOff x="383" y="816"/>
                      <a:chExt cx="3063" cy="3165"/>
                    </a:xfrm>
                  </p:grpSpPr>
                  <p:sp>
                    <p:nvSpPr>
                      <p:cNvPr id="76863" name="Freeform 63"/>
                      <p:cNvSpPr>
                        <a:spLocks/>
                      </p:cNvSpPr>
                      <p:nvPr/>
                    </p:nvSpPr>
                    <p:spPr bwMode="auto">
                      <a:xfrm rot="-2100308">
                        <a:off x="2591" y="2496"/>
                        <a:ext cx="654" cy="1160"/>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6864" name="Freeform 64"/>
                      <p:cNvSpPr>
                        <a:spLocks/>
                      </p:cNvSpPr>
                      <p:nvPr/>
                    </p:nvSpPr>
                    <p:spPr bwMode="auto">
                      <a:xfrm rot="-2100308">
                        <a:off x="383" y="816"/>
                        <a:ext cx="2498" cy="3165"/>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6865" name="Freeform 65"/>
                      <p:cNvSpPr>
                        <a:spLocks/>
                      </p:cNvSpPr>
                      <p:nvPr/>
                    </p:nvSpPr>
                    <p:spPr bwMode="auto">
                      <a:xfrm rot="-2100308">
                        <a:off x="2063" y="1536"/>
                        <a:ext cx="307" cy="899"/>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6866" name="Freeform 66"/>
                      <p:cNvSpPr>
                        <a:spLocks/>
                      </p:cNvSpPr>
                      <p:nvPr/>
                    </p:nvSpPr>
                    <p:spPr bwMode="auto">
                      <a:xfrm rot="-2100308">
                        <a:off x="671" y="1392"/>
                        <a:ext cx="1056" cy="1728"/>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6867" name="Freeform 67"/>
                      <p:cNvSpPr>
                        <a:spLocks/>
                      </p:cNvSpPr>
                      <p:nvPr/>
                    </p:nvSpPr>
                    <p:spPr bwMode="auto">
                      <a:xfrm rot="-2100308">
                        <a:off x="2831" y="2880"/>
                        <a:ext cx="391" cy="805"/>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6868" name="Freeform 68"/>
                      <p:cNvSpPr>
                        <a:spLocks/>
                      </p:cNvSpPr>
                      <p:nvPr/>
                    </p:nvSpPr>
                    <p:spPr bwMode="auto">
                      <a:xfrm rot="-2100308">
                        <a:off x="2255" y="2736"/>
                        <a:ext cx="649" cy="1056"/>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6869" name="Group 69"/>
                      <p:cNvGrpSpPr>
                        <a:grpSpLocks/>
                      </p:cNvGrpSpPr>
                      <p:nvPr/>
                    </p:nvGrpSpPr>
                    <p:grpSpPr bwMode="auto">
                      <a:xfrm rot="-1303306">
                        <a:off x="1775" y="2256"/>
                        <a:ext cx="1031" cy="1304"/>
                        <a:chOff x="3354" y="1931"/>
                        <a:chExt cx="609" cy="577"/>
                      </a:xfrm>
                    </p:grpSpPr>
                    <p:sp>
                      <p:nvSpPr>
                        <p:cNvPr id="76870" name="Freeform 70"/>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6871" name="Freeform 71"/>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6872" name="Freeform 72"/>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6873" name="Freeform 73"/>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6874" name="Freeform 74"/>
                      <p:cNvSpPr>
                        <a:spLocks/>
                      </p:cNvSpPr>
                      <p:nvPr/>
                    </p:nvSpPr>
                    <p:spPr bwMode="auto">
                      <a:xfrm rot="-2100308">
                        <a:off x="3119" y="2832"/>
                        <a:ext cx="327" cy="532"/>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6875" name="Group 75"/>
                    <p:cNvGrpSpPr>
                      <a:grpSpLocks/>
                    </p:cNvGrpSpPr>
                    <p:nvPr/>
                  </p:nvGrpSpPr>
                  <p:grpSpPr bwMode="auto">
                    <a:xfrm rot="-1064452">
                      <a:off x="3120" y="3792"/>
                      <a:ext cx="154" cy="105"/>
                      <a:chOff x="2227" y="1179"/>
                      <a:chExt cx="1803" cy="1400"/>
                    </a:xfrm>
                  </p:grpSpPr>
                  <p:sp>
                    <p:nvSpPr>
                      <p:cNvPr id="76876" name="Freeform 76"/>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6877" name="Freeform 77"/>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6878" name="Freeform 78"/>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6879" name="Freeform 79"/>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6880" name="Freeform 80"/>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6881" name="Freeform 81"/>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6882" name="Freeform 82"/>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6883" name="Group 83"/>
                      <p:cNvGrpSpPr>
                        <a:grpSpLocks/>
                      </p:cNvGrpSpPr>
                      <p:nvPr/>
                    </p:nvGrpSpPr>
                    <p:grpSpPr bwMode="auto">
                      <a:xfrm>
                        <a:off x="3354" y="1931"/>
                        <a:ext cx="609" cy="577"/>
                        <a:chOff x="3354" y="1931"/>
                        <a:chExt cx="609" cy="577"/>
                      </a:xfrm>
                    </p:grpSpPr>
                    <p:sp>
                      <p:nvSpPr>
                        <p:cNvPr id="76884" name="Freeform 8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6885" name="Freeform 8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6886" name="Freeform 8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6887" name="Freeform 8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6888" name="Freeform 88"/>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6889" name="Freeform 89"/>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6890" name="Group 90"/>
                    <p:cNvGrpSpPr>
                      <a:grpSpLocks/>
                    </p:cNvGrpSpPr>
                    <p:nvPr/>
                  </p:nvGrpSpPr>
                  <p:grpSpPr bwMode="auto">
                    <a:xfrm rot="-1064452">
                      <a:off x="3072" y="3888"/>
                      <a:ext cx="154" cy="105"/>
                      <a:chOff x="2227" y="1179"/>
                      <a:chExt cx="1803" cy="1400"/>
                    </a:xfrm>
                  </p:grpSpPr>
                  <p:sp>
                    <p:nvSpPr>
                      <p:cNvPr id="76891" name="Freeform 9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6892" name="Freeform 9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6893" name="Freeform 9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6894" name="Freeform 9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6895" name="Freeform 9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6896" name="Freeform 9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6897" name="Freeform 9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6898" name="Group 98"/>
                      <p:cNvGrpSpPr>
                        <a:grpSpLocks/>
                      </p:cNvGrpSpPr>
                      <p:nvPr/>
                    </p:nvGrpSpPr>
                    <p:grpSpPr bwMode="auto">
                      <a:xfrm>
                        <a:off x="3354" y="1931"/>
                        <a:ext cx="609" cy="577"/>
                        <a:chOff x="3354" y="1931"/>
                        <a:chExt cx="609" cy="577"/>
                      </a:xfrm>
                    </p:grpSpPr>
                    <p:sp>
                      <p:nvSpPr>
                        <p:cNvPr id="76899" name="Freeform 9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6900" name="Freeform 10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6901" name="Freeform 10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6902" name="Freeform 10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6903" name="Freeform 10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6904" name="Freeform 10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6905" name="Group 105"/>
                    <p:cNvGrpSpPr>
                      <a:grpSpLocks/>
                    </p:cNvGrpSpPr>
                    <p:nvPr/>
                  </p:nvGrpSpPr>
                  <p:grpSpPr bwMode="auto">
                    <a:xfrm rot="-1064452">
                      <a:off x="2496" y="3888"/>
                      <a:ext cx="154" cy="105"/>
                      <a:chOff x="2227" y="1179"/>
                      <a:chExt cx="1803" cy="1400"/>
                    </a:xfrm>
                  </p:grpSpPr>
                  <p:sp>
                    <p:nvSpPr>
                      <p:cNvPr id="76906" name="Freeform 106"/>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6907" name="Freeform 107"/>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6908" name="Freeform 108"/>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6909" name="Freeform 109"/>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6910" name="Freeform 110"/>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6911" name="Freeform 111"/>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6912" name="Freeform 112"/>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6913" name="Group 113"/>
                      <p:cNvGrpSpPr>
                        <a:grpSpLocks/>
                      </p:cNvGrpSpPr>
                      <p:nvPr/>
                    </p:nvGrpSpPr>
                    <p:grpSpPr bwMode="auto">
                      <a:xfrm>
                        <a:off x="3354" y="1931"/>
                        <a:ext cx="609" cy="577"/>
                        <a:chOff x="3354" y="1931"/>
                        <a:chExt cx="609" cy="577"/>
                      </a:xfrm>
                    </p:grpSpPr>
                    <p:sp>
                      <p:nvSpPr>
                        <p:cNvPr id="76914" name="Freeform 11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6915" name="Freeform 11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6916" name="Freeform 11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6917" name="Freeform 11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6918" name="Freeform 118"/>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6919" name="Freeform 119"/>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6920" name="Group 120"/>
                    <p:cNvGrpSpPr>
                      <a:grpSpLocks/>
                    </p:cNvGrpSpPr>
                    <p:nvPr/>
                  </p:nvGrpSpPr>
                  <p:grpSpPr bwMode="auto">
                    <a:xfrm rot="-1064452">
                      <a:off x="3360" y="3888"/>
                      <a:ext cx="154" cy="105"/>
                      <a:chOff x="2227" y="1179"/>
                      <a:chExt cx="1803" cy="1400"/>
                    </a:xfrm>
                  </p:grpSpPr>
                  <p:sp>
                    <p:nvSpPr>
                      <p:cNvPr id="76921" name="Freeform 12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6922" name="Freeform 12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6923" name="Freeform 12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6924" name="Freeform 12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6925" name="Freeform 12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6926" name="Freeform 12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6927" name="Freeform 12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6928" name="Group 128"/>
                      <p:cNvGrpSpPr>
                        <a:grpSpLocks/>
                      </p:cNvGrpSpPr>
                      <p:nvPr/>
                    </p:nvGrpSpPr>
                    <p:grpSpPr bwMode="auto">
                      <a:xfrm>
                        <a:off x="3354" y="1931"/>
                        <a:ext cx="609" cy="577"/>
                        <a:chOff x="3354" y="1931"/>
                        <a:chExt cx="609" cy="577"/>
                      </a:xfrm>
                    </p:grpSpPr>
                    <p:sp>
                      <p:nvSpPr>
                        <p:cNvPr id="76929" name="Freeform 12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6930" name="Freeform 13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6931" name="Freeform 13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6932" name="Freeform 13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6933" name="Freeform 13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6934" name="Freeform 13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grpSp>
            <p:grpSp>
              <p:nvGrpSpPr>
                <p:cNvPr id="76935" name="Group 135"/>
                <p:cNvGrpSpPr>
                  <a:grpSpLocks/>
                </p:cNvGrpSpPr>
                <p:nvPr/>
              </p:nvGrpSpPr>
              <p:grpSpPr bwMode="auto">
                <a:xfrm>
                  <a:off x="3696" y="3168"/>
                  <a:ext cx="1215" cy="950"/>
                  <a:chOff x="3729" y="3178"/>
                  <a:chExt cx="1215" cy="950"/>
                </a:xfrm>
              </p:grpSpPr>
              <p:grpSp>
                <p:nvGrpSpPr>
                  <p:cNvPr id="76936" name="Group 136"/>
                  <p:cNvGrpSpPr>
                    <a:grpSpLocks/>
                  </p:cNvGrpSpPr>
                  <p:nvPr/>
                </p:nvGrpSpPr>
                <p:grpSpPr bwMode="auto">
                  <a:xfrm rot="-1064452">
                    <a:off x="4529" y="3742"/>
                    <a:ext cx="142" cy="144"/>
                    <a:chOff x="2227" y="1179"/>
                    <a:chExt cx="1803" cy="1400"/>
                  </a:xfrm>
                </p:grpSpPr>
                <p:sp>
                  <p:nvSpPr>
                    <p:cNvPr id="76937" name="Freeform 137"/>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6938" name="Freeform 138"/>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6939" name="Freeform 139"/>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6940" name="Freeform 140"/>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6941" name="Freeform 141"/>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6942" name="Freeform 142"/>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6943" name="Freeform 143"/>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6944" name="Group 144"/>
                    <p:cNvGrpSpPr>
                      <a:grpSpLocks/>
                    </p:cNvGrpSpPr>
                    <p:nvPr/>
                  </p:nvGrpSpPr>
                  <p:grpSpPr bwMode="auto">
                    <a:xfrm>
                      <a:off x="3354" y="1931"/>
                      <a:ext cx="609" cy="577"/>
                      <a:chOff x="3354" y="1931"/>
                      <a:chExt cx="609" cy="577"/>
                    </a:xfrm>
                  </p:grpSpPr>
                  <p:sp>
                    <p:nvSpPr>
                      <p:cNvPr id="76945" name="Freeform 145"/>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6946" name="Freeform 146"/>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6947" name="Freeform 147"/>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6948" name="Freeform 148"/>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6949" name="Freeform 149"/>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6950" name="Freeform 150"/>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6951" name="Group 151"/>
                  <p:cNvGrpSpPr>
                    <a:grpSpLocks/>
                  </p:cNvGrpSpPr>
                  <p:nvPr/>
                </p:nvGrpSpPr>
                <p:grpSpPr bwMode="auto">
                  <a:xfrm rot="-2180367">
                    <a:off x="4854" y="3884"/>
                    <a:ext cx="90" cy="72"/>
                    <a:chOff x="2227" y="1179"/>
                    <a:chExt cx="1803" cy="1400"/>
                  </a:xfrm>
                </p:grpSpPr>
                <p:sp>
                  <p:nvSpPr>
                    <p:cNvPr id="76952" name="Freeform 152"/>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6953" name="Freeform 153"/>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6954" name="Freeform 154"/>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6955" name="Freeform 155"/>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6956" name="Freeform 156"/>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6957" name="Freeform 157"/>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6958" name="Freeform 158"/>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6959" name="Group 159"/>
                    <p:cNvGrpSpPr>
                      <a:grpSpLocks/>
                    </p:cNvGrpSpPr>
                    <p:nvPr/>
                  </p:nvGrpSpPr>
                  <p:grpSpPr bwMode="auto">
                    <a:xfrm>
                      <a:off x="3354" y="1931"/>
                      <a:ext cx="609" cy="577"/>
                      <a:chOff x="3354" y="1931"/>
                      <a:chExt cx="609" cy="577"/>
                    </a:xfrm>
                  </p:grpSpPr>
                  <p:sp>
                    <p:nvSpPr>
                      <p:cNvPr id="76960" name="Freeform 160"/>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6961" name="Freeform 161"/>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6962" name="Freeform 162"/>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6963" name="Freeform 163"/>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6964" name="Freeform 164"/>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6965" name="Freeform 165"/>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6966" name="Group 166"/>
                  <p:cNvGrpSpPr>
                    <a:grpSpLocks/>
                  </p:cNvGrpSpPr>
                  <p:nvPr/>
                </p:nvGrpSpPr>
                <p:grpSpPr bwMode="auto">
                  <a:xfrm rot="-1064452">
                    <a:off x="4661" y="3811"/>
                    <a:ext cx="129" cy="116"/>
                    <a:chOff x="2227" y="1179"/>
                    <a:chExt cx="1803" cy="1400"/>
                  </a:xfrm>
                </p:grpSpPr>
                <p:sp>
                  <p:nvSpPr>
                    <p:cNvPr id="76967" name="Freeform 167"/>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6968" name="Freeform 168"/>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6969" name="Freeform 169"/>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6970" name="Freeform 170"/>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6971" name="Freeform 171"/>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6972" name="Freeform 172"/>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6973" name="Freeform 173"/>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6974" name="Group 174"/>
                    <p:cNvGrpSpPr>
                      <a:grpSpLocks/>
                    </p:cNvGrpSpPr>
                    <p:nvPr/>
                  </p:nvGrpSpPr>
                  <p:grpSpPr bwMode="auto">
                    <a:xfrm>
                      <a:off x="3354" y="1931"/>
                      <a:ext cx="609" cy="577"/>
                      <a:chOff x="3354" y="1931"/>
                      <a:chExt cx="609" cy="577"/>
                    </a:xfrm>
                  </p:grpSpPr>
                  <p:sp>
                    <p:nvSpPr>
                      <p:cNvPr id="76975" name="Freeform 175"/>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6976" name="Freeform 176"/>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6977" name="Freeform 177"/>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6978" name="Freeform 178"/>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6979" name="Freeform 179"/>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6980" name="Freeform 180"/>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6981" name="Group 181"/>
                  <p:cNvGrpSpPr>
                    <a:grpSpLocks/>
                  </p:cNvGrpSpPr>
                  <p:nvPr/>
                </p:nvGrpSpPr>
                <p:grpSpPr bwMode="auto">
                  <a:xfrm>
                    <a:off x="3729" y="3178"/>
                    <a:ext cx="1142" cy="950"/>
                    <a:chOff x="3729" y="3178"/>
                    <a:chExt cx="1142" cy="950"/>
                  </a:xfrm>
                </p:grpSpPr>
                <p:grpSp>
                  <p:nvGrpSpPr>
                    <p:cNvPr id="76982" name="Group 182"/>
                    <p:cNvGrpSpPr>
                      <a:grpSpLocks/>
                    </p:cNvGrpSpPr>
                    <p:nvPr/>
                  </p:nvGrpSpPr>
                  <p:grpSpPr bwMode="auto">
                    <a:xfrm>
                      <a:off x="3729" y="3178"/>
                      <a:ext cx="825" cy="950"/>
                      <a:chOff x="383" y="816"/>
                      <a:chExt cx="3063" cy="3165"/>
                    </a:xfrm>
                  </p:grpSpPr>
                  <p:sp>
                    <p:nvSpPr>
                      <p:cNvPr id="76983" name="Freeform 183"/>
                      <p:cNvSpPr>
                        <a:spLocks/>
                      </p:cNvSpPr>
                      <p:nvPr/>
                    </p:nvSpPr>
                    <p:spPr bwMode="auto">
                      <a:xfrm rot="-2100308">
                        <a:off x="2591" y="2496"/>
                        <a:ext cx="654" cy="1160"/>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6984" name="Freeform 184"/>
                      <p:cNvSpPr>
                        <a:spLocks/>
                      </p:cNvSpPr>
                      <p:nvPr/>
                    </p:nvSpPr>
                    <p:spPr bwMode="auto">
                      <a:xfrm rot="-2100308">
                        <a:off x="383" y="816"/>
                        <a:ext cx="2498" cy="3165"/>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6985" name="Freeform 185"/>
                      <p:cNvSpPr>
                        <a:spLocks/>
                      </p:cNvSpPr>
                      <p:nvPr/>
                    </p:nvSpPr>
                    <p:spPr bwMode="auto">
                      <a:xfrm rot="-2100308">
                        <a:off x="2063" y="1536"/>
                        <a:ext cx="307" cy="899"/>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6986" name="Freeform 186"/>
                      <p:cNvSpPr>
                        <a:spLocks/>
                      </p:cNvSpPr>
                      <p:nvPr/>
                    </p:nvSpPr>
                    <p:spPr bwMode="auto">
                      <a:xfrm rot="-2100308">
                        <a:off x="671" y="1392"/>
                        <a:ext cx="1056" cy="1728"/>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6987" name="Freeform 187"/>
                      <p:cNvSpPr>
                        <a:spLocks/>
                      </p:cNvSpPr>
                      <p:nvPr/>
                    </p:nvSpPr>
                    <p:spPr bwMode="auto">
                      <a:xfrm rot="-2100308">
                        <a:off x="2831" y="2880"/>
                        <a:ext cx="391" cy="805"/>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6988" name="Freeform 188"/>
                      <p:cNvSpPr>
                        <a:spLocks/>
                      </p:cNvSpPr>
                      <p:nvPr/>
                    </p:nvSpPr>
                    <p:spPr bwMode="auto">
                      <a:xfrm rot="-2100308">
                        <a:off x="2255" y="2736"/>
                        <a:ext cx="649" cy="1056"/>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nvGrpSpPr>
                      <p:cNvPr id="76989" name="Group 189"/>
                      <p:cNvGrpSpPr>
                        <a:grpSpLocks/>
                      </p:cNvGrpSpPr>
                      <p:nvPr/>
                    </p:nvGrpSpPr>
                    <p:grpSpPr bwMode="auto">
                      <a:xfrm rot="-1303306">
                        <a:off x="1775" y="2256"/>
                        <a:ext cx="1031" cy="1304"/>
                        <a:chOff x="3354" y="1931"/>
                        <a:chExt cx="609" cy="577"/>
                      </a:xfrm>
                    </p:grpSpPr>
                    <p:sp>
                      <p:nvSpPr>
                        <p:cNvPr id="76990" name="Freeform 190"/>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6991" name="Freeform 191"/>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6992" name="Freeform 192"/>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6993" name="Freeform 193"/>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sp>
                    <p:nvSpPr>
                      <p:cNvPr id="76994" name="Freeform 194"/>
                      <p:cNvSpPr>
                        <a:spLocks/>
                      </p:cNvSpPr>
                      <p:nvPr/>
                    </p:nvSpPr>
                    <p:spPr bwMode="auto">
                      <a:xfrm rot="-2100308">
                        <a:off x="3119" y="2832"/>
                        <a:ext cx="327" cy="532"/>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grpSp>
                  <p:nvGrpSpPr>
                    <p:cNvPr id="76995" name="Group 195"/>
                    <p:cNvGrpSpPr>
                      <a:grpSpLocks/>
                    </p:cNvGrpSpPr>
                    <p:nvPr/>
                  </p:nvGrpSpPr>
                  <p:grpSpPr bwMode="auto">
                    <a:xfrm rot="-1064452">
                      <a:off x="4539" y="3811"/>
                      <a:ext cx="130" cy="116"/>
                      <a:chOff x="2227" y="1179"/>
                      <a:chExt cx="1803" cy="1400"/>
                    </a:xfrm>
                  </p:grpSpPr>
                  <p:sp>
                    <p:nvSpPr>
                      <p:cNvPr id="76996" name="Freeform 196"/>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6997" name="Freeform 197"/>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6998" name="Freeform 198"/>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6999" name="Freeform 199"/>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7000" name="Freeform 200"/>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7001" name="Freeform 201"/>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7002" name="Freeform 202"/>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7003" name="Group 203"/>
                      <p:cNvGrpSpPr>
                        <a:grpSpLocks/>
                      </p:cNvGrpSpPr>
                      <p:nvPr/>
                    </p:nvGrpSpPr>
                    <p:grpSpPr bwMode="auto">
                      <a:xfrm>
                        <a:off x="3354" y="1931"/>
                        <a:ext cx="609" cy="577"/>
                        <a:chOff x="3354" y="1931"/>
                        <a:chExt cx="609" cy="577"/>
                      </a:xfrm>
                    </p:grpSpPr>
                    <p:sp>
                      <p:nvSpPr>
                        <p:cNvPr id="77004" name="Freeform 20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7005" name="Freeform 20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7006" name="Freeform 20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7007" name="Freeform 20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7008" name="Freeform 208"/>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7009" name="Freeform 209"/>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7010" name="Group 210"/>
                    <p:cNvGrpSpPr>
                      <a:grpSpLocks/>
                    </p:cNvGrpSpPr>
                    <p:nvPr/>
                  </p:nvGrpSpPr>
                  <p:grpSpPr bwMode="auto">
                    <a:xfrm rot="-1064452">
                      <a:off x="4498" y="3917"/>
                      <a:ext cx="130" cy="115"/>
                      <a:chOff x="2227" y="1179"/>
                      <a:chExt cx="1803" cy="1400"/>
                    </a:xfrm>
                  </p:grpSpPr>
                  <p:sp>
                    <p:nvSpPr>
                      <p:cNvPr id="77011" name="Freeform 21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7012" name="Freeform 21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7013" name="Freeform 21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7014" name="Freeform 21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7015" name="Freeform 21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7016" name="Freeform 21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7017" name="Freeform 21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7018" name="Group 218"/>
                      <p:cNvGrpSpPr>
                        <a:grpSpLocks/>
                      </p:cNvGrpSpPr>
                      <p:nvPr/>
                    </p:nvGrpSpPr>
                    <p:grpSpPr bwMode="auto">
                      <a:xfrm>
                        <a:off x="3354" y="1931"/>
                        <a:ext cx="609" cy="577"/>
                        <a:chOff x="3354" y="1931"/>
                        <a:chExt cx="609" cy="577"/>
                      </a:xfrm>
                    </p:grpSpPr>
                    <p:sp>
                      <p:nvSpPr>
                        <p:cNvPr id="77019" name="Freeform 21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7020" name="Freeform 22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7021" name="Freeform 22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7022" name="Freeform 22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7023" name="Freeform 22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7024" name="Freeform 22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7025" name="Group 225"/>
                    <p:cNvGrpSpPr>
                      <a:grpSpLocks/>
                    </p:cNvGrpSpPr>
                    <p:nvPr/>
                  </p:nvGrpSpPr>
                  <p:grpSpPr bwMode="auto">
                    <a:xfrm rot="-1064452">
                      <a:off x="4012" y="3917"/>
                      <a:ext cx="130" cy="115"/>
                      <a:chOff x="2227" y="1179"/>
                      <a:chExt cx="1803" cy="1400"/>
                    </a:xfrm>
                  </p:grpSpPr>
                  <p:sp>
                    <p:nvSpPr>
                      <p:cNvPr id="77026" name="Freeform 226"/>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7027" name="Freeform 227"/>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7028" name="Freeform 228"/>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7029" name="Freeform 229"/>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7030" name="Freeform 230"/>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7031" name="Freeform 231"/>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7032" name="Freeform 232"/>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7033" name="Group 233"/>
                      <p:cNvGrpSpPr>
                        <a:grpSpLocks/>
                      </p:cNvGrpSpPr>
                      <p:nvPr/>
                    </p:nvGrpSpPr>
                    <p:grpSpPr bwMode="auto">
                      <a:xfrm>
                        <a:off x="3354" y="1931"/>
                        <a:ext cx="609" cy="577"/>
                        <a:chOff x="3354" y="1931"/>
                        <a:chExt cx="609" cy="577"/>
                      </a:xfrm>
                    </p:grpSpPr>
                    <p:sp>
                      <p:nvSpPr>
                        <p:cNvPr id="77034" name="Freeform 23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7035" name="Freeform 23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7036" name="Freeform 23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7037" name="Freeform 23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7038" name="Freeform 238"/>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7039" name="Freeform 239"/>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7040" name="Group 240"/>
                    <p:cNvGrpSpPr>
                      <a:grpSpLocks/>
                    </p:cNvGrpSpPr>
                    <p:nvPr/>
                  </p:nvGrpSpPr>
                  <p:grpSpPr bwMode="auto">
                    <a:xfrm rot="-1064452">
                      <a:off x="4741" y="3917"/>
                      <a:ext cx="130" cy="115"/>
                      <a:chOff x="2227" y="1179"/>
                      <a:chExt cx="1803" cy="1400"/>
                    </a:xfrm>
                  </p:grpSpPr>
                  <p:sp>
                    <p:nvSpPr>
                      <p:cNvPr id="77041" name="Freeform 24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7042" name="Freeform 24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7043" name="Freeform 24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7044" name="Freeform 24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7045" name="Freeform 24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7046" name="Freeform 24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7047" name="Freeform 24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7048" name="Group 248"/>
                      <p:cNvGrpSpPr>
                        <a:grpSpLocks/>
                      </p:cNvGrpSpPr>
                      <p:nvPr/>
                    </p:nvGrpSpPr>
                    <p:grpSpPr bwMode="auto">
                      <a:xfrm>
                        <a:off x="3354" y="1931"/>
                        <a:ext cx="609" cy="577"/>
                        <a:chOff x="3354" y="1931"/>
                        <a:chExt cx="609" cy="577"/>
                      </a:xfrm>
                    </p:grpSpPr>
                    <p:sp>
                      <p:nvSpPr>
                        <p:cNvPr id="77049" name="Freeform 24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7050" name="Freeform 25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7051" name="Freeform 25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7052" name="Freeform 25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7053" name="Freeform 25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7054" name="Freeform 25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grpSp>
            <p:grpSp>
              <p:nvGrpSpPr>
                <p:cNvPr id="77055" name="Group 255"/>
                <p:cNvGrpSpPr>
                  <a:grpSpLocks/>
                </p:cNvGrpSpPr>
                <p:nvPr/>
              </p:nvGrpSpPr>
              <p:grpSpPr bwMode="auto">
                <a:xfrm rot="-1064452">
                  <a:off x="4539" y="3864"/>
                  <a:ext cx="130" cy="116"/>
                  <a:chOff x="2227" y="1179"/>
                  <a:chExt cx="1803" cy="1400"/>
                </a:xfrm>
              </p:grpSpPr>
              <p:sp>
                <p:nvSpPr>
                  <p:cNvPr id="77056" name="Freeform 256"/>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7057" name="Freeform 257"/>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7058" name="Freeform 258"/>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7059" name="Freeform 259"/>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7060" name="Freeform 260"/>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7061" name="Freeform 261"/>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7062" name="Freeform 262"/>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7063" name="Group 263"/>
                  <p:cNvGrpSpPr>
                    <a:grpSpLocks/>
                  </p:cNvGrpSpPr>
                  <p:nvPr/>
                </p:nvGrpSpPr>
                <p:grpSpPr bwMode="auto">
                  <a:xfrm>
                    <a:off x="3354" y="1931"/>
                    <a:ext cx="609" cy="577"/>
                    <a:chOff x="3354" y="1931"/>
                    <a:chExt cx="609" cy="577"/>
                  </a:xfrm>
                </p:grpSpPr>
                <p:sp>
                  <p:nvSpPr>
                    <p:cNvPr id="77064" name="Freeform 26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7065" name="Freeform 26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7066" name="Freeform 26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7067" name="Freeform 26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7068" name="Freeform 268"/>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7069" name="Freeform 269"/>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7070" name="Group 270"/>
                <p:cNvGrpSpPr>
                  <a:grpSpLocks/>
                </p:cNvGrpSpPr>
                <p:nvPr/>
              </p:nvGrpSpPr>
              <p:grpSpPr bwMode="auto">
                <a:xfrm rot="-1064452">
                  <a:off x="4661" y="3864"/>
                  <a:ext cx="129" cy="116"/>
                  <a:chOff x="2227" y="1179"/>
                  <a:chExt cx="1803" cy="1400"/>
                </a:xfrm>
              </p:grpSpPr>
              <p:sp>
                <p:nvSpPr>
                  <p:cNvPr id="77071" name="Freeform 27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7072" name="Freeform 27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7073" name="Freeform 27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7074" name="Freeform 27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7075" name="Freeform 27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7076" name="Freeform 27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7077" name="Freeform 27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7078" name="Group 278"/>
                  <p:cNvGrpSpPr>
                    <a:grpSpLocks/>
                  </p:cNvGrpSpPr>
                  <p:nvPr/>
                </p:nvGrpSpPr>
                <p:grpSpPr bwMode="auto">
                  <a:xfrm>
                    <a:off x="3354" y="1931"/>
                    <a:ext cx="609" cy="577"/>
                    <a:chOff x="3354" y="1931"/>
                    <a:chExt cx="609" cy="577"/>
                  </a:xfrm>
                </p:grpSpPr>
                <p:sp>
                  <p:nvSpPr>
                    <p:cNvPr id="77079" name="Freeform 27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7080" name="Freeform 28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7081" name="Freeform 28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7082" name="Freeform 28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7083" name="Freeform 28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7084" name="Freeform 28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7085" name="Group 285"/>
                <p:cNvGrpSpPr>
                  <a:grpSpLocks/>
                </p:cNvGrpSpPr>
                <p:nvPr/>
              </p:nvGrpSpPr>
              <p:grpSpPr bwMode="auto">
                <a:xfrm rot="-1064452">
                  <a:off x="4661" y="3758"/>
                  <a:ext cx="129" cy="116"/>
                  <a:chOff x="2227" y="1179"/>
                  <a:chExt cx="1803" cy="1400"/>
                </a:xfrm>
              </p:grpSpPr>
              <p:sp>
                <p:nvSpPr>
                  <p:cNvPr id="77086" name="Freeform 286"/>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7087" name="Freeform 287"/>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7088" name="Freeform 288"/>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7089" name="Freeform 289"/>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7090" name="Freeform 290"/>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7091" name="Freeform 291"/>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7092" name="Freeform 292"/>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7093" name="Group 293"/>
                  <p:cNvGrpSpPr>
                    <a:grpSpLocks/>
                  </p:cNvGrpSpPr>
                  <p:nvPr/>
                </p:nvGrpSpPr>
                <p:grpSpPr bwMode="auto">
                  <a:xfrm>
                    <a:off x="3354" y="1931"/>
                    <a:ext cx="609" cy="577"/>
                    <a:chOff x="3354" y="1931"/>
                    <a:chExt cx="609" cy="577"/>
                  </a:xfrm>
                </p:grpSpPr>
                <p:sp>
                  <p:nvSpPr>
                    <p:cNvPr id="77094" name="Freeform 29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7095" name="Freeform 29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7096" name="Freeform 29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7097" name="Freeform 29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7098" name="Freeform 298"/>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7099" name="Freeform 299"/>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7100" name="Group 300"/>
                <p:cNvGrpSpPr>
                  <a:grpSpLocks/>
                </p:cNvGrpSpPr>
                <p:nvPr/>
              </p:nvGrpSpPr>
              <p:grpSpPr bwMode="auto">
                <a:xfrm rot="-1064452">
                  <a:off x="4742" y="3811"/>
                  <a:ext cx="129" cy="116"/>
                  <a:chOff x="2227" y="1179"/>
                  <a:chExt cx="1803" cy="1400"/>
                </a:xfrm>
              </p:grpSpPr>
              <p:sp>
                <p:nvSpPr>
                  <p:cNvPr id="77101" name="Freeform 30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7102" name="Freeform 30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7103" name="Freeform 30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7104" name="Freeform 30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7105" name="Freeform 30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7106" name="Freeform 30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7107" name="Freeform 30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7108" name="Group 308"/>
                  <p:cNvGrpSpPr>
                    <a:grpSpLocks/>
                  </p:cNvGrpSpPr>
                  <p:nvPr/>
                </p:nvGrpSpPr>
                <p:grpSpPr bwMode="auto">
                  <a:xfrm>
                    <a:off x="3354" y="1931"/>
                    <a:ext cx="609" cy="577"/>
                    <a:chOff x="3354" y="1931"/>
                    <a:chExt cx="609" cy="577"/>
                  </a:xfrm>
                </p:grpSpPr>
                <p:sp>
                  <p:nvSpPr>
                    <p:cNvPr id="77109" name="Freeform 30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7110" name="Freeform 31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7111" name="Freeform 31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7112" name="Freeform 31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7113" name="Freeform 31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7114" name="Freeform 31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7115" name="Group 315"/>
                <p:cNvGrpSpPr>
                  <a:grpSpLocks/>
                </p:cNvGrpSpPr>
                <p:nvPr/>
              </p:nvGrpSpPr>
              <p:grpSpPr bwMode="auto">
                <a:xfrm rot="-1064452">
                  <a:off x="3932" y="3917"/>
                  <a:ext cx="129" cy="115"/>
                  <a:chOff x="2227" y="1179"/>
                  <a:chExt cx="1803" cy="1400"/>
                </a:xfrm>
              </p:grpSpPr>
              <p:sp>
                <p:nvSpPr>
                  <p:cNvPr id="77116" name="Freeform 316"/>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7117" name="Freeform 317"/>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7118" name="Freeform 318"/>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7119" name="Freeform 319"/>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7120" name="Freeform 320"/>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7121" name="Freeform 321"/>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7122" name="Freeform 322"/>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7123" name="Group 323"/>
                  <p:cNvGrpSpPr>
                    <a:grpSpLocks/>
                  </p:cNvGrpSpPr>
                  <p:nvPr/>
                </p:nvGrpSpPr>
                <p:grpSpPr bwMode="auto">
                  <a:xfrm>
                    <a:off x="3354" y="1931"/>
                    <a:ext cx="609" cy="577"/>
                    <a:chOff x="3354" y="1931"/>
                    <a:chExt cx="609" cy="577"/>
                  </a:xfrm>
                </p:grpSpPr>
                <p:sp>
                  <p:nvSpPr>
                    <p:cNvPr id="77124" name="Freeform 32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7125" name="Freeform 32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7126" name="Freeform 32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7127" name="Freeform 32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7128" name="Freeform 328"/>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7129" name="Freeform 329"/>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grpSp>
        <p:grpSp>
          <p:nvGrpSpPr>
            <p:cNvPr id="77130" name="Group 330"/>
            <p:cNvGrpSpPr>
              <a:grpSpLocks/>
            </p:cNvGrpSpPr>
            <p:nvPr/>
          </p:nvGrpSpPr>
          <p:grpSpPr bwMode="auto">
            <a:xfrm rot="-1064452">
              <a:off x="4464" y="3696"/>
              <a:ext cx="130" cy="115"/>
              <a:chOff x="2227" y="1179"/>
              <a:chExt cx="1803" cy="1400"/>
            </a:xfrm>
          </p:grpSpPr>
          <p:sp>
            <p:nvSpPr>
              <p:cNvPr id="77131" name="Freeform 33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7132" name="Freeform 33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7133" name="Freeform 33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7134" name="Freeform 33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7135" name="Freeform 33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7136" name="Freeform 33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7137" name="Freeform 33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7138" name="Group 338"/>
              <p:cNvGrpSpPr>
                <a:grpSpLocks/>
              </p:cNvGrpSpPr>
              <p:nvPr/>
            </p:nvGrpSpPr>
            <p:grpSpPr bwMode="auto">
              <a:xfrm>
                <a:off x="3354" y="1931"/>
                <a:ext cx="609" cy="577"/>
                <a:chOff x="3354" y="1931"/>
                <a:chExt cx="609" cy="577"/>
              </a:xfrm>
            </p:grpSpPr>
            <p:sp>
              <p:nvSpPr>
                <p:cNvPr id="77139" name="Freeform 33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7140" name="Freeform 34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7141" name="Freeform 34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7142" name="Freeform 34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7143" name="Freeform 34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7144" name="Freeform 34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7145" name="Group 345"/>
            <p:cNvGrpSpPr>
              <a:grpSpLocks/>
            </p:cNvGrpSpPr>
            <p:nvPr/>
          </p:nvGrpSpPr>
          <p:grpSpPr bwMode="auto">
            <a:xfrm rot="-1064452">
              <a:off x="4704" y="3744"/>
              <a:ext cx="130" cy="115"/>
              <a:chOff x="2227" y="1179"/>
              <a:chExt cx="1803" cy="1400"/>
            </a:xfrm>
          </p:grpSpPr>
          <p:sp>
            <p:nvSpPr>
              <p:cNvPr id="77146" name="Freeform 346"/>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7147" name="Freeform 347"/>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7148" name="Freeform 348"/>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7149" name="Freeform 349"/>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7150" name="Freeform 350"/>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7151" name="Freeform 351"/>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7152" name="Freeform 352"/>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7153" name="Group 353"/>
              <p:cNvGrpSpPr>
                <a:grpSpLocks/>
              </p:cNvGrpSpPr>
              <p:nvPr/>
            </p:nvGrpSpPr>
            <p:grpSpPr bwMode="auto">
              <a:xfrm>
                <a:off x="3354" y="1931"/>
                <a:ext cx="609" cy="577"/>
                <a:chOff x="3354" y="1931"/>
                <a:chExt cx="609" cy="577"/>
              </a:xfrm>
            </p:grpSpPr>
            <p:sp>
              <p:nvSpPr>
                <p:cNvPr id="77154" name="Freeform 35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7155" name="Freeform 35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7156" name="Freeform 35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7157" name="Freeform 35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7158" name="Freeform 358"/>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7159" name="Freeform 359"/>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7160" name="Group 360"/>
            <p:cNvGrpSpPr>
              <a:grpSpLocks/>
            </p:cNvGrpSpPr>
            <p:nvPr/>
          </p:nvGrpSpPr>
          <p:grpSpPr bwMode="auto">
            <a:xfrm rot="-1064452">
              <a:off x="4608" y="3744"/>
              <a:ext cx="130" cy="115"/>
              <a:chOff x="2227" y="1179"/>
              <a:chExt cx="1803" cy="1400"/>
            </a:xfrm>
          </p:grpSpPr>
          <p:sp>
            <p:nvSpPr>
              <p:cNvPr id="77161" name="Freeform 36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7162" name="Freeform 36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7163" name="Freeform 36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7164" name="Freeform 36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7165" name="Freeform 36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7166" name="Freeform 36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7167" name="Freeform 36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7168" name="Group 368"/>
              <p:cNvGrpSpPr>
                <a:grpSpLocks/>
              </p:cNvGrpSpPr>
              <p:nvPr/>
            </p:nvGrpSpPr>
            <p:grpSpPr bwMode="auto">
              <a:xfrm>
                <a:off x="3354" y="1931"/>
                <a:ext cx="609" cy="577"/>
                <a:chOff x="3354" y="1931"/>
                <a:chExt cx="609" cy="577"/>
              </a:xfrm>
            </p:grpSpPr>
            <p:sp>
              <p:nvSpPr>
                <p:cNvPr id="77169" name="Freeform 36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7170" name="Freeform 37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7171" name="Freeform 37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7172" name="Freeform 37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7173" name="Freeform 37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7174" name="Freeform 37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sp>
        <p:nvSpPr>
          <p:cNvPr id="77176" name="Text Box 376"/>
          <p:cNvSpPr txBox="1">
            <a:spLocks noChangeArrowheads="1"/>
          </p:cNvSpPr>
          <p:nvPr/>
        </p:nvSpPr>
        <p:spPr bwMode="auto">
          <a:xfrm>
            <a:off x="3429000" y="4495800"/>
            <a:ext cx="2819400" cy="461665"/>
          </a:xfrm>
          <a:prstGeom prst="rect">
            <a:avLst/>
          </a:prstGeom>
          <a:noFill/>
          <a:ln w="12700" cap="sq">
            <a:noFill/>
            <a:miter lim="800000"/>
            <a:headEnd type="none" w="sm" len="sm"/>
            <a:tailEnd type="none" w="sm" len="sm"/>
          </a:ln>
          <a:effectLst/>
        </p:spPr>
        <p:txBody>
          <a:bodyPr>
            <a:spAutoFit/>
          </a:bodyPr>
          <a:lstStyle/>
          <a:p>
            <a:pPr algn="ctr" eaLnBrk="0" hangingPunct="0"/>
            <a:r>
              <a:rPr lang="en-US" sz="2400" b="1" dirty="0"/>
              <a:t>Drop</a:t>
            </a:r>
            <a:r>
              <a:rPr lang="en-US" sz="2400" dirty="0"/>
              <a:t> </a:t>
            </a:r>
            <a:r>
              <a:rPr lang="en-US" sz="2400" b="1" dirty="0"/>
              <a:t>downwind</a:t>
            </a:r>
            <a:r>
              <a:rPr lang="en-US" dirty="0"/>
              <a:t>.</a:t>
            </a:r>
          </a:p>
        </p:txBody>
      </p:sp>
    </p:spTree>
    <p:extLst>
      <p:ext uri="{BB962C8B-B14F-4D97-AF65-F5344CB8AC3E}">
        <p14:creationId xmlns:p14="http://schemas.microsoft.com/office/powerpoint/2010/main" val="1134893703"/>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2"/>
          <p:cNvSpPr>
            <a:spLocks noGrp="1" noChangeArrowheads="1"/>
          </p:cNvSpPr>
          <p:nvPr>
            <p:ph type="title"/>
          </p:nvPr>
        </p:nvSpPr>
        <p:spPr>
          <a:xfrm>
            <a:off x="685800" y="304800"/>
            <a:ext cx="7772400" cy="1143000"/>
          </a:xfrm>
        </p:spPr>
        <p:txBody>
          <a:bodyPr/>
          <a:lstStyle/>
          <a:p>
            <a:r>
              <a:rPr lang="en-US" b="1" dirty="0" smtClean="0"/>
              <a:t>CIRCUIT TYPES</a:t>
            </a:r>
            <a:endParaRPr lang="en-GB" b="1" dirty="0"/>
          </a:p>
        </p:txBody>
      </p:sp>
      <p:sp>
        <p:nvSpPr>
          <p:cNvPr id="72707" name="Rectangle 3"/>
          <p:cNvSpPr>
            <a:spLocks noGrp="1" noChangeArrowheads="1"/>
          </p:cNvSpPr>
          <p:nvPr>
            <p:ph type="body" idx="1"/>
          </p:nvPr>
        </p:nvSpPr>
        <p:spPr/>
        <p:txBody>
          <a:bodyPr/>
          <a:lstStyle/>
          <a:p>
            <a:pPr>
              <a:buFontTx/>
              <a:buNone/>
            </a:pPr>
            <a:r>
              <a:rPr lang="en-GB" sz="2800" b="1" dirty="0">
                <a:solidFill>
                  <a:srgbClr val="002060"/>
                </a:solidFill>
                <a:latin typeface="+mn-lt"/>
              </a:rPr>
              <a:t>Single Circuits</a:t>
            </a:r>
          </a:p>
          <a:p>
            <a:pPr>
              <a:buFontTx/>
              <a:buNone/>
            </a:pPr>
            <a:endParaRPr lang="en-GB" dirty="0"/>
          </a:p>
          <a:p>
            <a:pPr>
              <a:buFontTx/>
              <a:buNone/>
            </a:pPr>
            <a:endParaRPr lang="en-GB" dirty="0"/>
          </a:p>
          <a:p>
            <a:pPr>
              <a:buFontTx/>
              <a:buNone/>
            </a:pPr>
            <a:endParaRPr lang="en-GB" b="1" dirty="0" smtClean="0">
              <a:solidFill>
                <a:srgbClr val="002060"/>
              </a:solidFill>
            </a:endParaRPr>
          </a:p>
          <a:p>
            <a:pPr>
              <a:buFontTx/>
              <a:buNone/>
            </a:pPr>
            <a:r>
              <a:rPr lang="en-GB" sz="2800" b="1" dirty="0" smtClean="0">
                <a:solidFill>
                  <a:srgbClr val="002060"/>
                </a:solidFill>
                <a:latin typeface="+mn-lt"/>
              </a:rPr>
              <a:t>Multiple </a:t>
            </a:r>
            <a:r>
              <a:rPr lang="en-GB" sz="2800" b="1" dirty="0">
                <a:solidFill>
                  <a:srgbClr val="002060"/>
                </a:solidFill>
                <a:latin typeface="+mn-lt"/>
              </a:rPr>
              <a:t>Circuits</a:t>
            </a:r>
          </a:p>
        </p:txBody>
      </p:sp>
      <p:grpSp>
        <p:nvGrpSpPr>
          <p:cNvPr id="72708" name="Group 4"/>
          <p:cNvGrpSpPr>
            <a:grpSpLocks/>
          </p:cNvGrpSpPr>
          <p:nvPr/>
        </p:nvGrpSpPr>
        <p:grpSpPr bwMode="auto">
          <a:xfrm>
            <a:off x="3657600" y="2971800"/>
            <a:ext cx="990600" cy="685800"/>
            <a:chOff x="3648" y="3072"/>
            <a:chExt cx="1263" cy="1046"/>
          </a:xfrm>
        </p:grpSpPr>
        <p:grpSp>
          <p:nvGrpSpPr>
            <p:cNvPr id="72709" name="Group 5"/>
            <p:cNvGrpSpPr>
              <a:grpSpLocks/>
            </p:cNvGrpSpPr>
            <p:nvPr/>
          </p:nvGrpSpPr>
          <p:grpSpPr bwMode="auto">
            <a:xfrm>
              <a:off x="3648" y="3072"/>
              <a:ext cx="1263" cy="1046"/>
              <a:chOff x="3648" y="3072"/>
              <a:chExt cx="1263" cy="1046"/>
            </a:xfrm>
          </p:grpSpPr>
          <p:sp>
            <p:nvSpPr>
              <p:cNvPr id="72710" name="Freeform 6"/>
              <p:cNvSpPr>
                <a:spLocks/>
              </p:cNvSpPr>
              <p:nvPr/>
            </p:nvSpPr>
            <p:spPr bwMode="auto">
              <a:xfrm rot="-1064452">
                <a:off x="4765" y="3860"/>
                <a:ext cx="105" cy="116"/>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grpSp>
            <p:nvGrpSpPr>
              <p:cNvPr id="72711" name="Group 7"/>
              <p:cNvGrpSpPr>
                <a:grpSpLocks/>
              </p:cNvGrpSpPr>
              <p:nvPr/>
            </p:nvGrpSpPr>
            <p:grpSpPr bwMode="auto">
              <a:xfrm>
                <a:off x="3648" y="3072"/>
                <a:ext cx="1263" cy="1046"/>
                <a:chOff x="3648" y="3072"/>
                <a:chExt cx="1263" cy="1046"/>
              </a:xfrm>
            </p:grpSpPr>
            <p:grpSp>
              <p:nvGrpSpPr>
                <p:cNvPr id="72712" name="Group 8"/>
                <p:cNvGrpSpPr>
                  <a:grpSpLocks/>
                </p:cNvGrpSpPr>
                <p:nvPr/>
              </p:nvGrpSpPr>
              <p:grpSpPr bwMode="auto">
                <a:xfrm>
                  <a:off x="3648" y="3072"/>
                  <a:ext cx="1215" cy="950"/>
                  <a:chOff x="2160" y="3216"/>
                  <a:chExt cx="1440" cy="864"/>
                </a:xfrm>
              </p:grpSpPr>
              <p:grpSp>
                <p:nvGrpSpPr>
                  <p:cNvPr id="72713" name="Group 9"/>
                  <p:cNvGrpSpPr>
                    <a:grpSpLocks/>
                  </p:cNvGrpSpPr>
                  <p:nvPr/>
                </p:nvGrpSpPr>
                <p:grpSpPr bwMode="auto">
                  <a:xfrm rot="-1064452">
                    <a:off x="3108" y="3729"/>
                    <a:ext cx="168" cy="131"/>
                    <a:chOff x="2227" y="1179"/>
                    <a:chExt cx="1803" cy="1400"/>
                  </a:xfrm>
                </p:grpSpPr>
                <p:sp>
                  <p:nvSpPr>
                    <p:cNvPr id="72714" name="Freeform 10"/>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2715" name="Freeform 11"/>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2716" name="Freeform 12"/>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2717" name="Freeform 13"/>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2718" name="Freeform 14"/>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2719" name="Freeform 15"/>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2720" name="Freeform 16"/>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2721" name="Group 17"/>
                    <p:cNvGrpSpPr>
                      <a:grpSpLocks/>
                    </p:cNvGrpSpPr>
                    <p:nvPr/>
                  </p:nvGrpSpPr>
                  <p:grpSpPr bwMode="auto">
                    <a:xfrm>
                      <a:off x="3354" y="1931"/>
                      <a:ext cx="609" cy="577"/>
                      <a:chOff x="3354" y="1931"/>
                      <a:chExt cx="609" cy="577"/>
                    </a:xfrm>
                  </p:grpSpPr>
                  <p:sp>
                    <p:nvSpPr>
                      <p:cNvPr id="72722" name="Freeform 18"/>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2723" name="Freeform 19"/>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2724" name="Freeform 20"/>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2725" name="Freeform 21"/>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2726" name="Freeform 22"/>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2727" name="Freeform 23"/>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2728" name="Group 24"/>
                  <p:cNvGrpSpPr>
                    <a:grpSpLocks/>
                  </p:cNvGrpSpPr>
                  <p:nvPr/>
                </p:nvGrpSpPr>
                <p:grpSpPr bwMode="auto">
                  <a:xfrm rot="-2180367">
                    <a:off x="3493" y="3858"/>
                    <a:ext cx="107" cy="66"/>
                    <a:chOff x="2227" y="1179"/>
                    <a:chExt cx="1803" cy="1400"/>
                  </a:xfrm>
                </p:grpSpPr>
                <p:sp>
                  <p:nvSpPr>
                    <p:cNvPr id="72729" name="Freeform 25"/>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2730" name="Freeform 26"/>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2731" name="Freeform 27"/>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2732" name="Freeform 28"/>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2733" name="Freeform 29"/>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2734" name="Freeform 30"/>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2735" name="Freeform 31"/>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2736" name="Group 32"/>
                    <p:cNvGrpSpPr>
                      <a:grpSpLocks/>
                    </p:cNvGrpSpPr>
                    <p:nvPr/>
                  </p:nvGrpSpPr>
                  <p:grpSpPr bwMode="auto">
                    <a:xfrm>
                      <a:off x="3354" y="1931"/>
                      <a:ext cx="609" cy="577"/>
                      <a:chOff x="3354" y="1931"/>
                      <a:chExt cx="609" cy="577"/>
                    </a:xfrm>
                  </p:grpSpPr>
                  <p:sp>
                    <p:nvSpPr>
                      <p:cNvPr id="72737" name="Freeform 33"/>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2738" name="Freeform 34"/>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2739" name="Freeform 35"/>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2740" name="Freeform 36"/>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2741" name="Freeform 37"/>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2742" name="Freeform 38"/>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2743" name="Group 39"/>
                  <p:cNvGrpSpPr>
                    <a:grpSpLocks/>
                  </p:cNvGrpSpPr>
                  <p:nvPr/>
                </p:nvGrpSpPr>
                <p:grpSpPr bwMode="auto">
                  <a:xfrm rot="-1064452">
                    <a:off x="3264" y="3792"/>
                    <a:ext cx="154" cy="105"/>
                    <a:chOff x="2227" y="1179"/>
                    <a:chExt cx="1803" cy="1400"/>
                  </a:xfrm>
                </p:grpSpPr>
                <p:sp>
                  <p:nvSpPr>
                    <p:cNvPr id="72744" name="Freeform 40"/>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2745" name="Freeform 41"/>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2746" name="Freeform 42"/>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2747" name="Freeform 43"/>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2748" name="Freeform 44"/>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2749" name="Freeform 45"/>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2750" name="Freeform 46"/>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2751" name="Group 47"/>
                    <p:cNvGrpSpPr>
                      <a:grpSpLocks/>
                    </p:cNvGrpSpPr>
                    <p:nvPr/>
                  </p:nvGrpSpPr>
                  <p:grpSpPr bwMode="auto">
                    <a:xfrm>
                      <a:off x="3354" y="1931"/>
                      <a:ext cx="609" cy="577"/>
                      <a:chOff x="3354" y="1931"/>
                      <a:chExt cx="609" cy="577"/>
                    </a:xfrm>
                  </p:grpSpPr>
                  <p:sp>
                    <p:nvSpPr>
                      <p:cNvPr id="72752" name="Freeform 48"/>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2753" name="Freeform 49"/>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2754" name="Freeform 50"/>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2755" name="Freeform 51"/>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2756" name="Freeform 52"/>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2757" name="Freeform 53"/>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2758" name="Group 54"/>
                  <p:cNvGrpSpPr>
                    <a:grpSpLocks/>
                  </p:cNvGrpSpPr>
                  <p:nvPr/>
                </p:nvGrpSpPr>
                <p:grpSpPr bwMode="auto">
                  <a:xfrm>
                    <a:off x="2160" y="3216"/>
                    <a:ext cx="1354" cy="864"/>
                    <a:chOff x="2160" y="3216"/>
                    <a:chExt cx="1354" cy="864"/>
                  </a:xfrm>
                </p:grpSpPr>
                <p:grpSp>
                  <p:nvGrpSpPr>
                    <p:cNvPr id="72759" name="Group 55"/>
                    <p:cNvGrpSpPr>
                      <a:grpSpLocks/>
                    </p:cNvGrpSpPr>
                    <p:nvPr/>
                  </p:nvGrpSpPr>
                  <p:grpSpPr bwMode="auto">
                    <a:xfrm>
                      <a:off x="2160" y="3216"/>
                      <a:ext cx="978" cy="864"/>
                      <a:chOff x="383" y="816"/>
                      <a:chExt cx="3063" cy="3165"/>
                    </a:xfrm>
                  </p:grpSpPr>
                  <p:sp>
                    <p:nvSpPr>
                      <p:cNvPr id="72760" name="Freeform 56"/>
                      <p:cNvSpPr>
                        <a:spLocks/>
                      </p:cNvSpPr>
                      <p:nvPr/>
                    </p:nvSpPr>
                    <p:spPr bwMode="auto">
                      <a:xfrm rot="-2100308">
                        <a:off x="2591" y="2496"/>
                        <a:ext cx="654" cy="1160"/>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2761" name="Freeform 57"/>
                      <p:cNvSpPr>
                        <a:spLocks/>
                      </p:cNvSpPr>
                      <p:nvPr/>
                    </p:nvSpPr>
                    <p:spPr bwMode="auto">
                      <a:xfrm rot="-2100308">
                        <a:off x="383" y="816"/>
                        <a:ext cx="2498" cy="3165"/>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2762" name="Freeform 58"/>
                      <p:cNvSpPr>
                        <a:spLocks/>
                      </p:cNvSpPr>
                      <p:nvPr/>
                    </p:nvSpPr>
                    <p:spPr bwMode="auto">
                      <a:xfrm rot="-2100308">
                        <a:off x="2063" y="1536"/>
                        <a:ext cx="307" cy="899"/>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2763" name="Freeform 59"/>
                      <p:cNvSpPr>
                        <a:spLocks/>
                      </p:cNvSpPr>
                      <p:nvPr/>
                    </p:nvSpPr>
                    <p:spPr bwMode="auto">
                      <a:xfrm rot="-2100308">
                        <a:off x="671" y="1392"/>
                        <a:ext cx="1056" cy="1728"/>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2764" name="Freeform 60"/>
                      <p:cNvSpPr>
                        <a:spLocks/>
                      </p:cNvSpPr>
                      <p:nvPr/>
                    </p:nvSpPr>
                    <p:spPr bwMode="auto">
                      <a:xfrm rot="-2100308">
                        <a:off x="2831" y="2880"/>
                        <a:ext cx="391" cy="805"/>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2765" name="Freeform 61"/>
                      <p:cNvSpPr>
                        <a:spLocks/>
                      </p:cNvSpPr>
                      <p:nvPr/>
                    </p:nvSpPr>
                    <p:spPr bwMode="auto">
                      <a:xfrm rot="-2100308">
                        <a:off x="2255" y="2736"/>
                        <a:ext cx="649" cy="1056"/>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2766" name="Group 62"/>
                      <p:cNvGrpSpPr>
                        <a:grpSpLocks/>
                      </p:cNvGrpSpPr>
                      <p:nvPr/>
                    </p:nvGrpSpPr>
                    <p:grpSpPr bwMode="auto">
                      <a:xfrm rot="-1303306">
                        <a:off x="1775" y="2256"/>
                        <a:ext cx="1031" cy="1304"/>
                        <a:chOff x="3354" y="1931"/>
                        <a:chExt cx="609" cy="577"/>
                      </a:xfrm>
                    </p:grpSpPr>
                    <p:sp>
                      <p:nvSpPr>
                        <p:cNvPr id="72767" name="Freeform 63"/>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2768" name="Freeform 64"/>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2769" name="Freeform 65"/>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2770" name="Freeform 66"/>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2771" name="Freeform 67"/>
                      <p:cNvSpPr>
                        <a:spLocks/>
                      </p:cNvSpPr>
                      <p:nvPr/>
                    </p:nvSpPr>
                    <p:spPr bwMode="auto">
                      <a:xfrm rot="-2100308">
                        <a:off x="3119" y="2832"/>
                        <a:ext cx="327" cy="532"/>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2772" name="Group 68"/>
                    <p:cNvGrpSpPr>
                      <a:grpSpLocks/>
                    </p:cNvGrpSpPr>
                    <p:nvPr/>
                  </p:nvGrpSpPr>
                  <p:grpSpPr bwMode="auto">
                    <a:xfrm rot="-1064452">
                      <a:off x="3120" y="3792"/>
                      <a:ext cx="154" cy="105"/>
                      <a:chOff x="2227" y="1179"/>
                      <a:chExt cx="1803" cy="1400"/>
                    </a:xfrm>
                  </p:grpSpPr>
                  <p:sp>
                    <p:nvSpPr>
                      <p:cNvPr id="72773" name="Freeform 69"/>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2774" name="Freeform 70"/>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2775" name="Freeform 71"/>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2776" name="Freeform 72"/>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2777" name="Freeform 73"/>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2778" name="Freeform 74"/>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2779" name="Freeform 75"/>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2780" name="Group 76"/>
                      <p:cNvGrpSpPr>
                        <a:grpSpLocks/>
                      </p:cNvGrpSpPr>
                      <p:nvPr/>
                    </p:nvGrpSpPr>
                    <p:grpSpPr bwMode="auto">
                      <a:xfrm>
                        <a:off x="3354" y="1931"/>
                        <a:ext cx="609" cy="577"/>
                        <a:chOff x="3354" y="1931"/>
                        <a:chExt cx="609" cy="577"/>
                      </a:xfrm>
                    </p:grpSpPr>
                    <p:sp>
                      <p:nvSpPr>
                        <p:cNvPr id="72781" name="Freeform 7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2782" name="Freeform 7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2783" name="Freeform 7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2784" name="Freeform 8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2785" name="Freeform 81"/>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2786" name="Freeform 82"/>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2787" name="Group 83"/>
                    <p:cNvGrpSpPr>
                      <a:grpSpLocks/>
                    </p:cNvGrpSpPr>
                    <p:nvPr/>
                  </p:nvGrpSpPr>
                  <p:grpSpPr bwMode="auto">
                    <a:xfrm rot="-1064452">
                      <a:off x="3072" y="3888"/>
                      <a:ext cx="154" cy="105"/>
                      <a:chOff x="2227" y="1179"/>
                      <a:chExt cx="1803" cy="1400"/>
                    </a:xfrm>
                  </p:grpSpPr>
                  <p:sp>
                    <p:nvSpPr>
                      <p:cNvPr id="72788" name="Freeform 8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2789" name="Freeform 8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2790" name="Freeform 8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2791" name="Freeform 8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2792" name="Freeform 8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2793" name="Freeform 8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2794" name="Freeform 9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2795" name="Group 91"/>
                      <p:cNvGrpSpPr>
                        <a:grpSpLocks/>
                      </p:cNvGrpSpPr>
                      <p:nvPr/>
                    </p:nvGrpSpPr>
                    <p:grpSpPr bwMode="auto">
                      <a:xfrm>
                        <a:off x="3354" y="1931"/>
                        <a:ext cx="609" cy="577"/>
                        <a:chOff x="3354" y="1931"/>
                        <a:chExt cx="609" cy="577"/>
                      </a:xfrm>
                    </p:grpSpPr>
                    <p:sp>
                      <p:nvSpPr>
                        <p:cNvPr id="72796" name="Freeform 9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2797" name="Freeform 9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2798" name="Freeform 9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2799" name="Freeform 9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2800" name="Freeform 9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2801" name="Freeform 9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2802" name="Group 98"/>
                    <p:cNvGrpSpPr>
                      <a:grpSpLocks/>
                    </p:cNvGrpSpPr>
                    <p:nvPr/>
                  </p:nvGrpSpPr>
                  <p:grpSpPr bwMode="auto">
                    <a:xfrm rot="-1064452">
                      <a:off x="2496" y="3888"/>
                      <a:ext cx="154" cy="105"/>
                      <a:chOff x="2227" y="1179"/>
                      <a:chExt cx="1803" cy="1400"/>
                    </a:xfrm>
                  </p:grpSpPr>
                  <p:sp>
                    <p:nvSpPr>
                      <p:cNvPr id="72803" name="Freeform 99"/>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2804" name="Freeform 100"/>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2805" name="Freeform 101"/>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2806" name="Freeform 102"/>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2807" name="Freeform 103"/>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2808" name="Freeform 104"/>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2809" name="Freeform 105"/>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2810" name="Group 106"/>
                      <p:cNvGrpSpPr>
                        <a:grpSpLocks/>
                      </p:cNvGrpSpPr>
                      <p:nvPr/>
                    </p:nvGrpSpPr>
                    <p:grpSpPr bwMode="auto">
                      <a:xfrm>
                        <a:off x="3354" y="1931"/>
                        <a:ext cx="609" cy="577"/>
                        <a:chOff x="3354" y="1931"/>
                        <a:chExt cx="609" cy="577"/>
                      </a:xfrm>
                    </p:grpSpPr>
                    <p:sp>
                      <p:nvSpPr>
                        <p:cNvPr id="72811" name="Freeform 10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2812" name="Freeform 10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2813" name="Freeform 10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2814" name="Freeform 11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2815" name="Freeform 111"/>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2816" name="Freeform 112"/>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2817" name="Group 113"/>
                    <p:cNvGrpSpPr>
                      <a:grpSpLocks/>
                    </p:cNvGrpSpPr>
                    <p:nvPr/>
                  </p:nvGrpSpPr>
                  <p:grpSpPr bwMode="auto">
                    <a:xfrm rot="-1064452">
                      <a:off x="3360" y="3888"/>
                      <a:ext cx="154" cy="105"/>
                      <a:chOff x="2227" y="1179"/>
                      <a:chExt cx="1803" cy="1400"/>
                    </a:xfrm>
                  </p:grpSpPr>
                  <p:sp>
                    <p:nvSpPr>
                      <p:cNvPr id="72818" name="Freeform 11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2819" name="Freeform 11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2820" name="Freeform 11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2821" name="Freeform 11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2822" name="Freeform 11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2823" name="Freeform 11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2824" name="Freeform 12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2825" name="Group 121"/>
                      <p:cNvGrpSpPr>
                        <a:grpSpLocks/>
                      </p:cNvGrpSpPr>
                      <p:nvPr/>
                    </p:nvGrpSpPr>
                    <p:grpSpPr bwMode="auto">
                      <a:xfrm>
                        <a:off x="3354" y="1931"/>
                        <a:ext cx="609" cy="577"/>
                        <a:chOff x="3354" y="1931"/>
                        <a:chExt cx="609" cy="577"/>
                      </a:xfrm>
                    </p:grpSpPr>
                    <p:sp>
                      <p:nvSpPr>
                        <p:cNvPr id="72826" name="Freeform 12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2827" name="Freeform 12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2828" name="Freeform 12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2829" name="Freeform 12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2830" name="Freeform 12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2831" name="Freeform 12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grpSp>
            <p:grpSp>
              <p:nvGrpSpPr>
                <p:cNvPr id="72832" name="Group 128"/>
                <p:cNvGrpSpPr>
                  <a:grpSpLocks/>
                </p:cNvGrpSpPr>
                <p:nvPr/>
              </p:nvGrpSpPr>
              <p:grpSpPr bwMode="auto">
                <a:xfrm>
                  <a:off x="3696" y="3168"/>
                  <a:ext cx="1215" cy="950"/>
                  <a:chOff x="3729" y="3178"/>
                  <a:chExt cx="1215" cy="950"/>
                </a:xfrm>
              </p:grpSpPr>
              <p:grpSp>
                <p:nvGrpSpPr>
                  <p:cNvPr id="72833" name="Group 129"/>
                  <p:cNvGrpSpPr>
                    <a:grpSpLocks/>
                  </p:cNvGrpSpPr>
                  <p:nvPr/>
                </p:nvGrpSpPr>
                <p:grpSpPr bwMode="auto">
                  <a:xfrm rot="-1064452">
                    <a:off x="4529" y="3742"/>
                    <a:ext cx="142" cy="144"/>
                    <a:chOff x="2227" y="1179"/>
                    <a:chExt cx="1803" cy="1400"/>
                  </a:xfrm>
                </p:grpSpPr>
                <p:sp>
                  <p:nvSpPr>
                    <p:cNvPr id="72834" name="Freeform 130"/>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2835" name="Freeform 131"/>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2836" name="Freeform 132"/>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2837" name="Freeform 133"/>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2838" name="Freeform 134"/>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2839" name="Freeform 135"/>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2840" name="Freeform 136"/>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2841" name="Group 137"/>
                    <p:cNvGrpSpPr>
                      <a:grpSpLocks/>
                    </p:cNvGrpSpPr>
                    <p:nvPr/>
                  </p:nvGrpSpPr>
                  <p:grpSpPr bwMode="auto">
                    <a:xfrm>
                      <a:off x="3354" y="1931"/>
                      <a:ext cx="609" cy="577"/>
                      <a:chOff x="3354" y="1931"/>
                      <a:chExt cx="609" cy="577"/>
                    </a:xfrm>
                  </p:grpSpPr>
                  <p:sp>
                    <p:nvSpPr>
                      <p:cNvPr id="72842" name="Freeform 138"/>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2843" name="Freeform 139"/>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2844" name="Freeform 140"/>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2845" name="Freeform 141"/>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2846" name="Freeform 142"/>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2847" name="Freeform 143"/>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2848" name="Group 144"/>
                  <p:cNvGrpSpPr>
                    <a:grpSpLocks/>
                  </p:cNvGrpSpPr>
                  <p:nvPr/>
                </p:nvGrpSpPr>
                <p:grpSpPr bwMode="auto">
                  <a:xfrm rot="-2180367">
                    <a:off x="4854" y="3884"/>
                    <a:ext cx="90" cy="72"/>
                    <a:chOff x="2227" y="1179"/>
                    <a:chExt cx="1803" cy="1400"/>
                  </a:xfrm>
                </p:grpSpPr>
                <p:sp>
                  <p:nvSpPr>
                    <p:cNvPr id="72849" name="Freeform 145"/>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2850" name="Freeform 146"/>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2851" name="Freeform 147"/>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2852" name="Freeform 148"/>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2853" name="Freeform 149"/>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2854" name="Freeform 150"/>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2855" name="Freeform 151"/>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2856" name="Group 152"/>
                    <p:cNvGrpSpPr>
                      <a:grpSpLocks/>
                    </p:cNvGrpSpPr>
                    <p:nvPr/>
                  </p:nvGrpSpPr>
                  <p:grpSpPr bwMode="auto">
                    <a:xfrm>
                      <a:off x="3354" y="1931"/>
                      <a:ext cx="609" cy="577"/>
                      <a:chOff x="3354" y="1931"/>
                      <a:chExt cx="609" cy="577"/>
                    </a:xfrm>
                  </p:grpSpPr>
                  <p:sp>
                    <p:nvSpPr>
                      <p:cNvPr id="72857" name="Freeform 153"/>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2858" name="Freeform 154"/>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2859" name="Freeform 155"/>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2860" name="Freeform 156"/>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2861" name="Freeform 157"/>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2862" name="Freeform 158"/>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2863" name="Group 159"/>
                  <p:cNvGrpSpPr>
                    <a:grpSpLocks/>
                  </p:cNvGrpSpPr>
                  <p:nvPr/>
                </p:nvGrpSpPr>
                <p:grpSpPr bwMode="auto">
                  <a:xfrm rot="-1064452">
                    <a:off x="4661" y="3811"/>
                    <a:ext cx="129" cy="116"/>
                    <a:chOff x="2227" y="1179"/>
                    <a:chExt cx="1803" cy="1400"/>
                  </a:xfrm>
                </p:grpSpPr>
                <p:sp>
                  <p:nvSpPr>
                    <p:cNvPr id="72864" name="Freeform 160"/>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2865" name="Freeform 161"/>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2866" name="Freeform 162"/>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2867" name="Freeform 163"/>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2868" name="Freeform 164"/>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2869" name="Freeform 165"/>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2870" name="Freeform 166"/>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2871" name="Group 167"/>
                    <p:cNvGrpSpPr>
                      <a:grpSpLocks/>
                    </p:cNvGrpSpPr>
                    <p:nvPr/>
                  </p:nvGrpSpPr>
                  <p:grpSpPr bwMode="auto">
                    <a:xfrm>
                      <a:off x="3354" y="1931"/>
                      <a:ext cx="609" cy="577"/>
                      <a:chOff x="3354" y="1931"/>
                      <a:chExt cx="609" cy="577"/>
                    </a:xfrm>
                  </p:grpSpPr>
                  <p:sp>
                    <p:nvSpPr>
                      <p:cNvPr id="72872" name="Freeform 168"/>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2873" name="Freeform 169"/>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2874" name="Freeform 170"/>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2875" name="Freeform 171"/>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2876" name="Freeform 172"/>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2877" name="Freeform 173"/>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2878" name="Group 174"/>
                  <p:cNvGrpSpPr>
                    <a:grpSpLocks/>
                  </p:cNvGrpSpPr>
                  <p:nvPr/>
                </p:nvGrpSpPr>
                <p:grpSpPr bwMode="auto">
                  <a:xfrm>
                    <a:off x="3729" y="3178"/>
                    <a:ext cx="1142" cy="950"/>
                    <a:chOff x="3729" y="3178"/>
                    <a:chExt cx="1142" cy="950"/>
                  </a:xfrm>
                </p:grpSpPr>
                <p:grpSp>
                  <p:nvGrpSpPr>
                    <p:cNvPr id="72879" name="Group 175"/>
                    <p:cNvGrpSpPr>
                      <a:grpSpLocks/>
                    </p:cNvGrpSpPr>
                    <p:nvPr/>
                  </p:nvGrpSpPr>
                  <p:grpSpPr bwMode="auto">
                    <a:xfrm>
                      <a:off x="3729" y="3178"/>
                      <a:ext cx="825" cy="950"/>
                      <a:chOff x="383" y="816"/>
                      <a:chExt cx="3063" cy="3165"/>
                    </a:xfrm>
                  </p:grpSpPr>
                  <p:sp>
                    <p:nvSpPr>
                      <p:cNvPr id="72880" name="Freeform 176"/>
                      <p:cNvSpPr>
                        <a:spLocks/>
                      </p:cNvSpPr>
                      <p:nvPr/>
                    </p:nvSpPr>
                    <p:spPr bwMode="auto">
                      <a:xfrm rot="-2100308">
                        <a:off x="2591" y="2496"/>
                        <a:ext cx="654" cy="1160"/>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2881" name="Freeform 177"/>
                      <p:cNvSpPr>
                        <a:spLocks/>
                      </p:cNvSpPr>
                      <p:nvPr/>
                    </p:nvSpPr>
                    <p:spPr bwMode="auto">
                      <a:xfrm rot="-2100308">
                        <a:off x="383" y="816"/>
                        <a:ext cx="2498" cy="3165"/>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2882" name="Freeform 178"/>
                      <p:cNvSpPr>
                        <a:spLocks/>
                      </p:cNvSpPr>
                      <p:nvPr/>
                    </p:nvSpPr>
                    <p:spPr bwMode="auto">
                      <a:xfrm rot="-2100308">
                        <a:off x="2063" y="1536"/>
                        <a:ext cx="307" cy="899"/>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2883" name="Freeform 179"/>
                      <p:cNvSpPr>
                        <a:spLocks/>
                      </p:cNvSpPr>
                      <p:nvPr/>
                    </p:nvSpPr>
                    <p:spPr bwMode="auto">
                      <a:xfrm rot="-2100308">
                        <a:off x="671" y="1392"/>
                        <a:ext cx="1056" cy="1728"/>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2884" name="Freeform 180"/>
                      <p:cNvSpPr>
                        <a:spLocks/>
                      </p:cNvSpPr>
                      <p:nvPr/>
                    </p:nvSpPr>
                    <p:spPr bwMode="auto">
                      <a:xfrm rot="-2100308">
                        <a:off x="2831" y="2880"/>
                        <a:ext cx="391" cy="805"/>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2885" name="Freeform 181"/>
                      <p:cNvSpPr>
                        <a:spLocks/>
                      </p:cNvSpPr>
                      <p:nvPr/>
                    </p:nvSpPr>
                    <p:spPr bwMode="auto">
                      <a:xfrm rot="-2100308">
                        <a:off x="2255" y="2736"/>
                        <a:ext cx="649" cy="1056"/>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nvGrpSpPr>
                      <p:cNvPr id="72886" name="Group 182"/>
                      <p:cNvGrpSpPr>
                        <a:grpSpLocks/>
                      </p:cNvGrpSpPr>
                      <p:nvPr/>
                    </p:nvGrpSpPr>
                    <p:grpSpPr bwMode="auto">
                      <a:xfrm rot="-1303306">
                        <a:off x="1775" y="2256"/>
                        <a:ext cx="1031" cy="1304"/>
                        <a:chOff x="3354" y="1931"/>
                        <a:chExt cx="609" cy="577"/>
                      </a:xfrm>
                    </p:grpSpPr>
                    <p:sp>
                      <p:nvSpPr>
                        <p:cNvPr id="72887" name="Freeform 183"/>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2888" name="Freeform 184"/>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2889" name="Freeform 185"/>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2890" name="Freeform 186"/>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sp>
                    <p:nvSpPr>
                      <p:cNvPr id="72891" name="Freeform 187"/>
                      <p:cNvSpPr>
                        <a:spLocks/>
                      </p:cNvSpPr>
                      <p:nvPr/>
                    </p:nvSpPr>
                    <p:spPr bwMode="auto">
                      <a:xfrm rot="-2100308">
                        <a:off x="3119" y="2832"/>
                        <a:ext cx="327" cy="532"/>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grpSp>
                  <p:nvGrpSpPr>
                    <p:cNvPr id="72892" name="Group 188"/>
                    <p:cNvGrpSpPr>
                      <a:grpSpLocks/>
                    </p:cNvGrpSpPr>
                    <p:nvPr/>
                  </p:nvGrpSpPr>
                  <p:grpSpPr bwMode="auto">
                    <a:xfrm rot="-1064452">
                      <a:off x="4539" y="3811"/>
                      <a:ext cx="130" cy="116"/>
                      <a:chOff x="2227" y="1179"/>
                      <a:chExt cx="1803" cy="1400"/>
                    </a:xfrm>
                  </p:grpSpPr>
                  <p:sp>
                    <p:nvSpPr>
                      <p:cNvPr id="72893" name="Freeform 189"/>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2894" name="Freeform 190"/>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2895" name="Freeform 191"/>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2896" name="Freeform 192"/>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2897" name="Freeform 193"/>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2898" name="Freeform 194"/>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2899" name="Freeform 195"/>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2900" name="Group 196"/>
                      <p:cNvGrpSpPr>
                        <a:grpSpLocks/>
                      </p:cNvGrpSpPr>
                      <p:nvPr/>
                    </p:nvGrpSpPr>
                    <p:grpSpPr bwMode="auto">
                      <a:xfrm>
                        <a:off x="3354" y="1931"/>
                        <a:ext cx="609" cy="577"/>
                        <a:chOff x="3354" y="1931"/>
                        <a:chExt cx="609" cy="577"/>
                      </a:xfrm>
                    </p:grpSpPr>
                    <p:sp>
                      <p:nvSpPr>
                        <p:cNvPr id="72901" name="Freeform 19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2902" name="Freeform 19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2903" name="Freeform 19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2904" name="Freeform 20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2905" name="Freeform 201"/>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2906" name="Freeform 202"/>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2907" name="Group 203"/>
                    <p:cNvGrpSpPr>
                      <a:grpSpLocks/>
                    </p:cNvGrpSpPr>
                    <p:nvPr/>
                  </p:nvGrpSpPr>
                  <p:grpSpPr bwMode="auto">
                    <a:xfrm rot="-1064452">
                      <a:off x="4498" y="3917"/>
                      <a:ext cx="130" cy="115"/>
                      <a:chOff x="2227" y="1179"/>
                      <a:chExt cx="1803" cy="1400"/>
                    </a:xfrm>
                  </p:grpSpPr>
                  <p:sp>
                    <p:nvSpPr>
                      <p:cNvPr id="72908" name="Freeform 20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2909" name="Freeform 20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2910" name="Freeform 20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2911" name="Freeform 20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2912" name="Freeform 20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2913" name="Freeform 20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2914" name="Freeform 21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2915" name="Group 211"/>
                      <p:cNvGrpSpPr>
                        <a:grpSpLocks/>
                      </p:cNvGrpSpPr>
                      <p:nvPr/>
                    </p:nvGrpSpPr>
                    <p:grpSpPr bwMode="auto">
                      <a:xfrm>
                        <a:off x="3354" y="1931"/>
                        <a:ext cx="609" cy="577"/>
                        <a:chOff x="3354" y="1931"/>
                        <a:chExt cx="609" cy="577"/>
                      </a:xfrm>
                    </p:grpSpPr>
                    <p:sp>
                      <p:nvSpPr>
                        <p:cNvPr id="72916" name="Freeform 21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2917" name="Freeform 21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2918" name="Freeform 21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2919" name="Freeform 21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2920" name="Freeform 21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2921" name="Freeform 21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2922" name="Group 218"/>
                    <p:cNvGrpSpPr>
                      <a:grpSpLocks/>
                    </p:cNvGrpSpPr>
                    <p:nvPr/>
                  </p:nvGrpSpPr>
                  <p:grpSpPr bwMode="auto">
                    <a:xfrm rot="-1064452">
                      <a:off x="4012" y="3917"/>
                      <a:ext cx="130" cy="115"/>
                      <a:chOff x="2227" y="1179"/>
                      <a:chExt cx="1803" cy="1400"/>
                    </a:xfrm>
                  </p:grpSpPr>
                  <p:sp>
                    <p:nvSpPr>
                      <p:cNvPr id="72923" name="Freeform 219"/>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2924" name="Freeform 220"/>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2925" name="Freeform 221"/>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2926" name="Freeform 222"/>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2927" name="Freeform 223"/>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2928" name="Freeform 224"/>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2929" name="Freeform 225"/>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2930" name="Group 226"/>
                      <p:cNvGrpSpPr>
                        <a:grpSpLocks/>
                      </p:cNvGrpSpPr>
                      <p:nvPr/>
                    </p:nvGrpSpPr>
                    <p:grpSpPr bwMode="auto">
                      <a:xfrm>
                        <a:off x="3354" y="1931"/>
                        <a:ext cx="609" cy="577"/>
                        <a:chOff x="3354" y="1931"/>
                        <a:chExt cx="609" cy="577"/>
                      </a:xfrm>
                    </p:grpSpPr>
                    <p:sp>
                      <p:nvSpPr>
                        <p:cNvPr id="72931" name="Freeform 22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2932" name="Freeform 22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2933" name="Freeform 22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2934" name="Freeform 23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2935" name="Freeform 231"/>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2936" name="Freeform 232"/>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2937" name="Group 233"/>
                    <p:cNvGrpSpPr>
                      <a:grpSpLocks/>
                    </p:cNvGrpSpPr>
                    <p:nvPr/>
                  </p:nvGrpSpPr>
                  <p:grpSpPr bwMode="auto">
                    <a:xfrm rot="-1064452">
                      <a:off x="4741" y="3917"/>
                      <a:ext cx="130" cy="115"/>
                      <a:chOff x="2227" y="1179"/>
                      <a:chExt cx="1803" cy="1400"/>
                    </a:xfrm>
                  </p:grpSpPr>
                  <p:sp>
                    <p:nvSpPr>
                      <p:cNvPr id="72938" name="Freeform 23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2939" name="Freeform 23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2940" name="Freeform 23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2941" name="Freeform 23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2942" name="Freeform 23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2943" name="Freeform 23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2944" name="Freeform 24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2945" name="Group 241"/>
                      <p:cNvGrpSpPr>
                        <a:grpSpLocks/>
                      </p:cNvGrpSpPr>
                      <p:nvPr/>
                    </p:nvGrpSpPr>
                    <p:grpSpPr bwMode="auto">
                      <a:xfrm>
                        <a:off x="3354" y="1931"/>
                        <a:ext cx="609" cy="577"/>
                        <a:chOff x="3354" y="1931"/>
                        <a:chExt cx="609" cy="577"/>
                      </a:xfrm>
                    </p:grpSpPr>
                    <p:sp>
                      <p:nvSpPr>
                        <p:cNvPr id="72946" name="Freeform 24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2947" name="Freeform 24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2948" name="Freeform 24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2949" name="Freeform 24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2950" name="Freeform 24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2951" name="Freeform 24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grpSp>
            <p:grpSp>
              <p:nvGrpSpPr>
                <p:cNvPr id="72952" name="Group 248"/>
                <p:cNvGrpSpPr>
                  <a:grpSpLocks/>
                </p:cNvGrpSpPr>
                <p:nvPr/>
              </p:nvGrpSpPr>
              <p:grpSpPr bwMode="auto">
                <a:xfrm rot="-1064452">
                  <a:off x="4539" y="3864"/>
                  <a:ext cx="130" cy="116"/>
                  <a:chOff x="2227" y="1179"/>
                  <a:chExt cx="1803" cy="1400"/>
                </a:xfrm>
              </p:grpSpPr>
              <p:sp>
                <p:nvSpPr>
                  <p:cNvPr id="72953" name="Freeform 249"/>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2954" name="Freeform 250"/>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2955" name="Freeform 251"/>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2956" name="Freeform 252"/>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2957" name="Freeform 253"/>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2958" name="Freeform 254"/>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2959" name="Freeform 255"/>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2960" name="Group 256"/>
                  <p:cNvGrpSpPr>
                    <a:grpSpLocks/>
                  </p:cNvGrpSpPr>
                  <p:nvPr/>
                </p:nvGrpSpPr>
                <p:grpSpPr bwMode="auto">
                  <a:xfrm>
                    <a:off x="3354" y="1931"/>
                    <a:ext cx="609" cy="577"/>
                    <a:chOff x="3354" y="1931"/>
                    <a:chExt cx="609" cy="577"/>
                  </a:xfrm>
                </p:grpSpPr>
                <p:sp>
                  <p:nvSpPr>
                    <p:cNvPr id="72961" name="Freeform 25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2962" name="Freeform 25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2963" name="Freeform 25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2964" name="Freeform 26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2965" name="Freeform 261"/>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2966" name="Freeform 262"/>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2967" name="Group 263"/>
                <p:cNvGrpSpPr>
                  <a:grpSpLocks/>
                </p:cNvGrpSpPr>
                <p:nvPr/>
              </p:nvGrpSpPr>
              <p:grpSpPr bwMode="auto">
                <a:xfrm rot="-1064452">
                  <a:off x="4661" y="3864"/>
                  <a:ext cx="129" cy="116"/>
                  <a:chOff x="2227" y="1179"/>
                  <a:chExt cx="1803" cy="1400"/>
                </a:xfrm>
              </p:grpSpPr>
              <p:sp>
                <p:nvSpPr>
                  <p:cNvPr id="72968" name="Freeform 26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2969" name="Freeform 26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2970" name="Freeform 26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2971" name="Freeform 26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2972" name="Freeform 26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2973" name="Freeform 26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2974" name="Freeform 27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2975" name="Group 271"/>
                  <p:cNvGrpSpPr>
                    <a:grpSpLocks/>
                  </p:cNvGrpSpPr>
                  <p:nvPr/>
                </p:nvGrpSpPr>
                <p:grpSpPr bwMode="auto">
                  <a:xfrm>
                    <a:off x="3354" y="1931"/>
                    <a:ext cx="609" cy="577"/>
                    <a:chOff x="3354" y="1931"/>
                    <a:chExt cx="609" cy="577"/>
                  </a:xfrm>
                </p:grpSpPr>
                <p:sp>
                  <p:nvSpPr>
                    <p:cNvPr id="72976" name="Freeform 27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2977" name="Freeform 27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2978" name="Freeform 27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2979" name="Freeform 27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2980" name="Freeform 27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2981" name="Freeform 27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2982" name="Group 278"/>
                <p:cNvGrpSpPr>
                  <a:grpSpLocks/>
                </p:cNvGrpSpPr>
                <p:nvPr/>
              </p:nvGrpSpPr>
              <p:grpSpPr bwMode="auto">
                <a:xfrm rot="-1064452">
                  <a:off x="4661" y="3758"/>
                  <a:ext cx="129" cy="116"/>
                  <a:chOff x="2227" y="1179"/>
                  <a:chExt cx="1803" cy="1400"/>
                </a:xfrm>
              </p:grpSpPr>
              <p:sp>
                <p:nvSpPr>
                  <p:cNvPr id="72983" name="Freeform 279"/>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2984" name="Freeform 280"/>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2985" name="Freeform 281"/>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2986" name="Freeform 282"/>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2987" name="Freeform 283"/>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2988" name="Freeform 284"/>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2989" name="Freeform 285"/>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2990" name="Group 286"/>
                  <p:cNvGrpSpPr>
                    <a:grpSpLocks/>
                  </p:cNvGrpSpPr>
                  <p:nvPr/>
                </p:nvGrpSpPr>
                <p:grpSpPr bwMode="auto">
                  <a:xfrm>
                    <a:off x="3354" y="1931"/>
                    <a:ext cx="609" cy="577"/>
                    <a:chOff x="3354" y="1931"/>
                    <a:chExt cx="609" cy="577"/>
                  </a:xfrm>
                </p:grpSpPr>
                <p:sp>
                  <p:nvSpPr>
                    <p:cNvPr id="72991" name="Freeform 28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2992" name="Freeform 28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2993" name="Freeform 28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2994" name="Freeform 29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2995" name="Freeform 291"/>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2996" name="Freeform 292"/>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2997" name="Group 293"/>
                <p:cNvGrpSpPr>
                  <a:grpSpLocks/>
                </p:cNvGrpSpPr>
                <p:nvPr/>
              </p:nvGrpSpPr>
              <p:grpSpPr bwMode="auto">
                <a:xfrm rot="-1064452">
                  <a:off x="4742" y="3811"/>
                  <a:ext cx="129" cy="116"/>
                  <a:chOff x="2227" y="1179"/>
                  <a:chExt cx="1803" cy="1400"/>
                </a:xfrm>
              </p:grpSpPr>
              <p:sp>
                <p:nvSpPr>
                  <p:cNvPr id="72998" name="Freeform 29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2999" name="Freeform 29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000" name="Freeform 29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001" name="Freeform 29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002" name="Freeform 29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003" name="Freeform 29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004" name="Freeform 30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005" name="Group 301"/>
                  <p:cNvGrpSpPr>
                    <a:grpSpLocks/>
                  </p:cNvGrpSpPr>
                  <p:nvPr/>
                </p:nvGrpSpPr>
                <p:grpSpPr bwMode="auto">
                  <a:xfrm>
                    <a:off x="3354" y="1931"/>
                    <a:ext cx="609" cy="577"/>
                    <a:chOff x="3354" y="1931"/>
                    <a:chExt cx="609" cy="577"/>
                  </a:xfrm>
                </p:grpSpPr>
                <p:sp>
                  <p:nvSpPr>
                    <p:cNvPr id="73006" name="Freeform 30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007" name="Freeform 30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008" name="Freeform 30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009" name="Freeform 30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010" name="Freeform 30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011" name="Freeform 30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3012" name="Group 308"/>
                <p:cNvGrpSpPr>
                  <a:grpSpLocks/>
                </p:cNvGrpSpPr>
                <p:nvPr/>
              </p:nvGrpSpPr>
              <p:grpSpPr bwMode="auto">
                <a:xfrm rot="-1064452">
                  <a:off x="3932" y="3917"/>
                  <a:ext cx="129" cy="115"/>
                  <a:chOff x="2227" y="1179"/>
                  <a:chExt cx="1803" cy="1400"/>
                </a:xfrm>
              </p:grpSpPr>
              <p:sp>
                <p:nvSpPr>
                  <p:cNvPr id="73013" name="Freeform 309"/>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014" name="Freeform 310"/>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015" name="Freeform 311"/>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016" name="Freeform 312"/>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017" name="Freeform 313"/>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018" name="Freeform 314"/>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019" name="Freeform 315"/>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020" name="Group 316"/>
                  <p:cNvGrpSpPr>
                    <a:grpSpLocks/>
                  </p:cNvGrpSpPr>
                  <p:nvPr/>
                </p:nvGrpSpPr>
                <p:grpSpPr bwMode="auto">
                  <a:xfrm>
                    <a:off x="3354" y="1931"/>
                    <a:ext cx="609" cy="577"/>
                    <a:chOff x="3354" y="1931"/>
                    <a:chExt cx="609" cy="577"/>
                  </a:xfrm>
                </p:grpSpPr>
                <p:sp>
                  <p:nvSpPr>
                    <p:cNvPr id="73021" name="Freeform 31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022" name="Freeform 31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023" name="Freeform 31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024" name="Freeform 32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025" name="Freeform 321"/>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026" name="Freeform 322"/>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grpSp>
        <p:grpSp>
          <p:nvGrpSpPr>
            <p:cNvPr id="73027" name="Group 323"/>
            <p:cNvGrpSpPr>
              <a:grpSpLocks/>
            </p:cNvGrpSpPr>
            <p:nvPr/>
          </p:nvGrpSpPr>
          <p:grpSpPr bwMode="auto">
            <a:xfrm rot="-1064452">
              <a:off x="4464" y="3696"/>
              <a:ext cx="130" cy="115"/>
              <a:chOff x="2227" y="1179"/>
              <a:chExt cx="1803" cy="1400"/>
            </a:xfrm>
          </p:grpSpPr>
          <p:sp>
            <p:nvSpPr>
              <p:cNvPr id="73028" name="Freeform 32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029" name="Freeform 32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030" name="Freeform 32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031" name="Freeform 32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032" name="Freeform 32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033" name="Freeform 32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034" name="Freeform 33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035" name="Group 331"/>
              <p:cNvGrpSpPr>
                <a:grpSpLocks/>
              </p:cNvGrpSpPr>
              <p:nvPr/>
            </p:nvGrpSpPr>
            <p:grpSpPr bwMode="auto">
              <a:xfrm>
                <a:off x="3354" y="1931"/>
                <a:ext cx="609" cy="577"/>
                <a:chOff x="3354" y="1931"/>
                <a:chExt cx="609" cy="577"/>
              </a:xfrm>
            </p:grpSpPr>
            <p:sp>
              <p:nvSpPr>
                <p:cNvPr id="73036" name="Freeform 33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037" name="Freeform 33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038" name="Freeform 33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039" name="Freeform 33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040" name="Freeform 33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041" name="Freeform 33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3042" name="Group 338"/>
            <p:cNvGrpSpPr>
              <a:grpSpLocks/>
            </p:cNvGrpSpPr>
            <p:nvPr/>
          </p:nvGrpSpPr>
          <p:grpSpPr bwMode="auto">
            <a:xfrm rot="-1064452">
              <a:off x="4704" y="3744"/>
              <a:ext cx="130" cy="115"/>
              <a:chOff x="2227" y="1179"/>
              <a:chExt cx="1803" cy="1400"/>
            </a:xfrm>
          </p:grpSpPr>
          <p:sp>
            <p:nvSpPr>
              <p:cNvPr id="73043" name="Freeform 339"/>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044" name="Freeform 340"/>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045" name="Freeform 341"/>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046" name="Freeform 342"/>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047" name="Freeform 343"/>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048" name="Freeform 344"/>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049" name="Freeform 345"/>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050" name="Group 346"/>
              <p:cNvGrpSpPr>
                <a:grpSpLocks/>
              </p:cNvGrpSpPr>
              <p:nvPr/>
            </p:nvGrpSpPr>
            <p:grpSpPr bwMode="auto">
              <a:xfrm>
                <a:off x="3354" y="1931"/>
                <a:ext cx="609" cy="577"/>
                <a:chOff x="3354" y="1931"/>
                <a:chExt cx="609" cy="577"/>
              </a:xfrm>
            </p:grpSpPr>
            <p:sp>
              <p:nvSpPr>
                <p:cNvPr id="73051" name="Freeform 34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052" name="Freeform 34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053" name="Freeform 34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054" name="Freeform 35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055" name="Freeform 351"/>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056" name="Freeform 352"/>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3057" name="Group 353"/>
            <p:cNvGrpSpPr>
              <a:grpSpLocks/>
            </p:cNvGrpSpPr>
            <p:nvPr/>
          </p:nvGrpSpPr>
          <p:grpSpPr bwMode="auto">
            <a:xfrm rot="-1064452">
              <a:off x="4608" y="3744"/>
              <a:ext cx="130" cy="115"/>
              <a:chOff x="2227" y="1179"/>
              <a:chExt cx="1803" cy="1400"/>
            </a:xfrm>
          </p:grpSpPr>
          <p:sp>
            <p:nvSpPr>
              <p:cNvPr id="73058" name="Freeform 35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059" name="Freeform 35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060" name="Freeform 35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061" name="Freeform 35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062" name="Freeform 35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063" name="Freeform 35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064" name="Freeform 36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065" name="Group 361"/>
              <p:cNvGrpSpPr>
                <a:grpSpLocks/>
              </p:cNvGrpSpPr>
              <p:nvPr/>
            </p:nvGrpSpPr>
            <p:grpSpPr bwMode="auto">
              <a:xfrm>
                <a:off x="3354" y="1931"/>
                <a:ext cx="609" cy="577"/>
                <a:chOff x="3354" y="1931"/>
                <a:chExt cx="609" cy="577"/>
              </a:xfrm>
            </p:grpSpPr>
            <p:sp>
              <p:nvSpPr>
                <p:cNvPr id="73066" name="Freeform 36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067" name="Freeform 36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068" name="Freeform 36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069" name="Freeform 36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070" name="Freeform 36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071" name="Freeform 36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sp>
        <p:nvSpPr>
          <p:cNvPr id="73072" name="Freeform 368"/>
          <p:cNvSpPr>
            <a:spLocks/>
          </p:cNvSpPr>
          <p:nvPr/>
        </p:nvSpPr>
        <p:spPr bwMode="auto">
          <a:xfrm>
            <a:off x="3429000" y="2438400"/>
            <a:ext cx="2387600" cy="304800"/>
          </a:xfrm>
          <a:custGeom>
            <a:avLst/>
            <a:gdLst/>
            <a:ahLst/>
            <a:cxnLst>
              <a:cxn ang="0">
                <a:pos x="392" y="208"/>
              </a:cxn>
              <a:cxn ang="0">
                <a:pos x="104" y="304"/>
              </a:cxn>
              <a:cxn ang="0">
                <a:pos x="56" y="544"/>
              </a:cxn>
              <a:cxn ang="0">
                <a:pos x="440" y="592"/>
              </a:cxn>
              <a:cxn ang="0">
                <a:pos x="632" y="496"/>
              </a:cxn>
              <a:cxn ang="0">
                <a:pos x="1016" y="400"/>
              </a:cxn>
              <a:cxn ang="0">
                <a:pos x="1304" y="400"/>
              </a:cxn>
              <a:cxn ang="0">
                <a:pos x="1448" y="400"/>
              </a:cxn>
              <a:cxn ang="0">
                <a:pos x="1544" y="400"/>
              </a:cxn>
              <a:cxn ang="0">
                <a:pos x="1688" y="448"/>
              </a:cxn>
              <a:cxn ang="0">
                <a:pos x="1832" y="496"/>
              </a:cxn>
              <a:cxn ang="0">
                <a:pos x="1976" y="304"/>
              </a:cxn>
              <a:cxn ang="0">
                <a:pos x="1880" y="112"/>
              </a:cxn>
              <a:cxn ang="0">
                <a:pos x="1640" y="16"/>
              </a:cxn>
              <a:cxn ang="0">
                <a:pos x="1400" y="16"/>
              </a:cxn>
              <a:cxn ang="0">
                <a:pos x="1256" y="16"/>
              </a:cxn>
              <a:cxn ang="0">
                <a:pos x="1064" y="16"/>
              </a:cxn>
              <a:cxn ang="0">
                <a:pos x="872" y="16"/>
              </a:cxn>
              <a:cxn ang="0">
                <a:pos x="680" y="64"/>
              </a:cxn>
              <a:cxn ang="0">
                <a:pos x="584" y="112"/>
              </a:cxn>
              <a:cxn ang="0">
                <a:pos x="392" y="208"/>
              </a:cxn>
            </a:cxnLst>
            <a:rect l="0" t="0" r="r" b="b"/>
            <a:pathLst>
              <a:path w="1984" h="600">
                <a:moveTo>
                  <a:pt x="392" y="208"/>
                </a:moveTo>
                <a:cubicBezTo>
                  <a:pt x="312" y="240"/>
                  <a:pt x="160" y="248"/>
                  <a:pt x="104" y="304"/>
                </a:cubicBezTo>
                <a:cubicBezTo>
                  <a:pt x="48" y="360"/>
                  <a:pt x="0" y="496"/>
                  <a:pt x="56" y="544"/>
                </a:cubicBezTo>
                <a:cubicBezTo>
                  <a:pt x="112" y="592"/>
                  <a:pt x="344" y="600"/>
                  <a:pt x="440" y="592"/>
                </a:cubicBezTo>
                <a:cubicBezTo>
                  <a:pt x="536" y="584"/>
                  <a:pt x="536" y="528"/>
                  <a:pt x="632" y="496"/>
                </a:cubicBezTo>
                <a:cubicBezTo>
                  <a:pt x="728" y="464"/>
                  <a:pt x="904" y="416"/>
                  <a:pt x="1016" y="400"/>
                </a:cubicBezTo>
                <a:cubicBezTo>
                  <a:pt x="1128" y="384"/>
                  <a:pt x="1232" y="400"/>
                  <a:pt x="1304" y="400"/>
                </a:cubicBezTo>
                <a:cubicBezTo>
                  <a:pt x="1376" y="400"/>
                  <a:pt x="1408" y="400"/>
                  <a:pt x="1448" y="400"/>
                </a:cubicBezTo>
                <a:cubicBezTo>
                  <a:pt x="1488" y="400"/>
                  <a:pt x="1504" y="392"/>
                  <a:pt x="1544" y="400"/>
                </a:cubicBezTo>
                <a:cubicBezTo>
                  <a:pt x="1584" y="408"/>
                  <a:pt x="1640" y="432"/>
                  <a:pt x="1688" y="448"/>
                </a:cubicBezTo>
                <a:cubicBezTo>
                  <a:pt x="1736" y="464"/>
                  <a:pt x="1784" y="520"/>
                  <a:pt x="1832" y="496"/>
                </a:cubicBezTo>
                <a:cubicBezTo>
                  <a:pt x="1880" y="472"/>
                  <a:pt x="1968" y="368"/>
                  <a:pt x="1976" y="304"/>
                </a:cubicBezTo>
                <a:cubicBezTo>
                  <a:pt x="1984" y="240"/>
                  <a:pt x="1936" y="160"/>
                  <a:pt x="1880" y="112"/>
                </a:cubicBezTo>
                <a:cubicBezTo>
                  <a:pt x="1824" y="64"/>
                  <a:pt x="1720" y="32"/>
                  <a:pt x="1640" y="16"/>
                </a:cubicBezTo>
                <a:cubicBezTo>
                  <a:pt x="1560" y="0"/>
                  <a:pt x="1464" y="16"/>
                  <a:pt x="1400" y="16"/>
                </a:cubicBezTo>
                <a:cubicBezTo>
                  <a:pt x="1336" y="16"/>
                  <a:pt x="1312" y="16"/>
                  <a:pt x="1256" y="16"/>
                </a:cubicBezTo>
                <a:cubicBezTo>
                  <a:pt x="1200" y="16"/>
                  <a:pt x="1128" y="16"/>
                  <a:pt x="1064" y="16"/>
                </a:cubicBezTo>
                <a:cubicBezTo>
                  <a:pt x="1000" y="16"/>
                  <a:pt x="936" y="8"/>
                  <a:pt x="872" y="16"/>
                </a:cubicBezTo>
                <a:cubicBezTo>
                  <a:pt x="808" y="24"/>
                  <a:pt x="728" y="48"/>
                  <a:pt x="680" y="64"/>
                </a:cubicBezTo>
                <a:cubicBezTo>
                  <a:pt x="632" y="80"/>
                  <a:pt x="632" y="96"/>
                  <a:pt x="584" y="112"/>
                </a:cubicBezTo>
                <a:cubicBezTo>
                  <a:pt x="536" y="128"/>
                  <a:pt x="472" y="176"/>
                  <a:pt x="392" y="208"/>
                </a:cubicBezTo>
                <a:close/>
              </a:path>
            </a:pathLst>
          </a:custGeom>
          <a:solidFill>
            <a:srgbClr val="0099FF"/>
          </a:solidFill>
          <a:ln w="12700" cap="sq" cmpd="sng">
            <a:solidFill>
              <a:srgbClr val="0099FF"/>
            </a:solidFill>
            <a:prstDash val="solid"/>
            <a:round/>
            <a:headEnd type="none" w="sm" len="sm"/>
            <a:tailEnd type="none" w="sm" len="sm"/>
          </a:ln>
          <a:effectLst/>
        </p:spPr>
        <p:txBody>
          <a:bodyPr wrap="none" anchor="ctr"/>
          <a:lstStyle/>
          <a:p>
            <a:endParaRPr lang="en-US"/>
          </a:p>
        </p:txBody>
      </p:sp>
      <p:sp>
        <p:nvSpPr>
          <p:cNvPr id="73073" name="Oval 369"/>
          <p:cNvSpPr>
            <a:spLocks noChangeArrowheads="1"/>
          </p:cNvSpPr>
          <p:nvPr/>
        </p:nvSpPr>
        <p:spPr bwMode="auto">
          <a:xfrm>
            <a:off x="2438400" y="2514600"/>
            <a:ext cx="4876800" cy="838200"/>
          </a:xfrm>
          <a:prstGeom prst="ellipse">
            <a:avLst/>
          </a:prstGeom>
          <a:noFill/>
          <a:ln w="12700" cap="sq">
            <a:solidFill>
              <a:schemeClr val="tx1"/>
            </a:solidFill>
            <a:round/>
            <a:headEnd type="none" w="sm" len="sm"/>
            <a:tailEnd type="none" w="sm" len="sm"/>
          </a:ln>
          <a:effectLst/>
        </p:spPr>
        <p:txBody>
          <a:bodyPr wrap="none" anchor="ctr"/>
          <a:lstStyle/>
          <a:p>
            <a:endParaRPr lang="en-US"/>
          </a:p>
        </p:txBody>
      </p:sp>
      <p:pic>
        <p:nvPicPr>
          <p:cNvPr id="73074" name="Picture 370" descr="C:\WINNT\Profiles\dhibbard\Desktop\Share\415side.JPG"/>
          <p:cNvPicPr>
            <a:picLocks noChangeAspect="1" noChangeArrowheads="1"/>
          </p:cNvPicPr>
          <p:nvPr/>
        </p:nvPicPr>
        <p:blipFill>
          <a:blip r:embed="rId3" cstate="print">
            <a:clrChange>
              <a:clrFrom>
                <a:srgbClr val="FFFFFF"/>
              </a:clrFrom>
              <a:clrTo>
                <a:srgbClr val="FFFFFF">
                  <a:alpha val="0"/>
                </a:srgbClr>
              </a:clrTo>
            </a:clrChange>
          </a:blip>
          <a:srcRect/>
          <a:stretch>
            <a:fillRect/>
          </a:stretch>
        </p:blipFill>
        <p:spPr bwMode="auto">
          <a:xfrm>
            <a:off x="5181600" y="2895600"/>
            <a:ext cx="1295400" cy="611188"/>
          </a:xfrm>
          <a:prstGeom prst="rect">
            <a:avLst/>
          </a:prstGeom>
          <a:noFill/>
        </p:spPr>
      </p:pic>
      <p:grpSp>
        <p:nvGrpSpPr>
          <p:cNvPr id="73075" name="Group 371"/>
          <p:cNvGrpSpPr>
            <a:grpSpLocks/>
          </p:cNvGrpSpPr>
          <p:nvPr/>
        </p:nvGrpSpPr>
        <p:grpSpPr bwMode="auto">
          <a:xfrm>
            <a:off x="2209800" y="5638800"/>
            <a:ext cx="990600" cy="685800"/>
            <a:chOff x="3648" y="3072"/>
            <a:chExt cx="1263" cy="1046"/>
          </a:xfrm>
        </p:grpSpPr>
        <p:grpSp>
          <p:nvGrpSpPr>
            <p:cNvPr id="73076" name="Group 372"/>
            <p:cNvGrpSpPr>
              <a:grpSpLocks/>
            </p:cNvGrpSpPr>
            <p:nvPr/>
          </p:nvGrpSpPr>
          <p:grpSpPr bwMode="auto">
            <a:xfrm>
              <a:off x="3648" y="3072"/>
              <a:ext cx="1263" cy="1046"/>
              <a:chOff x="3648" y="3072"/>
              <a:chExt cx="1263" cy="1046"/>
            </a:xfrm>
          </p:grpSpPr>
          <p:sp>
            <p:nvSpPr>
              <p:cNvPr id="73077" name="Freeform 373"/>
              <p:cNvSpPr>
                <a:spLocks/>
              </p:cNvSpPr>
              <p:nvPr/>
            </p:nvSpPr>
            <p:spPr bwMode="auto">
              <a:xfrm rot="-1064452">
                <a:off x="4765" y="3860"/>
                <a:ext cx="105" cy="116"/>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grpSp>
            <p:nvGrpSpPr>
              <p:cNvPr id="73078" name="Group 374"/>
              <p:cNvGrpSpPr>
                <a:grpSpLocks/>
              </p:cNvGrpSpPr>
              <p:nvPr/>
            </p:nvGrpSpPr>
            <p:grpSpPr bwMode="auto">
              <a:xfrm>
                <a:off x="3648" y="3072"/>
                <a:ext cx="1263" cy="1046"/>
                <a:chOff x="3648" y="3072"/>
                <a:chExt cx="1263" cy="1046"/>
              </a:xfrm>
            </p:grpSpPr>
            <p:grpSp>
              <p:nvGrpSpPr>
                <p:cNvPr id="73079" name="Group 375"/>
                <p:cNvGrpSpPr>
                  <a:grpSpLocks/>
                </p:cNvGrpSpPr>
                <p:nvPr/>
              </p:nvGrpSpPr>
              <p:grpSpPr bwMode="auto">
                <a:xfrm>
                  <a:off x="3648" y="3072"/>
                  <a:ext cx="1215" cy="950"/>
                  <a:chOff x="2160" y="3216"/>
                  <a:chExt cx="1440" cy="864"/>
                </a:xfrm>
              </p:grpSpPr>
              <p:grpSp>
                <p:nvGrpSpPr>
                  <p:cNvPr id="73080" name="Group 376"/>
                  <p:cNvGrpSpPr>
                    <a:grpSpLocks/>
                  </p:cNvGrpSpPr>
                  <p:nvPr/>
                </p:nvGrpSpPr>
                <p:grpSpPr bwMode="auto">
                  <a:xfrm rot="-1064452">
                    <a:off x="3108" y="3729"/>
                    <a:ext cx="168" cy="131"/>
                    <a:chOff x="2227" y="1179"/>
                    <a:chExt cx="1803" cy="1400"/>
                  </a:xfrm>
                </p:grpSpPr>
                <p:sp>
                  <p:nvSpPr>
                    <p:cNvPr id="73081" name="Freeform 377"/>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3082" name="Freeform 378"/>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3083" name="Freeform 379"/>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3084" name="Freeform 380"/>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3085" name="Freeform 381"/>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3086" name="Freeform 382"/>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3087" name="Freeform 383"/>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3088" name="Group 384"/>
                    <p:cNvGrpSpPr>
                      <a:grpSpLocks/>
                    </p:cNvGrpSpPr>
                    <p:nvPr/>
                  </p:nvGrpSpPr>
                  <p:grpSpPr bwMode="auto">
                    <a:xfrm>
                      <a:off x="3354" y="1931"/>
                      <a:ext cx="609" cy="577"/>
                      <a:chOff x="3354" y="1931"/>
                      <a:chExt cx="609" cy="577"/>
                    </a:xfrm>
                  </p:grpSpPr>
                  <p:sp>
                    <p:nvSpPr>
                      <p:cNvPr id="73089" name="Freeform 385"/>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3090" name="Freeform 386"/>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3091" name="Freeform 387"/>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3092" name="Freeform 388"/>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3093" name="Freeform 389"/>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3094" name="Freeform 390"/>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3095" name="Group 391"/>
                  <p:cNvGrpSpPr>
                    <a:grpSpLocks/>
                  </p:cNvGrpSpPr>
                  <p:nvPr/>
                </p:nvGrpSpPr>
                <p:grpSpPr bwMode="auto">
                  <a:xfrm rot="-2180367">
                    <a:off x="3493" y="3858"/>
                    <a:ext cx="107" cy="66"/>
                    <a:chOff x="2227" y="1179"/>
                    <a:chExt cx="1803" cy="1400"/>
                  </a:xfrm>
                </p:grpSpPr>
                <p:sp>
                  <p:nvSpPr>
                    <p:cNvPr id="73096" name="Freeform 392"/>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3097" name="Freeform 393"/>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3098" name="Freeform 394"/>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3099" name="Freeform 395"/>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3100" name="Freeform 396"/>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3101" name="Freeform 397"/>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3102" name="Freeform 398"/>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3103" name="Group 399"/>
                    <p:cNvGrpSpPr>
                      <a:grpSpLocks/>
                    </p:cNvGrpSpPr>
                    <p:nvPr/>
                  </p:nvGrpSpPr>
                  <p:grpSpPr bwMode="auto">
                    <a:xfrm>
                      <a:off x="3354" y="1931"/>
                      <a:ext cx="609" cy="577"/>
                      <a:chOff x="3354" y="1931"/>
                      <a:chExt cx="609" cy="577"/>
                    </a:xfrm>
                  </p:grpSpPr>
                  <p:sp>
                    <p:nvSpPr>
                      <p:cNvPr id="73104" name="Freeform 400"/>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3105" name="Freeform 401"/>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3106" name="Freeform 402"/>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3107" name="Freeform 403"/>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3108" name="Freeform 404"/>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3109" name="Freeform 405"/>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3110" name="Group 406"/>
                  <p:cNvGrpSpPr>
                    <a:grpSpLocks/>
                  </p:cNvGrpSpPr>
                  <p:nvPr/>
                </p:nvGrpSpPr>
                <p:grpSpPr bwMode="auto">
                  <a:xfrm rot="-1064452">
                    <a:off x="3264" y="3792"/>
                    <a:ext cx="154" cy="105"/>
                    <a:chOff x="2227" y="1179"/>
                    <a:chExt cx="1803" cy="1400"/>
                  </a:xfrm>
                </p:grpSpPr>
                <p:sp>
                  <p:nvSpPr>
                    <p:cNvPr id="73111" name="Freeform 407"/>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3112" name="Freeform 408"/>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3113" name="Freeform 409"/>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3114" name="Freeform 410"/>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3115" name="Freeform 411"/>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3116" name="Freeform 412"/>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3117" name="Freeform 413"/>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3118" name="Group 414"/>
                    <p:cNvGrpSpPr>
                      <a:grpSpLocks/>
                    </p:cNvGrpSpPr>
                    <p:nvPr/>
                  </p:nvGrpSpPr>
                  <p:grpSpPr bwMode="auto">
                    <a:xfrm>
                      <a:off x="3354" y="1931"/>
                      <a:ext cx="609" cy="577"/>
                      <a:chOff x="3354" y="1931"/>
                      <a:chExt cx="609" cy="577"/>
                    </a:xfrm>
                  </p:grpSpPr>
                  <p:sp>
                    <p:nvSpPr>
                      <p:cNvPr id="73119" name="Freeform 415"/>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3120" name="Freeform 416"/>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3121" name="Freeform 417"/>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3122" name="Freeform 418"/>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3123" name="Freeform 419"/>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3124" name="Freeform 420"/>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3125" name="Group 421"/>
                  <p:cNvGrpSpPr>
                    <a:grpSpLocks/>
                  </p:cNvGrpSpPr>
                  <p:nvPr/>
                </p:nvGrpSpPr>
                <p:grpSpPr bwMode="auto">
                  <a:xfrm>
                    <a:off x="2160" y="3216"/>
                    <a:ext cx="1354" cy="864"/>
                    <a:chOff x="2160" y="3216"/>
                    <a:chExt cx="1354" cy="864"/>
                  </a:xfrm>
                </p:grpSpPr>
                <p:grpSp>
                  <p:nvGrpSpPr>
                    <p:cNvPr id="73126" name="Group 422"/>
                    <p:cNvGrpSpPr>
                      <a:grpSpLocks/>
                    </p:cNvGrpSpPr>
                    <p:nvPr/>
                  </p:nvGrpSpPr>
                  <p:grpSpPr bwMode="auto">
                    <a:xfrm>
                      <a:off x="2160" y="3216"/>
                      <a:ext cx="978" cy="864"/>
                      <a:chOff x="383" y="816"/>
                      <a:chExt cx="3063" cy="3165"/>
                    </a:xfrm>
                  </p:grpSpPr>
                  <p:sp>
                    <p:nvSpPr>
                      <p:cNvPr id="73127" name="Freeform 423"/>
                      <p:cNvSpPr>
                        <a:spLocks/>
                      </p:cNvSpPr>
                      <p:nvPr/>
                    </p:nvSpPr>
                    <p:spPr bwMode="auto">
                      <a:xfrm rot="-2100308">
                        <a:off x="2591" y="2496"/>
                        <a:ext cx="654" cy="1160"/>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3128" name="Freeform 424"/>
                      <p:cNvSpPr>
                        <a:spLocks/>
                      </p:cNvSpPr>
                      <p:nvPr/>
                    </p:nvSpPr>
                    <p:spPr bwMode="auto">
                      <a:xfrm rot="-2100308">
                        <a:off x="383" y="816"/>
                        <a:ext cx="2498" cy="3165"/>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3129" name="Freeform 425"/>
                      <p:cNvSpPr>
                        <a:spLocks/>
                      </p:cNvSpPr>
                      <p:nvPr/>
                    </p:nvSpPr>
                    <p:spPr bwMode="auto">
                      <a:xfrm rot="-2100308">
                        <a:off x="2063" y="1536"/>
                        <a:ext cx="307" cy="899"/>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3130" name="Freeform 426"/>
                      <p:cNvSpPr>
                        <a:spLocks/>
                      </p:cNvSpPr>
                      <p:nvPr/>
                    </p:nvSpPr>
                    <p:spPr bwMode="auto">
                      <a:xfrm rot="-2100308">
                        <a:off x="671" y="1392"/>
                        <a:ext cx="1056" cy="1728"/>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3131" name="Freeform 427"/>
                      <p:cNvSpPr>
                        <a:spLocks/>
                      </p:cNvSpPr>
                      <p:nvPr/>
                    </p:nvSpPr>
                    <p:spPr bwMode="auto">
                      <a:xfrm rot="-2100308">
                        <a:off x="2831" y="2880"/>
                        <a:ext cx="391" cy="805"/>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3132" name="Freeform 428"/>
                      <p:cNvSpPr>
                        <a:spLocks/>
                      </p:cNvSpPr>
                      <p:nvPr/>
                    </p:nvSpPr>
                    <p:spPr bwMode="auto">
                      <a:xfrm rot="-2100308">
                        <a:off x="2255" y="2736"/>
                        <a:ext cx="649" cy="1056"/>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3133" name="Group 429"/>
                      <p:cNvGrpSpPr>
                        <a:grpSpLocks/>
                      </p:cNvGrpSpPr>
                      <p:nvPr/>
                    </p:nvGrpSpPr>
                    <p:grpSpPr bwMode="auto">
                      <a:xfrm rot="-1303306">
                        <a:off x="1775" y="2256"/>
                        <a:ext cx="1031" cy="1304"/>
                        <a:chOff x="3354" y="1931"/>
                        <a:chExt cx="609" cy="577"/>
                      </a:xfrm>
                    </p:grpSpPr>
                    <p:sp>
                      <p:nvSpPr>
                        <p:cNvPr id="73134" name="Freeform 430"/>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3135" name="Freeform 431"/>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3136" name="Freeform 432"/>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3137" name="Freeform 433"/>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3138" name="Freeform 434"/>
                      <p:cNvSpPr>
                        <a:spLocks/>
                      </p:cNvSpPr>
                      <p:nvPr/>
                    </p:nvSpPr>
                    <p:spPr bwMode="auto">
                      <a:xfrm rot="-2100308">
                        <a:off x="3119" y="2832"/>
                        <a:ext cx="327" cy="532"/>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3139" name="Group 435"/>
                    <p:cNvGrpSpPr>
                      <a:grpSpLocks/>
                    </p:cNvGrpSpPr>
                    <p:nvPr/>
                  </p:nvGrpSpPr>
                  <p:grpSpPr bwMode="auto">
                    <a:xfrm rot="-1064452">
                      <a:off x="3120" y="3792"/>
                      <a:ext cx="154" cy="105"/>
                      <a:chOff x="2227" y="1179"/>
                      <a:chExt cx="1803" cy="1400"/>
                    </a:xfrm>
                  </p:grpSpPr>
                  <p:sp>
                    <p:nvSpPr>
                      <p:cNvPr id="73140" name="Freeform 436"/>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3141" name="Freeform 437"/>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3142" name="Freeform 438"/>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3143" name="Freeform 439"/>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3144" name="Freeform 440"/>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3145" name="Freeform 441"/>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3146" name="Freeform 442"/>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3147" name="Group 443"/>
                      <p:cNvGrpSpPr>
                        <a:grpSpLocks/>
                      </p:cNvGrpSpPr>
                      <p:nvPr/>
                    </p:nvGrpSpPr>
                    <p:grpSpPr bwMode="auto">
                      <a:xfrm>
                        <a:off x="3354" y="1931"/>
                        <a:ext cx="609" cy="577"/>
                        <a:chOff x="3354" y="1931"/>
                        <a:chExt cx="609" cy="577"/>
                      </a:xfrm>
                    </p:grpSpPr>
                    <p:sp>
                      <p:nvSpPr>
                        <p:cNvPr id="73148" name="Freeform 44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3149" name="Freeform 44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3150" name="Freeform 44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3151" name="Freeform 44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3152" name="Freeform 448"/>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3153" name="Freeform 449"/>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3154" name="Group 450"/>
                    <p:cNvGrpSpPr>
                      <a:grpSpLocks/>
                    </p:cNvGrpSpPr>
                    <p:nvPr/>
                  </p:nvGrpSpPr>
                  <p:grpSpPr bwMode="auto">
                    <a:xfrm rot="-1064452">
                      <a:off x="3072" y="3888"/>
                      <a:ext cx="154" cy="105"/>
                      <a:chOff x="2227" y="1179"/>
                      <a:chExt cx="1803" cy="1400"/>
                    </a:xfrm>
                  </p:grpSpPr>
                  <p:sp>
                    <p:nvSpPr>
                      <p:cNvPr id="73155" name="Freeform 45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3156" name="Freeform 45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3157" name="Freeform 45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3158" name="Freeform 45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3159" name="Freeform 45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3160" name="Freeform 45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3161" name="Freeform 45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3162" name="Group 458"/>
                      <p:cNvGrpSpPr>
                        <a:grpSpLocks/>
                      </p:cNvGrpSpPr>
                      <p:nvPr/>
                    </p:nvGrpSpPr>
                    <p:grpSpPr bwMode="auto">
                      <a:xfrm>
                        <a:off x="3354" y="1931"/>
                        <a:ext cx="609" cy="577"/>
                        <a:chOff x="3354" y="1931"/>
                        <a:chExt cx="609" cy="577"/>
                      </a:xfrm>
                    </p:grpSpPr>
                    <p:sp>
                      <p:nvSpPr>
                        <p:cNvPr id="73163" name="Freeform 45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3164" name="Freeform 46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3165" name="Freeform 46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3166" name="Freeform 46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3167" name="Freeform 46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3168" name="Freeform 46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3169" name="Group 465"/>
                    <p:cNvGrpSpPr>
                      <a:grpSpLocks/>
                    </p:cNvGrpSpPr>
                    <p:nvPr/>
                  </p:nvGrpSpPr>
                  <p:grpSpPr bwMode="auto">
                    <a:xfrm rot="-1064452">
                      <a:off x="2496" y="3888"/>
                      <a:ext cx="154" cy="105"/>
                      <a:chOff x="2227" y="1179"/>
                      <a:chExt cx="1803" cy="1400"/>
                    </a:xfrm>
                  </p:grpSpPr>
                  <p:sp>
                    <p:nvSpPr>
                      <p:cNvPr id="73170" name="Freeform 466"/>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3171" name="Freeform 467"/>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3172" name="Freeform 468"/>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3173" name="Freeform 469"/>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3174" name="Freeform 470"/>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3175" name="Freeform 471"/>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3176" name="Freeform 472"/>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3177" name="Group 473"/>
                      <p:cNvGrpSpPr>
                        <a:grpSpLocks/>
                      </p:cNvGrpSpPr>
                      <p:nvPr/>
                    </p:nvGrpSpPr>
                    <p:grpSpPr bwMode="auto">
                      <a:xfrm>
                        <a:off x="3354" y="1931"/>
                        <a:ext cx="609" cy="577"/>
                        <a:chOff x="3354" y="1931"/>
                        <a:chExt cx="609" cy="577"/>
                      </a:xfrm>
                    </p:grpSpPr>
                    <p:sp>
                      <p:nvSpPr>
                        <p:cNvPr id="73178" name="Freeform 47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3179" name="Freeform 47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3180" name="Freeform 47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3181" name="Freeform 47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3182" name="Freeform 478"/>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3183" name="Freeform 479"/>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73184" name="Group 480"/>
                    <p:cNvGrpSpPr>
                      <a:grpSpLocks/>
                    </p:cNvGrpSpPr>
                    <p:nvPr/>
                  </p:nvGrpSpPr>
                  <p:grpSpPr bwMode="auto">
                    <a:xfrm rot="-1064452">
                      <a:off x="3360" y="3888"/>
                      <a:ext cx="154" cy="105"/>
                      <a:chOff x="2227" y="1179"/>
                      <a:chExt cx="1803" cy="1400"/>
                    </a:xfrm>
                  </p:grpSpPr>
                  <p:sp>
                    <p:nvSpPr>
                      <p:cNvPr id="73185" name="Freeform 48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73186" name="Freeform 48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73187" name="Freeform 48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73188" name="Freeform 48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73189" name="Freeform 48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73190" name="Freeform 48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73191" name="Freeform 48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73192" name="Group 488"/>
                      <p:cNvGrpSpPr>
                        <a:grpSpLocks/>
                      </p:cNvGrpSpPr>
                      <p:nvPr/>
                    </p:nvGrpSpPr>
                    <p:grpSpPr bwMode="auto">
                      <a:xfrm>
                        <a:off x="3354" y="1931"/>
                        <a:ext cx="609" cy="577"/>
                        <a:chOff x="3354" y="1931"/>
                        <a:chExt cx="609" cy="577"/>
                      </a:xfrm>
                    </p:grpSpPr>
                    <p:sp>
                      <p:nvSpPr>
                        <p:cNvPr id="73193" name="Freeform 48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73194" name="Freeform 49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73195" name="Freeform 49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73196" name="Freeform 49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73197" name="Freeform 49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73198" name="Freeform 49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grpSp>
            <p:grpSp>
              <p:nvGrpSpPr>
                <p:cNvPr id="73199" name="Group 495"/>
                <p:cNvGrpSpPr>
                  <a:grpSpLocks/>
                </p:cNvGrpSpPr>
                <p:nvPr/>
              </p:nvGrpSpPr>
              <p:grpSpPr bwMode="auto">
                <a:xfrm>
                  <a:off x="3696" y="3168"/>
                  <a:ext cx="1215" cy="950"/>
                  <a:chOff x="3729" y="3178"/>
                  <a:chExt cx="1215" cy="950"/>
                </a:xfrm>
              </p:grpSpPr>
              <p:grpSp>
                <p:nvGrpSpPr>
                  <p:cNvPr id="73200" name="Group 496"/>
                  <p:cNvGrpSpPr>
                    <a:grpSpLocks/>
                  </p:cNvGrpSpPr>
                  <p:nvPr/>
                </p:nvGrpSpPr>
                <p:grpSpPr bwMode="auto">
                  <a:xfrm rot="-1064452">
                    <a:off x="4529" y="3742"/>
                    <a:ext cx="142" cy="144"/>
                    <a:chOff x="2227" y="1179"/>
                    <a:chExt cx="1803" cy="1400"/>
                  </a:xfrm>
                </p:grpSpPr>
                <p:sp>
                  <p:nvSpPr>
                    <p:cNvPr id="73201" name="Freeform 497"/>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202" name="Freeform 498"/>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203" name="Freeform 499"/>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204" name="Freeform 500"/>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205" name="Freeform 501"/>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206" name="Freeform 502"/>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207" name="Freeform 503"/>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208" name="Group 504"/>
                    <p:cNvGrpSpPr>
                      <a:grpSpLocks/>
                    </p:cNvGrpSpPr>
                    <p:nvPr/>
                  </p:nvGrpSpPr>
                  <p:grpSpPr bwMode="auto">
                    <a:xfrm>
                      <a:off x="3354" y="1931"/>
                      <a:ext cx="609" cy="577"/>
                      <a:chOff x="3354" y="1931"/>
                      <a:chExt cx="609" cy="577"/>
                    </a:xfrm>
                  </p:grpSpPr>
                  <p:sp>
                    <p:nvSpPr>
                      <p:cNvPr id="73209" name="Freeform 505"/>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210" name="Freeform 506"/>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211" name="Freeform 507"/>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212" name="Freeform 508"/>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213" name="Freeform 509"/>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214" name="Freeform 510"/>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3215" name="Group 511"/>
                  <p:cNvGrpSpPr>
                    <a:grpSpLocks/>
                  </p:cNvGrpSpPr>
                  <p:nvPr/>
                </p:nvGrpSpPr>
                <p:grpSpPr bwMode="auto">
                  <a:xfrm rot="-2180367">
                    <a:off x="4854" y="3884"/>
                    <a:ext cx="90" cy="72"/>
                    <a:chOff x="2227" y="1179"/>
                    <a:chExt cx="1803" cy="1400"/>
                  </a:xfrm>
                </p:grpSpPr>
                <p:sp>
                  <p:nvSpPr>
                    <p:cNvPr id="73216" name="Freeform 512"/>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217" name="Freeform 513"/>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218" name="Freeform 514"/>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219" name="Freeform 515"/>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220" name="Freeform 516"/>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221" name="Freeform 517"/>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222" name="Freeform 518"/>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223" name="Group 519"/>
                    <p:cNvGrpSpPr>
                      <a:grpSpLocks/>
                    </p:cNvGrpSpPr>
                    <p:nvPr/>
                  </p:nvGrpSpPr>
                  <p:grpSpPr bwMode="auto">
                    <a:xfrm>
                      <a:off x="3354" y="1931"/>
                      <a:ext cx="609" cy="577"/>
                      <a:chOff x="3354" y="1931"/>
                      <a:chExt cx="609" cy="577"/>
                    </a:xfrm>
                  </p:grpSpPr>
                  <p:sp>
                    <p:nvSpPr>
                      <p:cNvPr id="73224" name="Freeform 520"/>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225" name="Freeform 521"/>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226" name="Freeform 522"/>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227" name="Freeform 523"/>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228" name="Freeform 524"/>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229" name="Freeform 525"/>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3230" name="Group 526"/>
                  <p:cNvGrpSpPr>
                    <a:grpSpLocks/>
                  </p:cNvGrpSpPr>
                  <p:nvPr/>
                </p:nvGrpSpPr>
                <p:grpSpPr bwMode="auto">
                  <a:xfrm rot="-1064452">
                    <a:off x="4661" y="3811"/>
                    <a:ext cx="129" cy="116"/>
                    <a:chOff x="2227" y="1179"/>
                    <a:chExt cx="1803" cy="1400"/>
                  </a:xfrm>
                </p:grpSpPr>
                <p:sp>
                  <p:nvSpPr>
                    <p:cNvPr id="73231" name="Freeform 527"/>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232" name="Freeform 528"/>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233" name="Freeform 529"/>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234" name="Freeform 530"/>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235" name="Freeform 531"/>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236" name="Freeform 532"/>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237" name="Freeform 533"/>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238" name="Group 534"/>
                    <p:cNvGrpSpPr>
                      <a:grpSpLocks/>
                    </p:cNvGrpSpPr>
                    <p:nvPr/>
                  </p:nvGrpSpPr>
                  <p:grpSpPr bwMode="auto">
                    <a:xfrm>
                      <a:off x="3354" y="1931"/>
                      <a:ext cx="609" cy="577"/>
                      <a:chOff x="3354" y="1931"/>
                      <a:chExt cx="609" cy="577"/>
                    </a:xfrm>
                  </p:grpSpPr>
                  <p:sp>
                    <p:nvSpPr>
                      <p:cNvPr id="73239" name="Freeform 535"/>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240" name="Freeform 536"/>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241" name="Freeform 537"/>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242" name="Freeform 538"/>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243" name="Freeform 539"/>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244" name="Freeform 540"/>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3245" name="Group 541"/>
                  <p:cNvGrpSpPr>
                    <a:grpSpLocks/>
                  </p:cNvGrpSpPr>
                  <p:nvPr/>
                </p:nvGrpSpPr>
                <p:grpSpPr bwMode="auto">
                  <a:xfrm>
                    <a:off x="3729" y="3178"/>
                    <a:ext cx="1142" cy="950"/>
                    <a:chOff x="3729" y="3178"/>
                    <a:chExt cx="1142" cy="950"/>
                  </a:xfrm>
                </p:grpSpPr>
                <p:grpSp>
                  <p:nvGrpSpPr>
                    <p:cNvPr id="73246" name="Group 542"/>
                    <p:cNvGrpSpPr>
                      <a:grpSpLocks/>
                    </p:cNvGrpSpPr>
                    <p:nvPr/>
                  </p:nvGrpSpPr>
                  <p:grpSpPr bwMode="auto">
                    <a:xfrm>
                      <a:off x="3729" y="3178"/>
                      <a:ext cx="825" cy="950"/>
                      <a:chOff x="383" y="816"/>
                      <a:chExt cx="3063" cy="3165"/>
                    </a:xfrm>
                  </p:grpSpPr>
                  <p:sp>
                    <p:nvSpPr>
                      <p:cNvPr id="73247" name="Freeform 543"/>
                      <p:cNvSpPr>
                        <a:spLocks/>
                      </p:cNvSpPr>
                      <p:nvPr/>
                    </p:nvSpPr>
                    <p:spPr bwMode="auto">
                      <a:xfrm rot="-2100308">
                        <a:off x="2591" y="2496"/>
                        <a:ext cx="654" cy="1160"/>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3248" name="Freeform 544"/>
                      <p:cNvSpPr>
                        <a:spLocks/>
                      </p:cNvSpPr>
                      <p:nvPr/>
                    </p:nvSpPr>
                    <p:spPr bwMode="auto">
                      <a:xfrm rot="-2100308">
                        <a:off x="383" y="816"/>
                        <a:ext cx="2498" cy="3165"/>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3249" name="Freeform 545"/>
                      <p:cNvSpPr>
                        <a:spLocks/>
                      </p:cNvSpPr>
                      <p:nvPr/>
                    </p:nvSpPr>
                    <p:spPr bwMode="auto">
                      <a:xfrm rot="-2100308">
                        <a:off x="2063" y="1536"/>
                        <a:ext cx="307" cy="899"/>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3250" name="Freeform 546"/>
                      <p:cNvSpPr>
                        <a:spLocks/>
                      </p:cNvSpPr>
                      <p:nvPr/>
                    </p:nvSpPr>
                    <p:spPr bwMode="auto">
                      <a:xfrm rot="-2100308">
                        <a:off x="671" y="1392"/>
                        <a:ext cx="1056" cy="1728"/>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3251" name="Freeform 547"/>
                      <p:cNvSpPr>
                        <a:spLocks/>
                      </p:cNvSpPr>
                      <p:nvPr/>
                    </p:nvSpPr>
                    <p:spPr bwMode="auto">
                      <a:xfrm rot="-2100308">
                        <a:off x="2831" y="2880"/>
                        <a:ext cx="391" cy="805"/>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3252" name="Freeform 548"/>
                      <p:cNvSpPr>
                        <a:spLocks/>
                      </p:cNvSpPr>
                      <p:nvPr/>
                    </p:nvSpPr>
                    <p:spPr bwMode="auto">
                      <a:xfrm rot="-2100308">
                        <a:off x="2255" y="2736"/>
                        <a:ext cx="649" cy="1056"/>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nvGrpSpPr>
                      <p:cNvPr id="73253" name="Group 549"/>
                      <p:cNvGrpSpPr>
                        <a:grpSpLocks/>
                      </p:cNvGrpSpPr>
                      <p:nvPr/>
                    </p:nvGrpSpPr>
                    <p:grpSpPr bwMode="auto">
                      <a:xfrm rot="-1303306">
                        <a:off x="1775" y="2256"/>
                        <a:ext cx="1031" cy="1304"/>
                        <a:chOff x="3354" y="1931"/>
                        <a:chExt cx="609" cy="577"/>
                      </a:xfrm>
                    </p:grpSpPr>
                    <p:sp>
                      <p:nvSpPr>
                        <p:cNvPr id="73254" name="Freeform 550"/>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3255" name="Freeform 551"/>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3256" name="Freeform 552"/>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73257" name="Freeform 553"/>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sp>
                    <p:nvSpPr>
                      <p:cNvPr id="73258" name="Freeform 554"/>
                      <p:cNvSpPr>
                        <a:spLocks/>
                      </p:cNvSpPr>
                      <p:nvPr/>
                    </p:nvSpPr>
                    <p:spPr bwMode="auto">
                      <a:xfrm rot="-2100308">
                        <a:off x="3119" y="2832"/>
                        <a:ext cx="327" cy="532"/>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grpSp>
                  <p:nvGrpSpPr>
                    <p:cNvPr id="73259" name="Group 555"/>
                    <p:cNvGrpSpPr>
                      <a:grpSpLocks/>
                    </p:cNvGrpSpPr>
                    <p:nvPr/>
                  </p:nvGrpSpPr>
                  <p:grpSpPr bwMode="auto">
                    <a:xfrm rot="-1064452">
                      <a:off x="4539" y="3811"/>
                      <a:ext cx="130" cy="116"/>
                      <a:chOff x="2227" y="1179"/>
                      <a:chExt cx="1803" cy="1400"/>
                    </a:xfrm>
                  </p:grpSpPr>
                  <p:sp>
                    <p:nvSpPr>
                      <p:cNvPr id="73260" name="Freeform 556"/>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261" name="Freeform 557"/>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262" name="Freeform 558"/>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263" name="Freeform 559"/>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264" name="Freeform 560"/>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265" name="Freeform 561"/>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266" name="Freeform 562"/>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267" name="Group 563"/>
                      <p:cNvGrpSpPr>
                        <a:grpSpLocks/>
                      </p:cNvGrpSpPr>
                      <p:nvPr/>
                    </p:nvGrpSpPr>
                    <p:grpSpPr bwMode="auto">
                      <a:xfrm>
                        <a:off x="3354" y="1931"/>
                        <a:ext cx="609" cy="577"/>
                        <a:chOff x="3354" y="1931"/>
                        <a:chExt cx="609" cy="577"/>
                      </a:xfrm>
                    </p:grpSpPr>
                    <p:sp>
                      <p:nvSpPr>
                        <p:cNvPr id="73268" name="Freeform 56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269" name="Freeform 56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270" name="Freeform 56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271" name="Freeform 56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272" name="Freeform 568"/>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273" name="Freeform 569"/>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3274" name="Group 570"/>
                    <p:cNvGrpSpPr>
                      <a:grpSpLocks/>
                    </p:cNvGrpSpPr>
                    <p:nvPr/>
                  </p:nvGrpSpPr>
                  <p:grpSpPr bwMode="auto">
                    <a:xfrm rot="-1064452">
                      <a:off x="4498" y="3917"/>
                      <a:ext cx="130" cy="115"/>
                      <a:chOff x="2227" y="1179"/>
                      <a:chExt cx="1803" cy="1400"/>
                    </a:xfrm>
                  </p:grpSpPr>
                  <p:sp>
                    <p:nvSpPr>
                      <p:cNvPr id="73275" name="Freeform 57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276" name="Freeform 57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277" name="Freeform 57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278" name="Freeform 57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279" name="Freeform 57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280" name="Freeform 57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281" name="Freeform 57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282" name="Group 578"/>
                      <p:cNvGrpSpPr>
                        <a:grpSpLocks/>
                      </p:cNvGrpSpPr>
                      <p:nvPr/>
                    </p:nvGrpSpPr>
                    <p:grpSpPr bwMode="auto">
                      <a:xfrm>
                        <a:off x="3354" y="1931"/>
                        <a:ext cx="609" cy="577"/>
                        <a:chOff x="3354" y="1931"/>
                        <a:chExt cx="609" cy="577"/>
                      </a:xfrm>
                    </p:grpSpPr>
                    <p:sp>
                      <p:nvSpPr>
                        <p:cNvPr id="73283" name="Freeform 57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284" name="Freeform 58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285" name="Freeform 58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286" name="Freeform 58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287" name="Freeform 58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288" name="Freeform 58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3289" name="Group 585"/>
                    <p:cNvGrpSpPr>
                      <a:grpSpLocks/>
                    </p:cNvGrpSpPr>
                    <p:nvPr/>
                  </p:nvGrpSpPr>
                  <p:grpSpPr bwMode="auto">
                    <a:xfrm rot="-1064452">
                      <a:off x="4012" y="3917"/>
                      <a:ext cx="130" cy="115"/>
                      <a:chOff x="2227" y="1179"/>
                      <a:chExt cx="1803" cy="1400"/>
                    </a:xfrm>
                  </p:grpSpPr>
                  <p:sp>
                    <p:nvSpPr>
                      <p:cNvPr id="73290" name="Freeform 586"/>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291" name="Freeform 587"/>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292" name="Freeform 588"/>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293" name="Freeform 589"/>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294" name="Freeform 590"/>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295" name="Freeform 591"/>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296" name="Freeform 592"/>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297" name="Group 593"/>
                      <p:cNvGrpSpPr>
                        <a:grpSpLocks/>
                      </p:cNvGrpSpPr>
                      <p:nvPr/>
                    </p:nvGrpSpPr>
                    <p:grpSpPr bwMode="auto">
                      <a:xfrm>
                        <a:off x="3354" y="1931"/>
                        <a:ext cx="609" cy="577"/>
                        <a:chOff x="3354" y="1931"/>
                        <a:chExt cx="609" cy="577"/>
                      </a:xfrm>
                    </p:grpSpPr>
                    <p:sp>
                      <p:nvSpPr>
                        <p:cNvPr id="73298" name="Freeform 59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299" name="Freeform 59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300" name="Freeform 59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301" name="Freeform 59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302" name="Freeform 598"/>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303" name="Freeform 599"/>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3304" name="Group 600"/>
                    <p:cNvGrpSpPr>
                      <a:grpSpLocks/>
                    </p:cNvGrpSpPr>
                    <p:nvPr/>
                  </p:nvGrpSpPr>
                  <p:grpSpPr bwMode="auto">
                    <a:xfrm rot="-1064452">
                      <a:off x="4741" y="3917"/>
                      <a:ext cx="130" cy="115"/>
                      <a:chOff x="2227" y="1179"/>
                      <a:chExt cx="1803" cy="1400"/>
                    </a:xfrm>
                  </p:grpSpPr>
                  <p:sp>
                    <p:nvSpPr>
                      <p:cNvPr id="73305" name="Freeform 60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306" name="Freeform 60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307" name="Freeform 60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308" name="Freeform 60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309" name="Freeform 60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310" name="Freeform 60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311" name="Freeform 60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312" name="Group 608"/>
                      <p:cNvGrpSpPr>
                        <a:grpSpLocks/>
                      </p:cNvGrpSpPr>
                      <p:nvPr/>
                    </p:nvGrpSpPr>
                    <p:grpSpPr bwMode="auto">
                      <a:xfrm>
                        <a:off x="3354" y="1931"/>
                        <a:ext cx="609" cy="577"/>
                        <a:chOff x="3354" y="1931"/>
                        <a:chExt cx="609" cy="577"/>
                      </a:xfrm>
                    </p:grpSpPr>
                    <p:sp>
                      <p:nvSpPr>
                        <p:cNvPr id="73313" name="Freeform 60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314" name="Freeform 61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315" name="Freeform 61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316" name="Freeform 61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317" name="Freeform 61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318" name="Freeform 61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grpSp>
            <p:grpSp>
              <p:nvGrpSpPr>
                <p:cNvPr id="73319" name="Group 615"/>
                <p:cNvGrpSpPr>
                  <a:grpSpLocks/>
                </p:cNvGrpSpPr>
                <p:nvPr/>
              </p:nvGrpSpPr>
              <p:grpSpPr bwMode="auto">
                <a:xfrm rot="-1064452">
                  <a:off x="4539" y="3864"/>
                  <a:ext cx="130" cy="116"/>
                  <a:chOff x="2227" y="1179"/>
                  <a:chExt cx="1803" cy="1400"/>
                </a:xfrm>
              </p:grpSpPr>
              <p:sp>
                <p:nvSpPr>
                  <p:cNvPr id="73320" name="Freeform 616"/>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321" name="Freeform 617"/>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322" name="Freeform 618"/>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323" name="Freeform 619"/>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324" name="Freeform 620"/>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325" name="Freeform 621"/>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326" name="Freeform 622"/>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327" name="Group 623"/>
                  <p:cNvGrpSpPr>
                    <a:grpSpLocks/>
                  </p:cNvGrpSpPr>
                  <p:nvPr/>
                </p:nvGrpSpPr>
                <p:grpSpPr bwMode="auto">
                  <a:xfrm>
                    <a:off x="3354" y="1931"/>
                    <a:ext cx="609" cy="577"/>
                    <a:chOff x="3354" y="1931"/>
                    <a:chExt cx="609" cy="577"/>
                  </a:xfrm>
                </p:grpSpPr>
                <p:sp>
                  <p:nvSpPr>
                    <p:cNvPr id="73328" name="Freeform 62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329" name="Freeform 62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330" name="Freeform 62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331" name="Freeform 62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332" name="Freeform 628"/>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333" name="Freeform 629"/>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3334" name="Group 630"/>
                <p:cNvGrpSpPr>
                  <a:grpSpLocks/>
                </p:cNvGrpSpPr>
                <p:nvPr/>
              </p:nvGrpSpPr>
              <p:grpSpPr bwMode="auto">
                <a:xfrm rot="-1064452">
                  <a:off x="4661" y="3864"/>
                  <a:ext cx="129" cy="116"/>
                  <a:chOff x="2227" y="1179"/>
                  <a:chExt cx="1803" cy="1400"/>
                </a:xfrm>
              </p:grpSpPr>
              <p:sp>
                <p:nvSpPr>
                  <p:cNvPr id="73335" name="Freeform 63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336" name="Freeform 63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337" name="Freeform 63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338" name="Freeform 63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339" name="Freeform 63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340" name="Freeform 63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341" name="Freeform 63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342" name="Group 638"/>
                  <p:cNvGrpSpPr>
                    <a:grpSpLocks/>
                  </p:cNvGrpSpPr>
                  <p:nvPr/>
                </p:nvGrpSpPr>
                <p:grpSpPr bwMode="auto">
                  <a:xfrm>
                    <a:off x="3354" y="1931"/>
                    <a:ext cx="609" cy="577"/>
                    <a:chOff x="3354" y="1931"/>
                    <a:chExt cx="609" cy="577"/>
                  </a:xfrm>
                </p:grpSpPr>
                <p:sp>
                  <p:nvSpPr>
                    <p:cNvPr id="73343" name="Freeform 63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344" name="Freeform 64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345" name="Freeform 64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346" name="Freeform 64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347" name="Freeform 64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348" name="Freeform 64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3349" name="Group 645"/>
                <p:cNvGrpSpPr>
                  <a:grpSpLocks/>
                </p:cNvGrpSpPr>
                <p:nvPr/>
              </p:nvGrpSpPr>
              <p:grpSpPr bwMode="auto">
                <a:xfrm rot="-1064452">
                  <a:off x="4661" y="3758"/>
                  <a:ext cx="129" cy="116"/>
                  <a:chOff x="2227" y="1179"/>
                  <a:chExt cx="1803" cy="1400"/>
                </a:xfrm>
              </p:grpSpPr>
              <p:sp>
                <p:nvSpPr>
                  <p:cNvPr id="73350" name="Freeform 646"/>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351" name="Freeform 647"/>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352" name="Freeform 648"/>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353" name="Freeform 649"/>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354" name="Freeform 650"/>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355" name="Freeform 651"/>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356" name="Freeform 652"/>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357" name="Group 653"/>
                  <p:cNvGrpSpPr>
                    <a:grpSpLocks/>
                  </p:cNvGrpSpPr>
                  <p:nvPr/>
                </p:nvGrpSpPr>
                <p:grpSpPr bwMode="auto">
                  <a:xfrm>
                    <a:off x="3354" y="1931"/>
                    <a:ext cx="609" cy="577"/>
                    <a:chOff x="3354" y="1931"/>
                    <a:chExt cx="609" cy="577"/>
                  </a:xfrm>
                </p:grpSpPr>
                <p:sp>
                  <p:nvSpPr>
                    <p:cNvPr id="73358" name="Freeform 65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359" name="Freeform 65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360" name="Freeform 65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361" name="Freeform 65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362" name="Freeform 658"/>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363" name="Freeform 659"/>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3364" name="Group 660"/>
                <p:cNvGrpSpPr>
                  <a:grpSpLocks/>
                </p:cNvGrpSpPr>
                <p:nvPr/>
              </p:nvGrpSpPr>
              <p:grpSpPr bwMode="auto">
                <a:xfrm rot="-1064452">
                  <a:off x="4742" y="3811"/>
                  <a:ext cx="129" cy="116"/>
                  <a:chOff x="2227" y="1179"/>
                  <a:chExt cx="1803" cy="1400"/>
                </a:xfrm>
              </p:grpSpPr>
              <p:sp>
                <p:nvSpPr>
                  <p:cNvPr id="73365" name="Freeform 66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366" name="Freeform 66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367" name="Freeform 66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368" name="Freeform 66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369" name="Freeform 66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370" name="Freeform 66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371" name="Freeform 66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372" name="Group 668"/>
                  <p:cNvGrpSpPr>
                    <a:grpSpLocks/>
                  </p:cNvGrpSpPr>
                  <p:nvPr/>
                </p:nvGrpSpPr>
                <p:grpSpPr bwMode="auto">
                  <a:xfrm>
                    <a:off x="3354" y="1931"/>
                    <a:ext cx="609" cy="577"/>
                    <a:chOff x="3354" y="1931"/>
                    <a:chExt cx="609" cy="577"/>
                  </a:xfrm>
                </p:grpSpPr>
                <p:sp>
                  <p:nvSpPr>
                    <p:cNvPr id="73373" name="Freeform 66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374" name="Freeform 67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375" name="Freeform 67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376" name="Freeform 67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377" name="Freeform 67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378" name="Freeform 67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3379" name="Group 675"/>
                <p:cNvGrpSpPr>
                  <a:grpSpLocks/>
                </p:cNvGrpSpPr>
                <p:nvPr/>
              </p:nvGrpSpPr>
              <p:grpSpPr bwMode="auto">
                <a:xfrm rot="-1064452">
                  <a:off x="3932" y="3917"/>
                  <a:ext cx="129" cy="115"/>
                  <a:chOff x="2227" y="1179"/>
                  <a:chExt cx="1803" cy="1400"/>
                </a:xfrm>
              </p:grpSpPr>
              <p:sp>
                <p:nvSpPr>
                  <p:cNvPr id="73380" name="Freeform 676"/>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381" name="Freeform 677"/>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382" name="Freeform 678"/>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383" name="Freeform 679"/>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384" name="Freeform 680"/>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385" name="Freeform 681"/>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386" name="Freeform 682"/>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387" name="Group 683"/>
                  <p:cNvGrpSpPr>
                    <a:grpSpLocks/>
                  </p:cNvGrpSpPr>
                  <p:nvPr/>
                </p:nvGrpSpPr>
                <p:grpSpPr bwMode="auto">
                  <a:xfrm>
                    <a:off x="3354" y="1931"/>
                    <a:ext cx="609" cy="577"/>
                    <a:chOff x="3354" y="1931"/>
                    <a:chExt cx="609" cy="577"/>
                  </a:xfrm>
                </p:grpSpPr>
                <p:sp>
                  <p:nvSpPr>
                    <p:cNvPr id="73388" name="Freeform 68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389" name="Freeform 68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390" name="Freeform 68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391" name="Freeform 68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392" name="Freeform 688"/>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393" name="Freeform 689"/>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grpSp>
        <p:grpSp>
          <p:nvGrpSpPr>
            <p:cNvPr id="73394" name="Group 690"/>
            <p:cNvGrpSpPr>
              <a:grpSpLocks/>
            </p:cNvGrpSpPr>
            <p:nvPr/>
          </p:nvGrpSpPr>
          <p:grpSpPr bwMode="auto">
            <a:xfrm rot="-1064452">
              <a:off x="4464" y="3696"/>
              <a:ext cx="130" cy="115"/>
              <a:chOff x="2227" y="1179"/>
              <a:chExt cx="1803" cy="1400"/>
            </a:xfrm>
          </p:grpSpPr>
          <p:sp>
            <p:nvSpPr>
              <p:cNvPr id="73395" name="Freeform 69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396" name="Freeform 69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397" name="Freeform 69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398" name="Freeform 69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399" name="Freeform 69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400" name="Freeform 69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401" name="Freeform 69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402" name="Group 698"/>
              <p:cNvGrpSpPr>
                <a:grpSpLocks/>
              </p:cNvGrpSpPr>
              <p:nvPr/>
            </p:nvGrpSpPr>
            <p:grpSpPr bwMode="auto">
              <a:xfrm>
                <a:off x="3354" y="1931"/>
                <a:ext cx="609" cy="577"/>
                <a:chOff x="3354" y="1931"/>
                <a:chExt cx="609" cy="577"/>
              </a:xfrm>
            </p:grpSpPr>
            <p:sp>
              <p:nvSpPr>
                <p:cNvPr id="73403" name="Freeform 69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404" name="Freeform 70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405" name="Freeform 70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406" name="Freeform 70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407" name="Freeform 70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408" name="Freeform 70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3409" name="Group 705"/>
            <p:cNvGrpSpPr>
              <a:grpSpLocks/>
            </p:cNvGrpSpPr>
            <p:nvPr/>
          </p:nvGrpSpPr>
          <p:grpSpPr bwMode="auto">
            <a:xfrm rot="-1064452">
              <a:off x="4704" y="3744"/>
              <a:ext cx="130" cy="115"/>
              <a:chOff x="2227" y="1179"/>
              <a:chExt cx="1803" cy="1400"/>
            </a:xfrm>
          </p:grpSpPr>
          <p:sp>
            <p:nvSpPr>
              <p:cNvPr id="73410" name="Freeform 706"/>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411" name="Freeform 707"/>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412" name="Freeform 708"/>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413" name="Freeform 709"/>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414" name="Freeform 710"/>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415" name="Freeform 711"/>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416" name="Freeform 712"/>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417" name="Group 713"/>
              <p:cNvGrpSpPr>
                <a:grpSpLocks/>
              </p:cNvGrpSpPr>
              <p:nvPr/>
            </p:nvGrpSpPr>
            <p:grpSpPr bwMode="auto">
              <a:xfrm>
                <a:off x="3354" y="1931"/>
                <a:ext cx="609" cy="577"/>
                <a:chOff x="3354" y="1931"/>
                <a:chExt cx="609" cy="577"/>
              </a:xfrm>
            </p:grpSpPr>
            <p:sp>
              <p:nvSpPr>
                <p:cNvPr id="73418" name="Freeform 71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419" name="Freeform 71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420" name="Freeform 71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421" name="Freeform 71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422" name="Freeform 718"/>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423" name="Freeform 719"/>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73424" name="Group 720"/>
            <p:cNvGrpSpPr>
              <a:grpSpLocks/>
            </p:cNvGrpSpPr>
            <p:nvPr/>
          </p:nvGrpSpPr>
          <p:grpSpPr bwMode="auto">
            <a:xfrm rot="-1064452">
              <a:off x="4608" y="3744"/>
              <a:ext cx="130" cy="115"/>
              <a:chOff x="2227" y="1179"/>
              <a:chExt cx="1803" cy="1400"/>
            </a:xfrm>
          </p:grpSpPr>
          <p:sp>
            <p:nvSpPr>
              <p:cNvPr id="73425" name="Freeform 72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73426" name="Freeform 72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73427" name="Freeform 72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73428" name="Freeform 72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73429" name="Freeform 72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73430" name="Freeform 72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73431" name="Freeform 72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73432" name="Group 728"/>
              <p:cNvGrpSpPr>
                <a:grpSpLocks/>
              </p:cNvGrpSpPr>
              <p:nvPr/>
            </p:nvGrpSpPr>
            <p:grpSpPr bwMode="auto">
              <a:xfrm>
                <a:off x="3354" y="1931"/>
                <a:ext cx="609" cy="577"/>
                <a:chOff x="3354" y="1931"/>
                <a:chExt cx="609" cy="577"/>
              </a:xfrm>
            </p:grpSpPr>
            <p:sp>
              <p:nvSpPr>
                <p:cNvPr id="73433" name="Freeform 72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73434" name="Freeform 73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73435" name="Freeform 73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73436" name="Freeform 73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73437" name="Freeform 73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73438" name="Freeform 73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sp>
        <p:nvSpPr>
          <p:cNvPr id="73439" name="Freeform 735"/>
          <p:cNvSpPr>
            <a:spLocks/>
          </p:cNvSpPr>
          <p:nvPr/>
        </p:nvSpPr>
        <p:spPr bwMode="auto">
          <a:xfrm>
            <a:off x="3276600" y="4419600"/>
            <a:ext cx="2387600" cy="304800"/>
          </a:xfrm>
          <a:custGeom>
            <a:avLst/>
            <a:gdLst/>
            <a:ahLst/>
            <a:cxnLst>
              <a:cxn ang="0">
                <a:pos x="392" y="208"/>
              </a:cxn>
              <a:cxn ang="0">
                <a:pos x="104" y="304"/>
              </a:cxn>
              <a:cxn ang="0">
                <a:pos x="56" y="544"/>
              </a:cxn>
              <a:cxn ang="0">
                <a:pos x="440" y="592"/>
              </a:cxn>
              <a:cxn ang="0">
                <a:pos x="632" y="496"/>
              </a:cxn>
              <a:cxn ang="0">
                <a:pos x="1016" y="400"/>
              </a:cxn>
              <a:cxn ang="0">
                <a:pos x="1304" y="400"/>
              </a:cxn>
              <a:cxn ang="0">
                <a:pos x="1448" y="400"/>
              </a:cxn>
              <a:cxn ang="0">
                <a:pos x="1544" y="400"/>
              </a:cxn>
              <a:cxn ang="0">
                <a:pos x="1688" y="448"/>
              </a:cxn>
              <a:cxn ang="0">
                <a:pos x="1832" y="496"/>
              </a:cxn>
              <a:cxn ang="0">
                <a:pos x="1976" y="304"/>
              </a:cxn>
              <a:cxn ang="0">
                <a:pos x="1880" y="112"/>
              </a:cxn>
              <a:cxn ang="0">
                <a:pos x="1640" y="16"/>
              </a:cxn>
              <a:cxn ang="0">
                <a:pos x="1400" y="16"/>
              </a:cxn>
              <a:cxn ang="0">
                <a:pos x="1256" y="16"/>
              </a:cxn>
              <a:cxn ang="0">
                <a:pos x="1064" y="16"/>
              </a:cxn>
              <a:cxn ang="0">
                <a:pos x="872" y="16"/>
              </a:cxn>
              <a:cxn ang="0">
                <a:pos x="680" y="64"/>
              </a:cxn>
              <a:cxn ang="0">
                <a:pos x="584" y="112"/>
              </a:cxn>
              <a:cxn ang="0">
                <a:pos x="392" y="208"/>
              </a:cxn>
            </a:cxnLst>
            <a:rect l="0" t="0" r="r" b="b"/>
            <a:pathLst>
              <a:path w="1984" h="600">
                <a:moveTo>
                  <a:pt x="392" y="208"/>
                </a:moveTo>
                <a:cubicBezTo>
                  <a:pt x="312" y="240"/>
                  <a:pt x="160" y="248"/>
                  <a:pt x="104" y="304"/>
                </a:cubicBezTo>
                <a:cubicBezTo>
                  <a:pt x="48" y="360"/>
                  <a:pt x="0" y="496"/>
                  <a:pt x="56" y="544"/>
                </a:cubicBezTo>
                <a:cubicBezTo>
                  <a:pt x="112" y="592"/>
                  <a:pt x="344" y="600"/>
                  <a:pt x="440" y="592"/>
                </a:cubicBezTo>
                <a:cubicBezTo>
                  <a:pt x="536" y="584"/>
                  <a:pt x="536" y="528"/>
                  <a:pt x="632" y="496"/>
                </a:cubicBezTo>
                <a:cubicBezTo>
                  <a:pt x="728" y="464"/>
                  <a:pt x="904" y="416"/>
                  <a:pt x="1016" y="400"/>
                </a:cubicBezTo>
                <a:cubicBezTo>
                  <a:pt x="1128" y="384"/>
                  <a:pt x="1232" y="400"/>
                  <a:pt x="1304" y="400"/>
                </a:cubicBezTo>
                <a:cubicBezTo>
                  <a:pt x="1376" y="400"/>
                  <a:pt x="1408" y="400"/>
                  <a:pt x="1448" y="400"/>
                </a:cubicBezTo>
                <a:cubicBezTo>
                  <a:pt x="1488" y="400"/>
                  <a:pt x="1504" y="392"/>
                  <a:pt x="1544" y="400"/>
                </a:cubicBezTo>
                <a:cubicBezTo>
                  <a:pt x="1584" y="408"/>
                  <a:pt x="1640" y="432"/>
                  <a:pt x="1688" y="448"/>
                </a:cubicBezTo>
                <a:cubicBezTo>
                  <a:pt x="1736" y="464"/>
                  <a:pt x="1784" y="520"/>
                  <a:pt x="1832" y="496"/>
                </a:cubicBezTo>
                <a:cubicBezTo>
                  <a:pt x="1880" y="472"/>
                  <a:pt x="1968" y="368"/>
                  <a:pt x="1976" y="304"/>
                </a:cubicBezTo>
                <a:cubicBezTo>
                  <a:pt x="1984" y="240"/>
                  <a:pt x="1936" y="160"/>
                  <a:pt x="1880" y="112"/>
                </a:cubicBezTo>
                <a:cubicBezTo>
                  <a:pt x="1824" y="64"/>
                  <a:pt x="1720" y="32"/>
                  <a:pt x="1640" y="16"/>
                </a:cubicBezTo>
                <a:cubicBezTo>
                  <a:pt x="1560" y="0"/>
                  <a:pt x="1464" y="16"/>
                  <a:pt x="1400" y="16"/>
                </a:cubicBezTo>
                <a:cubicBezTo>
                  <a:pt x="1336" y="16"/>
                  <a:pt x="1312" y="16"/>
                  <a:pt x="1256" y="16"/>
                </a:cubicBezTo>
                <a:cubicBezTo>
                  <a:pt x="1200" y="16"/>
                  <a:pt x="1128" y="16"/>
                  <a:pt x="1064" y="16"/>
                </a:cubicBezTo>
                <a:cubicBezTo>
                  <a:pt x="1000" y="16"/>
                  <a:pt x="936" y="8"/>
                  <a:pt x="872" y="16"/>
                </a:cubicBezTo>
                <a:cubicBezTo>
                  <a:pt x="808" y="24"/>
                  <a:pt x="728" y="48"/>
                  <a:pt x="680" y="64"/>
                </a:cubicBezTo>
                <a:cubicBezTo>
                  <a:pt x="632" y="80"/>
                  <a:pt x="632" y="96"/>
                  <a:pt x="584" y="112"/>
                </a:cubicBezTo>
                <a:cubicBezTo>
                  <a:pt x="536" y="128"/>
                  <a:pt x="472" y="176"/>
                  <a:pt x="392" y="208"/>
                </a:cubicBezTo>
                <a:close/>
              </a:path>
            </a:pathLst>
          </a:custGeom>
          <a:solidFill>
            <a:srgbClr val="0099FF"/>
          </a:solidFill>
          <a:ln w="12700" cap="sq" cmpd="sng">
            <a:solidFill>
              <a:srgbClr val="0099FF"/>
            </a:solidFill>
            <a:prstDash val="solid"/>
            <a:round/>
            <a:headEnd type="none" w="sm" len="sm"/>
            <a:tailEnd type="none" w="sm" len="sm"/>
          </a:ln>
          <a:effectLst/>
        </p:spPr>
        <p:txBody>
          <a:bodyPr wrap="none" anchor="ctr"/>
          <a:lstStyle/>
          <a:p>
            <a:endParaRPr lang="en-US"/>
          </a:p>
        </p:txBody>
      </p:sp>
      <p:sp>
        <p:nvSpPr>
          <p:cNvPr id="73440" name="Oval 736"/>
          <p:cNvSpPr>
            <a:spLocks noChangeArrowheads="1"/>
          </p:cNvSpPr>
          <p:nvPr/>
        </p:nvSpPr>
        <p:spPr bwMode="auto">
          <a:xfrm>
            <a:off x="914400" y="4648200"/>
            <a:ext cx="6172200" cy="1600200"/>
          </a:xfrm>
          <a:prstGeom prst="ellipse">
            <a:avLst/>
          </a:prstGeom>
          <a:noFill/>
          <a:ln w="12700" cap="sq">
            <a:solidFill>
              <a:schemeClr val="tx1"/>
            </a:solidFill>
            <a:round/>
            <a:headEnd type="none" w="sm" len="sm"/>
            <a:tailEnd type="none" w="sm" len="sm"/>
          </a:ln>
          <a:effectLst/>
        </p:spPr>
        <p:txBody>
          <a:bodyPr wrap="none" anchor="ctr"/>
          <a:lstStyle/>
          <a:p>
            <a:endParaRPr lang="en-US"/>
          </a:p>
        </p:txBody>
      </p:sp>
      <p:sp>
        <p:nvSpPr>
          <p:cNvPr id="73441" name="Freeform 737"/>
          <p:cNvSpPr>
            <a:spLocks/>
          </p:cNvSpPr>
          <p:nvPr/>
        </p:nvSpPr>
        <p:spPr bwMode="auto">
          <a:xfrm>
            <a:off x="3352800" y="5029200"/>
            <a:ext cx="1435100" cy="393700"/>
          </a:xfrm>
          <a:custGeom>
            <a:avLst/>
            <a:gdLst/>
            <a:ahLst/>
            <a:cxnLst>
              <a:cxn ang="0">
                <a:pos x="40" y="56"/>
              </a:cxn>
              <a:cxn ang="0">
                <a:pos x="40" y="200"/>
              </a:cxn>
              <a:cxn ang="0">
                <a:pos x="280" y="248"/>
              </a:cxn>
              <a:cxn ang="0">
                <a:pos x="568" y="200"/>
              </a:cxn>
              <a:cxn ang="0">
                <a:pos x="424" y="56"/>
              </a:cxn>
              <a:cxn ang="0">
                <a:pos x="136" y="8"/>
              </a:cxn>
              <a:cxn ang="0">
                <a:pos x="40" y="56"/>
              </a:cxn>
            </a:cxnLst>
            <a:rect l="0" t="0" r="r" b="b"/>
            <a:pathLst>
              <a:path w="592" h="248">
                <a:moveTo>
                  <a:pt x="40" y="56"/>
                </a:moveTo>
                <a:cubicBezTo>
                  <a:pt x="24" y="88"/>
                  <a:pt x="0" y="168"/>
                  <a:pt x="40" y="200"/>
                </a:cubicBezTo>
                <a:cubicBezTo>
                  <a:pt x="80" y="232"/>
                  <a:pt x="192" y="248"/>
                  <a:pt x="280" y="248"/>
                </a:cubicBezTo>
                <a:cubicBezTo>
                  <a:pt x="368" y="248"/>
                  <a:pt x="544" y="232"/>
                  <a:pt x="568" y="200"/>
                </a:cubicBezTo>
                <a:cubicBezTo>
                  <a:pt x="592" y="168"/>
                  <a:pt x="496" y="88"/>
                  <a:pt x="424" y="56"/>
                </a:cubicBezTo>
                <a:cubicBezTo>
                  <a:pt x="352" y="24"/>
                  <a:pt x="200" y="0"/>
                  <a:pt x="136" y="8"/>
                </a:cubicBezTo>
                <a:cubicBezTo>
                  <a:pt x="72" y="16"/>
                  <a:pt x="56" y="24"/>
                  <a:pt x="40" y="56"/>
                </a:cubicBezTo>
                <a:close/>
              </a:path>
            </a:pathLst>
          </a:custGeom>
          <a:solidFill>
            <a:srgbClr val="0099FF"/>
          </a:solidFill>
          <a:ln w="12700" cap="sq" cmpd="sng">
            <a:solidFill>
              <a:srgbClr val="0099FF"/>
            </a:solidFill>
            <a:prstDash val="solid"/>
            <a:round/>
            <a:headEnd type="none" w="sm" len="sm"/>
            <a:tailEnd type="none" w="sm" len="sm"/>
          </a:ln>
          <a:effectLst/>
        </p:spPr>
        <p:txBody>
          <a:bodyPr wrap="none" anchor="ctr"/>
          <a:lstStyle/>
          <a:p>
            <a:endParaRPr lang="en-US"/>
          </a:p>
        </p:txBody>
      </p:sp>
      <p:sp>
        <p:nvSpPr>
          <p:cNvPr id="73442" name="Oval 738"/>
          <p:cNvSpPr>
            <a:spLocks noChangeArrowheads="1"/>
          </p:cNvSpPr>
          <p:nvPr/>
        </p:nvSpPr>
        <p:spPr bwMode="auto">
          <a:xfrm>
            <a:off x="2133600" y="5181600"/>
            <a:ext cx="2514600" cy="838200"/>
          </a:xfrm>
          <a:prstGeom prst="ellipse">
            <a:avLst/>
          </a:prstGeom>
          <a:noFill/>
          <a:ln w="12700" cap="sq">
            <a:solidFill>
              <a:schemeClr val="tx1"/>
            </a:solidFill>
            <a:round/>
            <a:headEnd type="none" w="sm" len="sm"/>
            <a:tailEnd type="none" w="sm" len="sm"/>
          </a:ln>
          <a:effectLst/>
        </p:spPr>
        <p:txBody>
          <a:bodyPr wrap="none" anchor="ctr"/>
          <a:lstStyle/>
          <a:p>
            <a:endParaRPr lang="en-US"/>
          </a:p>
        </p:txBody>
      </p:sp>
      <p:pic>
        <p:nvPicPr>
          <p:cNvPr id="73443" name="Picture 739" descr="C:\WINNT\Profiles\dhibbard\Desktop\Share\twin otter.JPG"/>
          <p:cNvPicPr>
            <a:picLocks noChangeAspect="1" noChangeArrowheads="1"/>
          </p:cNvPicPr>
          <p:nvPr/>
        </p:nvPicPr>
        <p:blipFill>
          <a:blip r:embed="rId4" cstate="print">
            <a:clrChange>
              <a:clrFrom>
                <a:srgbClr val="FFFFFF"/>
              </a:clrFrom>
              <a:clrTo>
                <a:srgbClr val="FFFFFF">
                  <a:alpha val="0"/>
                </a:srgbClr>
              </a:clrTo>
            </a:clrChange>
          </a:blip>
          <a:srcRect/>
          <a:stretch>
            <a:fillRect/>
          </a:stretch>
        </p:blipFill>
        <p:spPr bwMode="auto">
          <a:xfrm>
            <a:off x="5638800" y="5791200"/>
            <a:ext cx="1295400" cy="536575"/>
          </a:xfrm>
          <a:prstGeom prst="rect">
            <a:avLst/>
          </a:prstGeom>
          <a:noFill/>
        </p:spPr>
      </p:pic>
      <p:pic>
        <p:nvPicPr>
          <p:cNvPr id="73445" name="Picture 741" descr="C:\WINNT\Profiles\dhibbard\Desktop\Share\415side.JPG"/>
          <p:cNvPicPr>
            <a:picLocks noChangeAspect="1" noChangeArrowheads="1"/>
          </p:cNvPicPr>
          <p:nvPr/>
        </p:nvPicPr>
        <p:blipFill>
          <a:blip r:embed="rId3" cstate="print">
            <a:clrChange>
              <a:clrFrom>
                <a:srgbClr val="FFFFFF"/>
              </a:clrFrom>
              <a:clrTo>
                <a:srgbClr val="FFFFFF">
                  <a:alpha val="0"/>
                </a:srgbClr>
              </a:clrTo>
            </a:clrChange>
          </a:blip>
          <a:srcRect/>
          <a:stretch>
            <a:fillRect/>
          </a:stretch>
        </p:blipFill>
        <p:spPr bwMode="auto">
          <a:xfrm>
            <a:off x="3429000" y="5486400"/>
            <a:ext cx="1295400" cy="611188"/>
          </a:xfrm>
          <a:prstGeom prst="rect">
            <a:avLst/>
          </a:prstGeom>
          <a:noFill/>
        </p:spPr>
      </p:pic>
    </p:spTree>
    <p:extLst>
      <p:ext uri="{BB962C8B-B14F-4D97-AF65-F5344CB8AC3E}">
        <p14:creationId xmlns:p14="http://schemas.microsoft.com/office/powerpoint/2010/main" val="1767806824"/>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0898" name="Group 2"/>
          <p:cNvGrpSpPr>
            <a:grpSpLocks/>
          </p:cNvGrpSpPr>
          <p:nvPr/>
        </p:nvGrpSpPr>
        <p:grpSpPr bwMode="auto">
          <a:xfrm>
            <a:off x="3505200" y="5638800"/>
            <a:ext cx="2360613" cy="533400"/>
            <a:chOff x="2304" y="3648"/>
            <a:chExt cx="1487" cy="336"/>
          </a:xfrm>
        </p:grpSpPr>
        <p:sp>
          <p:nvSpPr>
            <p:cNvPr id="80899" name="Line 3"/>
            <p:cNvSpPr>
              <a:spLocks noChangeShapeType="1"/>
            </p:cNvSpPr>
            <p:nvPr/>
          </p:nvSpPr>
          <p:spPr bwMode="auto">
            <a:xfrm flipH="1">
              <a:off x="2304" y="3984"/>
              <a:ext cx="1487" cy="0"/>
            </a:xfrm>
            <a:prstGeom prst="line">
              <a:avLst/>
            </a:prstGeom>
            <a:noFill/>
            <a:ln w="38100" cap="sq">
              <a:solidFill>
                <a:schemeClr val="tx1"/>
              </a:solidFill>
              <a:round/>
              <a:headEnd type="none" w="sm" len="sm"/>
              <a:tailEnd type="triangle" w="med" len="med"/>
            </a:ln>
            <a:effectLst/>
          </p:spPr>
          <p:txBody>
            <a:bodyPr wrap="none" anchor="ctr"/>
            <a:lstStyle/>
            <a:p>
              <a:endParaRPr lang="en-US" b="1">
                <a:solidFill>
                  <a:srgbClr val="002060"/>
                </a:solidFill>
              </a:endParaRPr>
            </a:p>
          </p:txBody>
        </p:sp>
        <p:sp>
          <p:nvSpPr>
            <p:cNvPr id="80900" name="Text Box 4"/>
            <p:cNvSpPr txBox="1">
              <a:spLocks noChangeArrowheads="1"/>
            </p:cNvSpPr>
            <p:nvPr/>
          </p:nvSpPr>
          <p:spPr bwMode="auto">
            <a:xfrm>
              <a:off x="2400" y="3648"/>
              <a:ext cx="1344" cy="233"/>
            </a:xfrm>
            <a:prstGeom prst="rect">
              <a:avLst/>
            </a:prstGeom>
            <a:noFill/>
            <a:ln w="12700" cap="sq">
              <a:noFill/>
              <a:miter lim="800000"/>
              <a:headEnd type="none" w="sm" len="sm"/>
              <a:tailEnd type="none" w="sm" len="sm"/>
            </a:ln>
            <a:effectLst/>
          </p:spPr>
          <p:txBody>
            <a:bodyPr>
              <a:spAutoFit/>
            </a:bodyPr>
            <a:lstStyle/>
            <a:p>
              <a:pPr eaLnBrk="0" hangingPunct="0"/>
              <a:r>
                <a:rPr lang="en-GB" b="1" dirty="0">
                  <a:solidFill>
                    <a:srgbClr val="002060"/>
                  </a:solidFill>
                </a:rPr>
                <a:t>Wind direction</a:t>
              </a:r>
            </a:p>
          </p:txBody>
        </p:sp>
      </p:grpSp>
      <p:grpSp>
        <p:nvGrpSpPr>
          <p:cNvPr id="80901" name="Group 5"/>
          <p:cNvGrpSpPr>
            <a:grpSpLocks/>
          </p:cNvGrpSpPr>
          <p:nvPr/>
        </p:nvGrpSpPr>
        <p:grpSpPr bwMode="auto">
          <a:xfrm>
            <a:off x="1295400" y="2590800"/>
            <a:ext cx="6751638" cy="3048000"/>
            <a:chOff x="816" y="1488"/>
            <a:chExt cx="4253" cy="1920"/>
          </a:xfrm>
        </p:grpSpPr>
        <p:sp>
          <p:nvSpPr>
            <p:cNvPr id="80902" name="Arc 6"/>
            <p:cNvSpPr>
              <a:spLocks/>
            </p:cNvSpPr>
            <p:nvPr/>
          </p:nvSpPr>
          <p:spPr bwMode="auto">
            <a:xfrm rot="-239781">
              <a:off x="2210" y="1583"/>
              <a:ext cx="2859" cy="791"/>
            </a:xfrm>
            <a:custGeom>
              <a:avLst/>
              <a:gdLst>
                <a:gd name="G0" fmla="+- 0 0 0"/>
                <a:gd name="G1" fmla="+- 21600 0 0"/>
                <a:gd name="G2" fmla="+- 21600 0 0"/>
                <a:gd name="T0" fmla="*/ 0 w 21600"/>
                <a:gd name="T1" fmla="*/ 0 h 42121"/>
                <a:gd name="T2" fmla="*/ 6743 w 21600"/>
                <a:gd name="T3" fmla="*/ 42121 h 42121"/>
                <a:gd name="T4" fmla="*/ 0 w 21600"/>
                <a:gd name="T5" fmla="*/ 21600 h 42121"/>
              </a:gdLst>
              <a:ahLst/>
              <a:cxnLst>
                <a:cxn ang="0">
                  <a:pos x="T0" y="T1"/>
                </a:cxn>
                <a:cxn ang="0">
                  <a:pos x="T2" y="T3"/>
                </a:cxn>
                <a:cxn ang="0">
                  <a:pos x="T4" y="T5"/>
                </a:cxn>
              </a:cxnLst>
              <a:rect l="0" t="0" r="r" b="b"/>
              <a:pathLst>
                <a:path w="21600" h="42121" fill="none" extrusionOk="0">
                  <a:moveTo>
                    <a:pt x="-1" y="0"/>
                  </a:moveTo>
                  <a:cubicBezTo>
                    <a:pt x="11929" y="0"/>
                    <a:pt x="21600" y="9670"/>
                    <a:pt x="21600" y="21600"/>
                  </a:cubicBezTo>
                  <a:cubicBezTo>
                    <a:pt x="21600" y="30931"/>
                    <a:pt x="15607" y="39207"/>
                    <a:pt x="6742" y="42120"/>
                  </a:cubicBezTo>
                </a:path>
                <a:path w="21600" h="42121" stroke="0" extrusionOk="0">
                  <a:moveTo>
                    <a:pt x="-1" y="0"/>
                  </a:moveTo>
                  <a:cubicBezTo>
                    <a:pt x="11929" y="0"/>
                    <a:pt x="21600" y="9670"/>
                    <a:pt x="21600" y="21600"/>
                  </a:cubicBezTo>
                  <a:cubicBezTo>
                    <a:pt x="21600" y="30931"/>
                    <a:pt x="15607" y="39207"/>
                    <a:pt x="6742" y="42120"/>
                  </a:cubicBezTo>
                  <a:lnTo>
                    <a:pt x="0" y="21600"/>
                  </a:lnTo>
                  <a:close/>
                </a:path>
              </a:pathLst>
            </a:custGeom>
            <a:noFill/>
            <a:ln w="12700" cap="sq">
              <a:solidFill>
                <a:schemeClr val="tx1"/>
              </a:solidFill>
              <a:round/>
              <a:headEnd type="none" w="sm" len="sm"/>
              <a:tailEnd type="none" w="sm" len="sm"/>
            </a:ln>
            <a:effectLst/>
          </p:spPr>
          <p:txBody>
            <a:bodyPr wrap="none" anchor="ctr"/>
            <a:lstStyle/>
            <a:p>
              <a:endParaRPr lang="en-US"/>
            </a:p>
          </p:txBody>
        </p:sp>
        <p:sp>
          <p:nvSpPr>
            <p:cNvPr id="80903" name="Arc 7"/>
            <p:cNvSpPr>
              <a:spLocks/>
            </p:cNvSpPr>
            <p:nvPr/>
          </p:nvSpPr>
          <p:spPr bwMode="auto">
            <a:xfrm rot="-10763564">
              <a:off x="1151" y="1680"/>
              <a:ext cx="2859" cy="719"/>
            </a:xfrm>
            <a:custGeom>
              <a:avLst/>
              <a:gdLst>
                <a:gd name="G0" fmla="+- 0 0 0"/>
                <a:gd name="G1" fmla="+- 20787 0 0"/>
                <a:gd name="G2" fmla="+- 21600 0 0"/>
                <a:gd name="T0" fmla="*/ 5869 w 21600"/>
                <a:gd name="T1" fmla="*/ 0 h 37709"/>
                <a:gd name="T2" fmla="*/ 13424 w 21600"/>
                <a:gd name="T3" fmla="*/ 37709 h 37709"/>
                <a:gd name="T4" fmla="*/ 0 w 21600"/>
                <a:gd name="T5" fmla="*/ 20787 h 37709"/>
              </a:gdLst>
              <a:ahLst/>
              <a:cxnLst>
                <a:cxn ang="0">
                  <a:pos x="T0" y="T1"/>
                </a:cxn>
                <a:cxn ang="0">
                  <a:pos x="T2" y="T3"/>
                </a:cxn>
                <a:cxn ang="0">
                  <a:pos x="T4" y="T5"/>
                </a:cxn>
              </a:cxnLst>
              <a:rect l="0" t="0" r="r" b="b"/>
              <a:pathLst>
                <a:path w="21600" h="37709" fill="none" extrusionOk="0">
                  <a:moveTo>
                    <a:pt x="5869" y="-1"/>
                  </a:moveTo>
                  <a:cubicBezTo>
                    <a:pt x="15174" y="2626"/>
                    <a:pt x="21600" y="11118"/>
                    <a:pt x="21600" y="20787"/>
                  </a:cubicBezTo>
                  <a:cubicBezTo>
                    <a:pt x="21600" y="27379"/>
                    <a:pt x="18589" y="33611"/>
                    <a:pt x="13424" y="37709"/>
                  </a:cubicBezTo>
                </a:path>
                <a:path w="21600" h="37709" stroke="0" extrusionOk="0">
                  <a:moveTo>
                    <a:pt x="5869" y="-1"/>
                  </a:moveTo>
                  <a:cubicBezTo>
                    <a:pt x="15174" y="2626"/>
                    <a:pt x="21600" y="11118"/>
                    <a:pt x="21600" y="20787"/>
                  </a:cubicBezTo>
                  <a:cubicBezTo>
                    <a:pt x="21600" y="27379"/>
                    <a:pt x="18589" y="33611"/>
                    <a:pt x="13424" y="37709"/>
                  </a:cubicBezTo>
                  <a:lnTo>
                    <a:pt x="0" y="20787"/>
                  </a:lnTo>
                  <a:close/>
                </a:path>
              </a:pathLst>
            </a:custGeom>
            <a:noFill/>
            <a:ln w="12700" cap="sq">
              <a:solidFill>
                <a:schemeClr val="tx1"/>
              </a:solidFill>
              <a:round/>
              <a:headEnd type="none" w="sm" len="sm"/>
              <a:tailEnd type="none" w="sm" len="sm"/>
            </a:ln>
            <a:effectLst/>
          </p:spPr>
          <p:txBody>
            <a:bodyPr wrap="none" anchor="ctr"/>
            <a:lstStyle/>
            <a:p>
              <a:endParaRPr lang="en-US"/>
            </a:p>
          </p:txBody>
        </p:sp>
        <p:sp>
          <p:nvSpPr>
            <p:cNvPr id="80904" name="Arc 8"/>
            <p:cNvSpPr>
              <a:spLocks/>
            </p:cNvSpPr>
            <p:nvPr/>
          </p:nvSpPr>
          <p:spPr bwMode="auto">
            <a:xfrm rot="-89230">
              <a:off x="1536" y="2399"/>
              <a:ext cx="3456" cy="768"/>
            </a:xfrm>
            <a:custGeom>
              <a:avLst/>
              <a:gdLst>
                <a:gd name="G0" fmla="+- 0 0 0"/>
                <a:gd name="G1" fmla="+- 19570 0 0"/>
                <a:gd name="G2" fmla="+- 21600 0 0"/>
                <a:gd name="T0" fmla="*/ 9142 w 21600"/>
                <a:gd name="T1" fmla="*/ 0 h 36262"/>
                <a:gd name="T2" fmla="*/ 13709 w 21600"/>
                <a:gd name="T3" fmla="*/ 36262 h 36262"/>
                <a:gd name="T4" fmla="*/ 0 w 21600"/>
                <a:gd name="T5" fmla="*/ 19570 h 36262"/>
              </a:gdLst>
              <a:ahLst/>
              <a:cxnLst>
                <a:cxn ang="0">
                  <a:pos x="T0" y="T1"/>
                </a:cxn>
                <a:cxn ang="0">
                  <a:pos x="T2" y="T3"/>
                </a:cxn>
                <a:cxn ang="0">
                  <a:pos x="T4" y="T5"/>
                </a:cxn>
              </a:cxnLst>
              <a:rect l="0" t="0" r="r" b="b"/>
              <a:pathLst>
                <a:path w="21600" h="36262" fill="none" extrusionOk="0">
                  <a:moveTo>
                    <a:pt x="9141" y="0"/>
                  </a:moveTo>
                  <a:cubicBezTo>
                    <a:pt x="16742" y="3550"/>
                    <a:pt x="21600" y="11180"/>
                    <a:pt x="21600" y="19570"/>
                  </a:cubicBezTo>
                  <a:cubicBezTo>
                    <a:pt x="21600" y="26034"/>
                    <a:pt x="18704" y="32159"/>
                    <a:pt x="13709" y="36262"/>
                  </a:cubicBezTo>
                </a:path>
                <a:path w="21600" h="36262" stroke="0" extrusionOk="0">
                  <a:moveTo>
                    <a:pt x="9141" y="0"/>
                  </a:moveTo>
                  <a:cubicBezTo>
                    <a:pt x="16742" y="3550"/>
                    <a:pt x="21600" y="11180"/>
                    <a:pt x="21600" y="19570"/>
                  </a:cubicBezTo>
                  <a:cubicBezTo>
                    <a:pt x="21600" y="26034"/>
                    <a:pt x="18704" y="32159"/>
                    <a:pt x="13709" y="36262"/>
                  </a:cubicBezTo>
                  <a:lnTo>
                    <a:pt x="0" y="19570"/>
                  </a:lnTo>
                  <a:close/>
                </a:path>
              </a:pathLst>
            </a:custGeom>
            <a:noFill/>
            <a:ln w="12700" cap="sq">
              <a:solidFill>
                <a:schemeClr val="tx1"/>
              </a:solidFill>
              <a:round/>
              <a:headEnd type="none" w="sm" len="sm"/>
              <a:tailEnd type="none" w="sm" len="sm"/>
            </a:ln>
            <a:effectLst/>
          </p:spPr>
          <p:txBody>
            <a:bodyPr wrap="none" anchor="ctr"/>
            <a:lstStyle/>
            <a:p>
              <a:endParaRPr lang="en-US"/>
            </a:p>
          </p:txBody>
        </p:sp>
        <p:sp>
          <p:nvSpPr>
            <p:cNvPr id="80905" name="Arc 9"/>
            <p:cNvSpPr>
              <a:spLocks/>
            </p:cNvSpPr>
            <p:nvPr/>
          </p:nvSpPr>
          <p:spPr bwMode="auto">
            <a:xfrm rot="-10947350">
              <a:off x="816" y="2448"/>
              <a:ext cx="2859" cy="802"/>
            </a:xfrm>
            <a:custGeom>
              <a:avLst/>
              <a:gdLst>
                <a:gd name="G0" fmla="+- 0 0 0"/>
                <a:gd name="G1" fmla="+- 21291 0 0"/>
                <a:gd name="G2" fmla="+- 21600 0 0"/>
                <a:gd name="T0" fmla="*/ 3639 w 21600"/>
                <a:gd name="T1" fmla="*/ 0 h 42745"/>
                <a:gd name="T2" fmla="*/ 2511 w 21600"/>
                <a:gd name="T3" fmla="*/ 42745 h 42745"/>
                <a:gd name="T4" fmla="*/ 0 w 21600"/>
                <a:gd name="T5" fmla="*/ 21291 h 42745"/>
              </a:gdLst>
              <a:ahLst/>
              <a:cxnLst>
                <a:cxn ang="0">
                  <a:pos x="T0" y="T1"/>
                </a:cxn>
                <a:cxn ang="0">
                  <a:pos x="T2" y="T3"/>
                </a:cxn>
                <a:cxn ang="0">
                  <a:pos x="T4" y="T5"/>
                </a:cxn>
              </a:cxnLst>
              <a:rect l="0" t="0" r="r" b="b"/>
              <a:pathLst>
                <a:path w="21600" h="42745" fill="none" extrusionOk="0">
                  <a:moveTo>
                    <a:pt x="3639" y="-1"/>
                  </a:moveTo>
                  <a:cubicBezTo>
                    <a:pt x="14013" y="1772"/>
                    <a:pt x="21600" y="10765"/>
                    <a:pt x="21600" y="21291"/>
                  </a:cubicBezTo>
                  <a:cubicBezTo>
                    <a:pt x="21600" y="32248"/>
                    <a:pt x="13394" y="41470"/>
                    <a:pt x="2510" y="42744"/>
                  </a:cubicBezTo>
                </a:path>
                <a:path w="21600" h="42745" stroke="0" extrusionOk="0">
                  <a:moveTo>
                    <a:pt x="3639" y="-1"/>
                  </a:moveTo>
                  <a:cubicBezTo>
                    <a:pt x="14013" y="1772"/>
                    <a:pt x="21600" y="10765"/>
                    <a:pt x="21600" y="21291"/>
                  </a:cubicBezTo>
                  <a:cubicBezTo>
                    <a:pt x="21600" y="32248"/>
                    <a:pt x="13394" y="41470"/>
                    <a:pt x="2510" y="42744"/>
                  </a:cubicBezTo>
                  <a:lnTo>
                    <a:pt x="0" y="21291"/>
                  </a:lnTo>
                  <a:close/>
                </a:path>
              </a:pathLst>
            </a:custGeom>
            <a:noFill/>
            <a:ln w="12700" cap="sq">
              <a:solidFill>
                <a:schemeClr val="tx1"/>
              </a:solidFill>
              <a:round/>
              <a:headEnd type="none" w="sm" len="sm"/>
              <a:tailEnd type="none" w="sm" len="sm"/>
            </a:ln>
            <a:effectLst/>
          </p:spPr>
          <p:txBody>
            <a:bodyPr wrap="none" anchor="ctr"/>
            <a:lstStyle/>
            <a:p>
              <a:endParaRPr lang="en-US"/>
            </a:p>
          </p:txBody>
        </p:sp>
        <p:sp>
          <p:nvSpPr>
            <p:cNvPr id="80906" name="Line 10"/>
            <p:cNvSpPr>
              <a:spLocks noChangeShapeType="1"/>
            </p:cNvSpPr>
            <p:nvPr/>
          </p:nvSpPr>
          <p:spPr bwMode="auto">
            <a:xfrm>
              <a:off x="3600" y="1632"/>
              <a:ext cx="96" cy="0"/>
            </a:xfrm>
            <a:prstGeom prst="line">
              <a:avLst/>
            </a:prstGeom>
            <a:noFill/>
            <a:ln w="57150" cap="sq">
              <a:solidFill>
                <a:schemeClr val="tx1"/>
              </a:solidFill>
              <a:round/>
              <a:headEnd type="none" w="sm" len="sm"/>
              <a:tailEnd type="triangle" w="med" len="med"/>
            </a:ln>
            <a:effectLst/>
          </p:spPr>
          <p:txBody>
            <a:bodyPr wrap="none" anchor="ctr"/>
            <a:lstStyle/>
            <a:p>
              <a:endParaRPr lang="en-US"/>
            </a:p>
          </p:txBody>
        </p:sp>
        <p:sp>
          <p:nvSpPr>
            <p:cNvPr id="80907" name="Line 11"/>
            <p:cNvSpPr>
              <a:spLocks noChangeShapeType="1"/>
            </p:cNvSpPr>
            <p:nvPr/>
          </p:nvSpPr>
          <p:spPr bwMode="auto">
            <a:xfrm rot="8788934">
              <a:off x="4755" y="2077"/>
              <a:ext cx="96" cy="0"/>
            </a:xfrm>
            <a:prstGeom prst="line">
              <a:avLst/>
            </a:prstGeom>
            <a:noFill/>
            <a:ln w="57150" cap="sq">
              <a:solidFill>
                <a:schemeClr val="tx1"/>
              </a:solidFill>
              <a:round/>
              <a:headEnd type="none" w="sm" len="sm"/>
              <a:tailEnd type="triangle" w="med" len="med"/>
            </a:ln>
            <a:effectLst/>
          </p:spPr>
          <p:txBody>
            <a:bodyPr wrap="none" anchor="ctr"/>
            <a:lstStyle/>
            <a:p>
              <a:endParaRPr lang="en-US"/>
            </a:p>
          </p:txBody>
        </p:sp>
        <p:sp>
          <p:nvSpPr>
            <p:cNvPr id="80908" name="Line 12"/>
            <p:cNvSpPr>
              <a:spLocks noChangeShapeType="1"/>
            </p:cNvSpPr>
            <p:nvPr/>
          </p:nvSpPr>
          <p:spPr bwMode="auto">
            <a:xfrm rot="9262372">
              <a:off x="1105" y="2698"/>
              <a:ext cx="96" cy="0"/>
            </a:xfrm>
            <a:prstGeom prst="line">
              <a:avLst/>
            </a:prstGeom>
            <a:noFill/>
            <a:ln w="57150" cap="sq">
              <a:solidFill>
                <a:schemeClr val="tx1"/>
              </a:solidFill>
              <a:round/>
              <a:headEnd type="none" w="sm" len="sm"/>
              <a:tailEnd type="triangle" w="med" len="med"/>
            </a:ln>
            <a:effectLst/>
          </p:spPr>
          <p:txBody>
            <a:bodyPr wrap="none" anchor="ctr"/>
            <a:lstStyle/>
            <a:p>
              <a:endParaRPr lang="en-US"/>
            </a:p>
          </p:txBody>
        </p:sp>
        <p:sp>
          <p:nvSpPr>
            <p:cNvPr id="80909" name="Line 13"/>
            <p:cNvSpPr>
              <a:spLocks noChangeShapeType="1"/>
            </p:cNvSpPr>
            <p:nvPr/>
          </p:nvSpPr>
          <p:spPr bwMode="auto">
            <a:xfrm rot="11192744">
              <a:off x="4416" y="2544"/>
              <a:ext cx="96" cy="0"/>
            </a:xfrm>
            <a:prstGeom prst="line">
              <a:avLst/>
            </a:prstGeom>
            <a:noFill/>
            <a:ln w="57150" cap="sq">
              <a:solidFill>
                <a:schemeClr val="tx1"/>
              </a:solidFill>
              <a:round/>
              <a:headEnd type="none" w="sm" len="sm"/>
              <a:tailEnd type="triangle" w="med" len="med"/>
            </a:ln>
            <a:effectLst/>
          </p:spPr>
          <p:txBody>
            <a:bodyPr wrap="none" anchor="ctr"/>
            <a:lstStyle/>
            <a:p>
              <a:endParaRPr lang="en-US"/>
            </a:p>
          </p:txBody>
        </p:sp>
        <p:sp>
          <p:nvSpPr>
            <p:cNvPr id="80910" name="Line 14"/>
            <p:cNvSpPr>
              <a:spLocks noChangeShapeType="1"/>
            </p:cNvSpPr>
            <p:nvPr/>
          </p:nvSpPr>
          <p:spPr bwMode="auto">
            <a:xfrm rot="11192744">
              <a:off x="1728" y="2256"/>
              <a:ext cx="96" cy="0"/>
            </a:xfrm>
            <a:prstGeom prst="line">
              <a:avLst/>
            </a:prstGeom>
            <a:noFill/>
            <a:ln w="57150" cap="sq">
              <a:solidFill>
                <a:schemeClr val="tx1"/>
              </a:solidFill>
              <a:round/>
              <a:headEnd type="none" w="sm" len="sm"/>
              <a:tailEnd type="triangle" w="med" len="med"/>
            </a:ln>
            <a:effectLst/>
          </p:spPr>
          <p:txBody>
            <a:bodyPr wrap="none" anchor="ctr"/>
            <a:lstStyle/>
            <a:p>
              <a:endParaRPr lang="en-US"/>
            </a:p>
          </p:txBody>
        </p:sp>
        <p:sp>
          <p:nvSpPr>
            <p:cNvPr id="80911" name="Freeform 15"/>
            <p:cNvSpPr>
              <a:spLocks/>
            </p:cNvSpPr>
            <p:nvPr/>
          </p:nvSpPr>
          <p:spPr bwMode="auto">
            <a:xfrm rot="330356">
              <a:off x="2064" y="1584"/>
              <a:ext cx="1296" cy="192"/>
            </a:xfrm>
            <a:custGeom>
              <a:avLst/>
              <a:gdLst/>
              <a:ahLst/>
              <a:cxnLst>
                <a:cxn ang="0">
                  <a:pos x="392" y="208"/>
                </a:cxn>
                <a:cxn ang="0">
                  <a:pos x="104" y="304"/>
                </a:cxn>
                <a:cxn ang="0">
                  <a:pos x="56" y="544"/>
                </a:cxn>
                <a:cxn ang="0">
                  <a:pos x="440" y="592"/>
                </a:cxn>
                <a:cxn ang="0">
                  <a:pos x="632" y="496"/>
                </a:cxn>
                <a:cxn ang="0">
                  <a:pos x="1016" y="400"/>
                </a:cxn>
                <a:cxn ang="0">
                  <a:pos x="1304" y="400"/>
                </a:cxn>
                <a:cxn ang="0">
                  <a:pos x="1448" y="400"/>
                </a:cxn>
                <a:cxn ang="0">
                  <a:pos x="1544" y="400"/>
                </a:cxn>
                <a:cxn ang="0">
                  <a:pos x="1688" y="448"/>
                </a:cxn>
                <a:cxn ang="0">
                  <a:pos x="1832" y="496"/>
                </a:cxn>
                <a:cxn ang="0">
                  <a:pos x="1976" y="304"/>
                </a:cxn>
                <a:cxn ang="0">
                  <a:pos x="1880" y="112"/>
                </a:cxn>
                <a:cxn ang="0">
                  <a:pos x="1640" y="16"/>
                </a:cxn>
                <a:cxn ang="0">
                  <a:pos x="1400" y="16"/>
                </a:cxn>
                <a:cxn ang="0">
                  <a:pos x="1256" y="16"/>
                </a:cxn>
                <a:cxn ang="0">
                  <a:pos x="1064" y="16"/>
                </a:cxn>
                <a:cxn ang="0">
                  <a:pos x="872" y="16"/>
                </a:cxn>
                <a:cxn ang="0">
                  <a:pos x="680" y="64"/>
                </a:cxn>
                <a:cxn ang="0">
                  <a:pos x="584" y="112"/>
                </a:cxn>
                <a:cxn ang="0">
                  <a:pos x="392" y="208"/>
                </a:cxn>
              </a:cxnLst>
              <a:rect l="0" t="0" r="r" b="b"/>
              <a:pathLst>
                <a:path w="1984" h="600">
                  <a:moveTo>
                    <a:pt x="392" y="208"/>
                  </a:moveTo>
                  <a:cubicBezTo>
                    <a:pt x="312" y="240"/>
                    <a:pt x="160" y="248"/>
                    <a:pt x="104" y="304"/>
                  </a:cubicBezTo>
                  <a:cubicBezTo>
                    <a:pt x="48" y="360"/>
                    <a:pt x="0" y="496"/>
                    <a:pt x="56" y="544"/>
                  </a:cubicBezTo>
                  <a:cubicBezTo>
                    <a:pt x="112" y="592"/>
                    <a:pt x="344" y="600"/>
                    <a:pt x="440" y="592"/>
                  </a:cubicBezTo>
                  <a:cubicBezTo>
                    <a:pt x="536" y="584"/>
                    <a:pt x="536" y="528"/>
                    <a:pt x="632" y="496"/>
                  </a:cubicBezTo>
                  <a:cubicBezTo>
                    <a:pt x="728" y="464"/>
                    <a:pt x="904" y="416"/>
                    <a:pt x="1016" y="400"/>
                  </a:cubicBezTo>
                  <a:cubicBezTo>
                    <a:pt x="1128" y="384"/>
                    <a:pt x="1232" y="400"/>
                    <a:pt x="1304" y="400"/>
                  </a:cubicBezTo>
                  <a:cubicBezTo>
                    <a:pt x="1376" y="400"/>
                    <a:pt x="1408" y="400"/>
                    <a:pt x="1448" y="400"/>
                  </a:cubicBezTo>
                  <a:cubicBezTo>
                    <a:pt x="1488" y="400"/>
                    <a:pt x="1504" y="392"/>
                    <a:pt x="1544" y="400"/>
                  </a:cubicBezTo>
                  <a:cubicBezTo>
                    <a:pt x="1584" y="408"/>
                    <a:pt x="1640" y="432"/>
                    <a:pt x="1688" y="448"/>
                  </a:cubicBezTo>
                  <a:cubicBezTo>
                    <a:pt x="1736" y="464"/>
                    <a:pt x="1784" y="520"/>
                    <a:pt x="1832" y="496"/>
                  </a:cubicBezTo>
                  <a:cubicBezTo>
                    <a:pt x="1880" y="472"/>
                    <a:pt x="1968" y="368"/>
                    <a:pt x="1976" y="304"/>
                  </a:cubicBezTo>
                  <a:cubicBezTo>
                    <a:pt x="1984" y="240"/>
                    <a:pt x="1936" y="160"/>
                    <a:pt x="1880" y="112"/>
                  </a:cubicBezTo>
                  <a:cubicBezTo>
                    <a:pt x="1824" y="64"/>
                    <a:pt x="1720" y="32"/>
                    <a:pt x="1640" y="16"/>
                  </a:cubicBezTo>
                  <a:cubicBezTo>
                    <a:pt x="1560" y="0"/>
                    <a:pt x="1464" y="16"/>
                    <a:pt x="1400" y="16"/>
                  </a:cubicBezTo>
                  <a:cubicBezTo>
                    <a:pt x="1336" y="16"/>
                    <a:pt x="1312" y="16"/>
                    <a:pt x="1256" y="16"/>
                  </a:cubicBezTo>
                  <a:cubicBezTo>
                    <a:pt x="1200" y="16"/>
                    <a:pt x="1128" y="16"/>
                    <a:pt x="1064" y="16"/>
                  </a:cubicBezTo>
                  <a:cubicBezTo>
                    <a:pt x="1000" y="16"/>
                    <a:pt x="936" y="8"/>
                    <a:pt x="872" y="16"/>
                  </a:cubicBezTo>
                  <a:cubicBezTo>
                    <a:pt x="808" y="24"/>
                    <a:pt x="728" y="48"/>
                    <a:pt x="680" y="64"/>
                  </a:cubicBezTo>
                  <a:cubicBezTo>
                    <a:pt x="632" y="80"/>
                    <a:pt x="632" y="96"/>
                    <a:pt x="584" y="112"/>
                  </a:cubicBezTo>
                  <a:cubicBezTo>
                    <a:pt x="536" y="128"/>
                    <a:pt x="472" y="176"/>
                    <a:pt x="392" y="208"/>
                  </a:cubicBezTo>
                  <a:close/>
                </a:path>
              </a:pathLst>
            </a:custGeom>
            <a:solidFill>
              <a:srgbClr val="0099FF"/>
            </a:solidFill>
            <a:ln w="12700" cap="sq" cmpd="sng">
              <a:solidFill>
                <a:srgbClr val="0099FF"/>
              </a:solidFill>
              <a:prstDash val="solid"/>
              <a:round/>
              <a:headEnd type="none" w="sm" len="sm"/>
              <a:tailEnd type="none" w="sm" len="sm"/>
            </a:ln>
            <a:effectLst/>
          </p:spPr>
          <p:txBody>
            <a:bodyPr wrap="none" anchor="ctr"/>
            <a:lstStyle/>
            <a:p>
              <a:endParaRPr lang="en-US"/>
            </a:p>
          </p:txBody>
        </p:sp>
        <p:pic>
          <p:nvPicPr>
            <p:cNvPr id="80913" name="Picture 17" descr="C:\WINNT\Profiles\dhibbard\Desktop\Share\415sideeast.jpg"/>
            <p:cNvPicPr>
              <a:picLocks noChangeAspect="1" noChangeArrowheads="1"/>
            </p:cNvPicPr>
            <p:nvPr/>
          </p:nvPicPr>
          <p:blipFill>
            <a:blip r:embed="rId3" cstate="print">
              <a:clrChange>
                <a:clrFrom>
                  <a:srgbClr val="FFFFFF"/>
                </a:clrFrom>
                <a:clrTo>
                  <a:srgbClr val="FFFFFF">
                    <a:alpha val="0"/>
                  </a:srgbClr>
                </a:clrTo>
              </a:clrChange>
            </a:blip>
            <a:srcRect/>
            <a:stretch>
              <a:fillRect/>
            </a:stretch>
          </p:blipFill>
          <p:spPr bwMode="auto">
            <a:xfrm>
              <a:off x="2016" y="1488"/>
              <a:ext cx="528" cy="258"/>
            </a:xfrm>
            <a:prstGeom prst="rect">
              <a:avLst/>
            </a:prstGeom>
            <a:noFill/>
          </p:spPr>
        </p:pic>
        <p:grpSp>
          <p:nvGrpSpPr>
            <p:cNvPr id="80914" name="Group 18"/>
            <p:cNvGrpSpPr>
              <a:grpSpLocks/>
            </p:cNvGrpSpPr>
            <p:nvPr/>
          </p:nvGrpSpPr>
          <p:grpSpPr bwMode="auto">
            <a:xfrm>
              <a:off x="3024" y="2496"/>
              <a:ext cx="1248" cy="912"/>
              <a:chOff x="3648" y="3072"/>
              <a:chExt cx="1263" cy="1046"/>
            </a:xfrm>
          </p:grpSpPr>
          <p:grpSp>
            <p:nvGrpSpPr>
              <p:cNvPr id="80915" name="Group 19"/>
              <p:cNvGrpSpPr>
                <a:grpSpLocks/>
              </p:cNvGrpSpPr>
              <p:nvPr/>
            </p:nvGrpSpPr>
            <p:grpSpPr bwMode="auto">
              <a:xfrm>
                <a:off x="3648" y="3072"/>
                <a:ext cx="1263" cy="1046"/>
                <a:chOff x="3648" y="3072"/>
                <a:chExt cx="1263" cy="1046"/>
              </a:xfrm>
            </p:grpSpPr>
            <p:sp>
              <p:nvSpPr>
                <p:cNvPr id="80916" name="Freeform 20"/>
                <p:cNvSpPr>
                  <a:spLocks/>
                </p:cNvSpPr>
                <p:nvPr/>
              </p:nvSpPr>
              <p:spPr bwMode="auto">
                <a:xfrm rot="-1064452">
                  <a:off x="4765" y="3860"/>
                  <a:ext cx="105" cy="116"/>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grpSp>
              <p:nvGrpSpPr>
                <p:cNvPr id="80917" name="Group 21"/>
                <p:cNvGrpSpPr>
                  <a:grpSpLocks/>
                </p:cNvGrpSpPr>
                <p:nvPr/>
              </p:nvGrpSpPr>
              <p:grpSpPr bwMode="auto">
                <a:xfrm>
                  <a:off x="3648" y="3072"/>
                  <a:ext cx="1263" cy="1046"/>
                  <a:chOff x="3648" y="3072"/>
                  <a:chExt cx="1263" cy="1046"/>
                </a:xfrm>
              </p:grpSpPr>
              <p:grpSp>
                <p:nvGrpSpPr>
                  <p:cNvPr id="80918" name="Group 22"/>
                  <p:cNvGrpSpPr>
                    <a:grpSpLocks/>
                  </p:cNvGrpSpPr>
                  <p:nvPr/>
                </p:nvGrpSpPr>
                <p:grpSpPr bwMode="auto">
                  <a:xfrm>
                    <a:off x="3648" y="3072"/>
                    <a:ext cx="1215" cy="950"/>
                    <a:chOff x="2160" y="3216"/>
                    <a:chExt cx="1440" cy="864"/>
                  </a:xfrm>
                </p:grpSpPr>
                <p:grpSp>
                  <p:nvGrpSpPr>
                    <p:cNvPr id="80919" name="Group 23"/>
                    <p:cNvGrpSpPr>
                      <a:grpSpLocks/>
                    </p:cNvGrpSpPr>
                    <p:nvPr/>
                  </p:nvGrpSpPr>
                  <p:grpSpPr bwMode="auto">
                    <a:xfrm rot="-1064452">
                      <a:off x="3108" y="3729"/>
                      <a:ext cx="168" cy="131"/>
                      <a:chOff x="2227" y="1179"/>
                      <a:chExt cx="1803" cy="1400"/>
                    </a:xfrm>
                  </p:grpSpPr>
                  <p:sp>
                    <p:nvSpPr>
                      <p:cNvPr id="80920" name="Freeform 2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0921" name="Freeform 2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0922" name="Freeform 2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0923" name="Freeform 2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0924" name="Freeform 2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0925" name="Freeform 2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0926" name="Freeform 3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0927" name="Group 31"/>
                      <p:cNvGrpSpPr>
                        <a:grpSpLocks/>
                      </p:cNvGrpSpPr>
                      <p:nvPr/>
                    </p:nvGrpSpPr>
                    <p:grpSpPr bwMode="auto">
                      <a:xfrm>
                        <a:off x="3354" y="1931"/>
                        <a:ext cx="609" cy="577"/>
                        <a:chOff x="3354" y="1931"/>
                        <a:chExt cx="609" cy="577"/>
                      </a:xfrm>
                    </p:grpSpPr>
                    <p:sp>
                      <p:nvSpPr>
                        <p:cNvPr id="80928" name="Freeform 3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0929" name="Freeform 3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0930" name="Freeform 3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0931" name="Freeform 3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0932" name="Freeform 3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0933" name="Freeform 3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0934" name="Group 38"/>
                    <p:cNvGrpSpPr>
                      <a:grpSpLocks/>
                    </p:cNvGrpSpPr>
                    <p:nvPr/>
                  </p:nvGrpSpPr>
                  <p:grpSpPr bwMode="auto">
                    <a:xfrm rot="-2180367">
                      <a:off x="3493" y="3858"/>
                      <a:ext cx="107" cy="66"/>
                      <a:chOff x="2227" y="1179"/>
                      <a:chExt cx="1803" cy="1400"/>
                    </a:xfrm>
                  </p:grpSpPr>
                  <p:sp>
                    <p:nvSpPr>
                      <p:cNvPr id="80935" name="Freeform 39"/>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0936" name="Freeform 40"/>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0937" name="Freeform 41"/>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0938" name="Freeform 42"/>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0939" name="Freeform 43"/>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0940" name="Freeform 44"/>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0941" name="Freeform 45"/>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0942" name="Group 46"/>
                      <p:cNvGrpSpPr>
                        <a:grpSpLocks/>
                      </p:cNvGrpSpPr>
                      <p:nvPr/>
                    </p:nvGrpSpPr>
                    <p:grpSpPr bwMode="auto">
                      <a:xfrm>
                        <a:off x="3354" y="1931"/>
                        <a:ext cx="609" cy="577"/>
                        <a:chOff x="3354" y="1931"/>
                        <a:chExt cx="609" cy="577"/>
                      </a:xfrm>
                    </p:grpSpPr>
                    <p:sp>
                      <p:nvSpPr>
                        <p:cNvPr id="80943" name="Freeform 4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0944" name="Freeform 4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0945" name="Freeform 4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0946" name="Freeform 5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0947" name="Freeform 51"/>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0948" name="Freeform 52"/>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0949" name="Group 53"/>
                    <p:cNvGrpSpPr>
                      <a:grpSpLocks/>
                    </p:cNvGrpSpPr>
                    <p:nvPr/>
                  </p:nvGrpSpPr>
                  <p:grpSpPr bwMode="auto">
                    <a:xfrm rot="-1064452">
                      <a:off x="3264" y="3792"/>
                      <a:ext cx="154" cy="105"/>
                      <a:chOff x="2227" y="1179"/>
                      <a:chExt cx="1803" cy="1400"/>
                    </a:xfrm>
                  </p:grpSpPr>
                  <p:sp>
                    <p:nvSpPr>
                      <p:cNvPr id="80950" name="Freeform 5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0951" name="Freeform 5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0952" name="Freeform 5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0953" name="Freeform 5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0954" name="Freeform 5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0955" name="Freeform 5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0956" name="Freeform 6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0957" name="Group 61"/>
                      <p:cNvGrpSpPr>
                        <a:grpSpLocks/>
                      </p:cNvGrpSpPr>
                      <p:nvPr/>
                    </p:nvGrpSpPr>
                    <p:grpSpPr bwMode="auto">
                      <a:xfrm>
                        <a:off x="3354" y="1931"/>
                        <a:ext cx="609" cy="577"/>
                        <a:chOff x="3354" y="1931"/>
                        <a:chExt cx="609" cy="577"/>
                      </a:xfrm>
                    </p:grpSpPr>
                    <p:sp>
                      <p:nvSpPr>
                        <p:cNvPr id="80958" name="Freeform 6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0959" name="Freeform 6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0960" name="Freeform 6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0961" name="Freeform 6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0962" name="Freeform 6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0963" name="Freeform 6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0964" name="Group 68"/>
                    <p:cNvGrpSpPr>
                      <a:grpSpLocks/>
                    </p:cNvGrpSpPr>
                    <p:nvPr/>
                  </p:nvGrpSpPr>
                  <p:grpSpPr bwMode="auto">
                    <a:xfrm>
                      <a:off x="2160" y="3216"/>
                      <a:ext cx="1354" cy="864"/>
                      <a:chOff x="2160" y="3216"/>
                      <a:chExt cx="1354" cy="864"/>
                    </a:xfrm>
                  </p:grpSpPr>
                  <p:grpSp>
                    <p:nvGrpSpPr>
                      <p:cNvPr id="80965" name="Group 69"/>
                      <p:cNvGrpSpPr>
                        <a:grpSpLocks/>
                      </p:cNvGrpSpPr>
                      <p:nvPr/>
                    </p:nvGrpSpPr>
                    <p:grpSpPr bwMode="auto">
                      <a:xfrm>
                        <a:off x="2160" y="3216"/>
                        <a:ext cx="978" cy="864"/>
                        <a:chOff x="383" y="816"/>
                        <a:chExt cx="3063" cy="3165"/>
                      </a:xfrm>
                    </p:grpSpPr>
                    <p:sp>
                      <p:nvSpPr>
                        <p:cNvPr id="80966" name="Freeform 70"/>
                        <p:cNvSpPr>
                          <a:spLocks/>
                        </p:cNvSpPr>
                        <p:nvPr/>
                      </p:nvSpPr>
                      <p:spPr bwMode="auto">
                        <a:xfrm rot="-2100308">
                          <a:off x="2591" y="2496"/>
                          <a:ext cx="654" cy="1160"/>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0967" name="Freeform 71"/>
                        <p:cNvSpPr>
                          <a:spLocks/>
                        </p:cNvSpPr>
                        <p:nvPr/>
                      </p:nvSpPr>
                      <p:spPr bwMode="auto">
                        <a:xfrm rot="-2100308">
                          <a:off x="383" y="816"/>
                          <a:ext cx="2498" cy="3165"/>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0968" name="Freeform 72"/>
                        <p:cNvSpPr>
                          <a:spLocks/>
                        </p:cNvSpPr>
                        <p:nvPr/>
                      </p:nvSpPr>
                      <p:spPr bwMode="auto">
                        <a:xfrm rot="-2100308">
                          <a:off x="2063" y="1536"/>
                          <a:ext cx="307" cy="899"/>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0969" name="Freeform 73"/>
                        <p:cNvSpPr>
                          <a:spLocks/>
                        </p:cNvSpPr>
                        <p:nvPr/>
                      </p:nvSpPr>
                      <p:spPr bwMode="auto">
                        <a:xfrm rot="-2100308">
                          <a:off x="671" y="1392"/>
                          <a:ext cx="1056" cy="1728"/>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0970" name="Freeform 74"/>
                        <p:cNvSpPr>
                          <a:spLocks/>
                        </p:cNvSpPr>
                        <p:nvPr/>
                      </p:nvSpPr>
                      <p:spPr bwMode="auto">
                        <a:xfrm rot="-2100308">
                          <a:off x="2831" y="2880"/>
                          <a:ext cx="391" cy="805"/>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0971" name="Freeform 75"/>
                        <p:cNvSpPr>
                          <a:spLocks/>
                        </p:cNvSpPr>
                        <p:nvPr/>
                      </p:nvSpPr>
                      <p:spPr bwMode="auto">
                        <a:xfrm rot="-2100308">
                          <a:off x="2255" y="2736"/>
                          <a:ext cx="649" cy="1056"/>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0972" name="Group 76"/>
                        <p:cNvGrpSpPr>
                          <a:grpSpLocks/>
                        </p:cNvGrpSpPr>
                        <p:nvPr/>
                      </p:nvGrpSpPr>
                      <p:grpSpPr bwMode="auto">
                        <a:xfrm rot="-1303306">
                          <a:off x="1775" y="2256"/>
                          <a:ext cx="1031" cy="1304"/>
                          <a:chOff x="3354" y="1931"/>
                          <a:chExt cx="609" cy="577"/>
                        </a:xfrm>
                      </p:grpSpPr>
                      <p:sp>
                        <p:nvSpPr>
                          <p:cNvPr id="80973" name="Freeform 7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0974" name="Freeform 7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0975" name="Freeform 7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0976" name="Freeform 8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0977" name="Freeform 81"/>
                        <p:cNvSpPr>
                          <a:spLocks/>
                        </p:cNvSpPr>
                        <p:nvPr/>
                      </p:nvSpPr>
                      <p:spPr bwMode="auto">
                        <a:xfrm rot="-2100308">
                          <a:off x="3119" y="2832"/>
                          <a:ext cx="327" cy="532"/>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0978" name="Group 82"/>
                      <p:cNvGrpSpPr>
                        <a:grpSpLocks/>
                      </p:cNvGrpSpPr>
                      <p:nvPr/>
                    </p:nvGrpSpPr>
                    <p:grpSpPr bwMode="auto">
                      <a:xfrm rot="-1064452">
                        <a:off x="3120" y="3792"/>
                        <a:ext cx="154" cy="105"/>
                        <a:chOff x="2227" y="1179"/>
                        <a:chExt cx="1803" cy="1400"/>
                      </a:xfrm>
                    </p:grpSpPr>
                    <p:sp>
                      <p:nvSpPr>
                        <p:cNvPr id="80979" name="Freeform 83"/>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0980" name="Freeform 84"/>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0981" name="Freeform 85"/>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0982" name="Freeform 86"/>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0983" name="Freeform 87"/>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0984" name="Freeform 88"/>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0985" name="Freeform 89"/>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0986" name="Group 90"/>
                        <p:cNvGrpSpPr>
                          <a:grpSpLocks/>
                        </p:cNvGrpSpPr>
                        <p:nvPr/>
                      </p:nvGrpSpPr>
                      <p:grpSpPr bwMode="auto">
                        <a:xfrm>
                          <a:off x="3354" y="1931"/>
                          <a:ext cx="609" cy="577"/>
                          <a:chOff x="3354" y="1931"/>
                          <a:chExt cx="609" cy="577"/>
                        </a:xfrm>
                      </p:grpSpPr>
                      <p:sp>
                        <p:nvSpPr>
                          <p:cNvPr id="80987" name="Freeform 91"/>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0988" name="Freeform 92"/>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0989" name="Freeform 93"/>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0990" name="Freeform 94"/>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0991" name="Freeform 95"/>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0992" name="Freeform 96"/>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0993" name="Group 97"/>
                      <p:cNvGrpSpPr>
                        <a:grpSpLocks/>
                      </p:cNvGrpSpPr>
                      <p:nvPr/>
                    </p:nvGrpSpPr>
                    <p:grpSpPr bwMode="auto">
                      <a:xfrm rot="-1064452">
                        <a:off x="3072" y="3888"/>
                        <a:ext cx="154" cy="105"/>
                        <a:chOff x="2227" y="1179"/>
                        <a:chExt cx="1803" cy="1400"/>
                      </a:xfrm>
                    </p:grpSpPr>
                    <p:sp>
                      <p:nvSpPr>
                        <p:cNvPr id="80994" name="Freeform 98"/>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0995" name="Freeform 99"/>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0996" name="Freeform 100"/>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0997" name="Freeform 101"/>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0998" name="Freeform 102"/>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0999" name="Freeform 103"/>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1000" name="Freeform 104"/>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1001" name="Group 105"/>
                        <p:cNvGrpSpPr>
                          <a:grpSpLocks/>
                        </p:cNvGrpSpPr>
                        <p:nvPr/>
                      </p:nvGrpSpPr>
                      <p:grpSpPr bwMode="auto">
                        <a:xfrm>
                          <a:off x="3354" y="1931"/>
                          <a:ext cx="609" cy="577"/>
                          <a:chOff x="3354" y="1931"/>
                          <a:chExt cx="609" cy="577"/>
                        </a:xfrm>
                      </p:grpSpPr>
                      <p:sp>
                        <p:nvSpPr>
                          <p:cNvPr id="81002" name="Freeform 106"/>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1003" name="Freeform 107"/>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1004" name="Freeform 108"/>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1005" name="Freeform 109"/>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1006" name="Freeform 110"/>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1007" name="Freeform 111"/>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1008" name="Group 112"/>
                      <p:cNvGrpSpPr>
                        <a:grpSpLocks/>
                      </p:cNvGrpSpPr>
                      <p:nvPr/>
                    </p:nvGrpSpPr>
                    <p:grpSpPr bwMode="auto">
                      <a:xfrm rot="-1064452">
                        <a:off x="2496" y="3888"/>
                        <a:ext cx="154" cy="105"/>
                        <a:chOff x="2227" y="1179"/>
                        <a:chExt cx="1803" cy="1400"/>
                      </a:xfrm>
                    </p:grpSpPr>
                    <p:sp>
                      <p:nvSpPr>
                        <p:cNvPr id="81009" name="Freeform 113"/>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1010" name="Freeform 114"/>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1011" name="Freeform 115"/>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1012" name="Freeform 116"/>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1013" name="Freeform 117"/>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1014" name="Freeform 118"/>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1015" name="Freeform 119"/>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1016" name="Group 120"/>
                        <p:cNvGrpSpPr>
                          <a:grpSpLocks/>
                        </p:cNvGrpSpPr>
                        <p:nvPr/>
                      </p:nvGrpSpPr>
                      <p:grpSpPr bwMode="auto">
                        <a:xfrm>
                          <a:off x="3354" y="1931"/>
                          <a:ext cx="609" cy="577"/>
                          <a:chOff x="3354" y="1931"/>
                          <a:chExt cx="609" cy="577"/>
                        </a:xfrm>
                      </p:grpSpPr>
                      <p:sp>
                        <p:nvSpPr>
                          <p:cNvPr id="81017" name="Freeform 121"/>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1018" name="Freeform 122"/>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1019" name="Freeform 123"/>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1020" name="Freeform 124"/>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1021" name="Freeform 125"/>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1022" name="Freeform 126"/>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1023" name="Group 127"/>
                      <p:cNvGrpSpPr>
                        <a:grpSpLocks/>
                      </p:cNvGrpSpPr>
                      <p:nvPr/>
                    </p:nvGrpSpPr>
                    <p:grpSpPr bwMode="auto">
                      <a:xfrm rot="-1064452">
                        <a:off x="3360" y="3888"/>
                        <a:ext cx="154" cy="105"/>
                        <a:chOff x="2227" y="1179"/>
                        <a:chExt cx="1803" cy="1400"/>
                      </a:xfrm>
                    </p:grpSpPr>
                    <p:sp>
                      <p:nvSpPr>
                        <p:cNvPr id="81024" name="Freeform 128"/>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1025" name="Freeform 129"/>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1026" name="Freeform 130"/>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1027" name="Freeform 131"/>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1028" name="Freeform 132"/>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1029" name="Freeform 133"/>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1030" name="Freeform 134"/>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1031" name="Group 135"/>
                        <p:cNvGrpSpPr>
                          <a:grpSpLocks/>
                        </p:cNvGrpSpPr>
                        <p:nvPr/>
                      </p:nvGrpSpPr>
                      <p:grpSpPr bwMode="auto">
                        <a:xfrm>
                          <a:off x="3354" y="1931"/>
                          <a:ext cx="609" cy="577"/>
                          <a:chOff x="3354" y="1931"/>
                          <a:chExt cx="609" cy="577"/>
                        </a:xfrm>
                      </p:grpSpPr>
                      <p:sp>
                        <p:nvSpPr>
                          <p:cNvPr id="81032" name="Freeform 136"/>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1033" name="Freeform 137"/>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1034" name="Freeform 138"/>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1035" name="Freeform 139"/>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1036" name="Freeform 140"/>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1037" name="Freeform 141"/>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grpSp>
              <p:grpSp>
                <p:nvGrpSpPr>
                  <p:cNvPr id="81038" name="Group 142"/>
                  <p:cNvGrpSpPr>
                    <a:grpSpLocks/>
                  </p:cNvGrpSpPr>
                  <p:nvPr/>
                </p:nvGrpSpPr>
                <p:grpSpPr bwMode="auto">
                  <a:xfrm>
                    <a:off x="3696" y="3168"/>
                    <a:ext cx="1215" cy="950"/>
                    <a:chOff x="3729" y="3178"/>
                    <a:chExt cx="1215" cy="950"/>
                  </a:xfrm>
                </p:grpSpPr>
                <p:grpSp>
                  <p:nvGrpSpPr>
                    <p:cNvPr id="81039" name="Group 143"/>
                    <p:cNvGrpSpPr>
                      <a:grpSpLocks/>
                    </p:cNvGrpSpPr>
                    <p:nvPr/>
                  </p:nvGrpSpPr>
                  <p:grpSpPr bwMode="auto">
                    <a:xfrm rot="-1064452">
                      <a:off x="4529" y="3742"/>
                      <a:ext cx="142" cy="144"/>
                      <a:chOff x="2227" y="1179"/>
                      <a:chExt cx="1803" cy="1400"/>
                    </a:xfrm>
                  </p:grpSpPr>
                  <p:sp>
                    <p:nvSpPr>
                      <p:cNvPr id="81040" name="Freeform 14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1041" name="Freeform 14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1042" name="Freeform 14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1043" name="Freeform 14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1044" name="Freeform 14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1045" name="Freeform 14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1046" name="Freeform 15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1047" name="Group 151"/>
                      <p:cNvGrpSpPr>
                        <a:grpSpLocks/>
                      </p:cNvGrpSpPr>
                      <p:nvPr/>
                    </p:nvGrpSpPr>
                    <p:grpSpPr bwMode="auto">
                      <a:xfrm>
                        <a:off x="3354" y="1931"/>
                        <a:ext cx="609" cy="577"/>
                        <a:chOff x="3354" y="1931"/>
                        <a:chExt cx="609" cy="577"/>
                      </a:xfrm>
                    </p:grpSpPr>
                    <p:sp>
                      <p:nvSpPr>
                        <p:cNvPr id="81048" name="Freeform 15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1049" name="Freeform 15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1050" name="Freeform 15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1051" name="Freeform 15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1052" name="Freeform 15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1053" name="Freeform 15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1054" name="Group 158"/>
                    <p:cNvGrpSpPr>
                      <a:grpSpLocks/>
                    </p:cNvGrpSpPr>
                    <p:nvPr/>
                  </p:nvGrpSpPr>
                  <p:grpSpPr bwMode="auto">
                    <a:xfrm rot="-2180367">
                      <a:off x="4854" y="3884"/>
                      <a:ext cx="90" cy="72"/>
                      <a:chOff x="2227" y="1179"/>
                      <a:chExt cx="1803" cy="1400"/>
                    </a:xfrm>
                  </p:grpSpPr>
                  <p:sp>
                    <p:nvSpPr>
                      <p:cNvPr id="81055" name="Freeform 159"/>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1056" name="Freeform 160"/>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1057" name="Freeform 161"/>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1058" name="Freeform 162"/>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1059" name="Freeform 163"/>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1060" name="Freeform 164"/>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1061" name="Freeform 165"/>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1062" name="Group 166"/>
                      <p:cNvGrpSpPr>
                        <a:grpSpLocks/>
                      </p:cNvGrpSpPr>
                      <p:nvPr/>
                    </p:nvGrpSpPr>
                    <p:grpSpPr bwMode="auto">
                      <a:xfrm>
                        <a:off x="3354" y="1931"/>
                        <a:ext cx="609" cy="577"/>
                        <a:chOff x="3354" y="1931"/>
                        <a:chExt cx="609" cy="577"/>
                      </a:xfrm>
                    </p:grpSpPr>
                    <p:sp>
                      <p:nvSpPr>
                        <p:cNvPr id="81063" name="Freeform 16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1064" name="Freeform 16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1065" name="Freeform 16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1066" name="Freeform 17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1067" name="Freeform 171"/>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1068" name="Freeform 172"/>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1069" name="Group 173"/>
                    <p:cNvGrpSpPr>
                      <a:grpSpLocks/>
                    </p:cNvGrpSpPr>
                    <p:nvPr/>
                  </p:nvGrpSpPr>
                  <p:grpSpPr bwMode="auto">
                    <a:xfrm rot="-1064452">
                      <a:off x="4661" y="3811"/>
                      <a:ext cx="129" cy="116"/>
                      <a:chOff x="2227" y="1179"/>
                      <a:chExt cx="1803" cy="1400"/>
                    </a:xfrm>
                  </p:grpSpPr>
                  <p:sp>
                    <p:nvSpPr>
                      <p:cNvPr id="81070" name="Freeform 17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1071" name="Freeform 17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1072" name="Freeform 17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1073" name="Freeform 17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1074" name="Freeform 17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1075" name="Freeform 17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1076" name="Freeform 18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1077" name="Group 181"/>
                      <p:cNvGrpSpPr>
                        <a:grpSpLocks/>
                      </p:cNvGrpSpPr>
                      <p:nvPr/>
                    </p:nvGrpSpPr>
                    <p:grpSpPr bwMode="auto">
                      <a:xfrm>
                        <a:off x="3354" y="1931"/>
                        <a:ext cx="609" cy="577"/>
                        <a:chOff x="3354" y="1931"/>
                        <a:chExt cx="609" cy="577"/>
                      </a:xfrm>
                    </p:grpSpPr>
                    <p:sp>
                      <p:nvSpPr>
                        <p:cNvPr id="81078" name="Freeform 18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1079" name="Freeform 18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1080" name="Freeform 18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1081" name="Freeform 18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1082" name="Freeform 18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1083" name="Freeform 18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1084" name="Group 188"/>
                    <p:cNvGrpSpPr>
                      <a:grpSpLocks/>
                    </p:cNvGrpSpPr>
                    <p:nvPr/>
                  </p:nvGrpSpPr>
                  <p:grpSpPr bwMode="auto">
                    <a:xfrm>
                      <a:off x="3729" y="3178"/>
                      <a:ext cx="1142" cy="950"/>
                      <a:chOff x="3729" y="3178"/>
                      <a:chExt cx="1142" cy="950"/>
                    </a:xfrm>
                  </p:grpSpPr>
                  <p:grpSp>
                    <p:nvGrpSpPr>
                      <p:cNvPr id="81085" name="Group 189"/>
                      <p:cNvGrpSpPr>
                        <a:grpSpLocks/>
                      </p:cNvGrpSpPr>
                      <p:nvPr/>
                    </p:nvGrpSpPr>
                    <p:grpSpPr bwMode="auto">
                      <a:xfrm>
                        <a:off x="3729" y="3178"/>
                        <a:ext cx="825" cy="950"/>
                        <a:chOff x="383" y="816"/>
                        <a:chExt cx="3063" cy="3165"/>
                      </a:xfrm>
                    </p:grpSpPr>
                    <p:sp>
                      <p:nvSpPr>
                        <p:cNvPr id="81086" name="Freeform 190"/>
                        <p:cNvSpPr>
                          <a:spLocks/>
                        </p:cNvSpPr>
                        <p:nvPr/>
                      </p:nvSpPr>
                      <p:spPr bwMode="auto">
                        <a:xfrm rot="-2100308">
                          <a:off x="2591" y="2496"/>
                          <a:ext cx="654" cy="1160"/>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1087" name="Freeform 191"/>
                        <p:cNvSpPr>
                          <a:spLocks/>
                        </p:cNvSpPr>
                        <p:nvPr/>
                      </p:nvSpPr>
                      <p:spPr bwMode="auto">
                        <a:xfrm rot="-2100308">
                          <a:off x="383" y="816"/>
                          <a:ext cx="2498" cy="3165"/>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1088" name="Freeform 192"/>
                        <p:cNvSpPr>
                          <a:spLocks/>
                        </p:cNvSpPr>
                        <p:nvPr/>
                      </p:nvSpPr>
                      <p:spPr bwMode="auto">
                        <a:xfrm rot="-2100308">
                          <a:off x="2063" y="1536"/>
                          <a:ext cx="307" cy="899"/>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1089" name="Freeform 193"/>
                        <p:cNvSpPr>
                          <a:spLocks/>
                        </p:cNvSpPr>
                        <p:nvPr/>
                      </p:nvSpPr>
                      <p:spPr bwMode="auto">
                        <a:xfrm rot="-2100308">
                          <a:off x="671" y="1392"/>
                          <a:ext cx="1056" cy="1728"/>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1090" name="Freeform 194"/>
                        <p:cNvSpPr>
                          <a:spLocks/>
                        </p:cNvSpPr>
                        <p:nvPr/>
                      </p:nvSpPr>
                      <p:spPr bwMode="auto">
                        <a:xfrm rot="-2100308">
                          <a:off x="2831" y="2880"/>
                          <a:ext cx="391" cy="805"/>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1091" name="Freeform 195"/>
                        <p:cNvSpPr>
                          <a:spLocks/>
                        </p:cNvSpPr>
                        <p:nvPr/>
                      </p:nvSpPr>
                      <p:spPr bwMode="auto">
                        <a:xfrm rot="-2100308">
                          <a:off x="2255" y="2736"/>
                          <a:ext cx="649" cy="1056"/>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nvGrpSpPr>
                        <p:cNvPr id="81092" name="Group 196"/>
                        <p:cNvGrpSpPr>
                          <a:grpSpLocks/>
                        </p:cNvGrpSpPr>
                        <p:nvPr/>
                      </p:nvGrpSpPr>
                      <p:grpSpPr bwMode="auto">
                        <a:xfrm rot="-1303306">
                          <a:off x="1775" y="2256"/>
                          <a:ext cx="1031" cy="1304"/>
                          <a:chOff x="3354" y="1931"/>
                          <a:chExt cx="609" cy="577"/>
                        </a:xfrm>
                      </p:grpSpPr>
                      <p:sp>
                        <p:nvSpPr>
                          <p:cNvPr id="81093" name="Freeform 19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1094" name="Freeform 19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1095" name="Freeform 19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1096" name="Freeform 20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sp>
                      <p:nvSpPr>
                        <p:cNvPr id="81097" name="Freeform 201"/>
                        <p:cNvSpPr>
                          <a:spLocks/>
                        </p:cNvSpPr>
                        <p:nvPr/>
                      </p:nvSpPr>
                      <p:spPr bwMode="auto">
                        <a:xfrm rot="-2100308">
                          <a:off x="3119" y="2832"/>
                          <a:ext cx="327" cy="532"/>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grpSp>
                    <p:nvGrpSpPr>
                      <p:cNvPr id="81098" name="Group 202"/>
                      <p:cNvGrpSpPr>
                        <a:grpSpLocks/>
                      </p:cNvGrpSpPr>
                      <p:nvPr/>
                    </p:nvGrpSpPr>
                    <p:grpSpPr bwMode="auto">
                      <a:xfrm rot="-1064452">
                        <a:off x="4539" y="3811"/>
                        <a:ext cx="130" cy="116"/>
                        <a:chOff x="2227" y="1179"/>
                        <a:chExt cx="1803" cy="1400"/>
                      </a:xfrm>
                    </p:grpSpPr>
                    <p:sp>
                      <p:nvSpPr>
                        <p:cNvPr id="81099" name="Freeform 203"/>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1100" name="Freeform 204"/>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1101" name="Freeform 205"/>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1102" name="Freeform 206"/>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1103" name="Freeform 207"/>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1104" name="Freeform 208"/>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1105" name="Freeform 209"/>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1106" name="Group 210"/>
                        <p:cNvGrpSpPr>
                          <a:grpSpLocks/>
                        </p:cNvGrpSpPr>
                        <p:nvPr/>
                      </p:nvGrpSpPr>
                      <p:grpSpPr bwMode="auto">
                        <a:xfrm>
                          <a:off x="3354" y="1931"/>
                          <a:ext cx="609" cy="577"/>
                          <a:chOff x="3354" y="1931"/>
                          <a:chExt cx="609" cy="577"/>
                        </a:xfrm>
                      </p:grpSpPr>
                      <p:sp>
                        <p:nvSpPr>
                          <p:cNvPr id="81107" name="Freeform 211"/>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1108" name="Freeform 212"/>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1109" name="Freeform 213"/>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1110" name="Freeform 214"/>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1111" name="Freeform 215"/>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1112" name="Freeform 216"/>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1113" name="Group 217"/>
                      <p:cNvGrpSpPr>
                        <a:grpSpLocks/>
                      </p:cNvGrpSpPr>
                      <p:nvPr/>
                    </p:nvGrpSpPr>
                    <p:grpSpPr bwMode="auto">
                      <a:xfrm rot="-1064452">
                        <a:off x="4498" y="3917"/>
                        <a:ext cx="130" cy="115"/>
                        <a:chOff x="2227" y="1179"/>
                        <a:chExt cx="1803" cy="1400"/>
                      </a:xfrm>
                    </p:grpSpPr>
                    <p:sp>
                      <p:nvSpPr>
                        <p:cNvPr id="81114" name="Freeform 218"/>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1115" name="Freeform 219"/>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1116" name="Freeform 220"/>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1117" name="Freeform 221"/>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1118" name="Freeform 222"/>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1119" name="Freeform 223"/>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1120" name="Freeform 224"/>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1121" name="Group 225"/>
                        <p:cNvGrpSpPr>
                          <a:grpSpLocks/>
                        </p:cNvGrpSpPr>
                        <p:nvPr/>
                      </p:nvGrpSpPr>
                      <p:grpSpPr bwMode="auto">
                        <a:xfrm>
                          <a:off x="3354" y="1931"/>
                          <a:ext cx="609" cy="577"/>
                          <a:chOff x="3354" y="1931"/>
                          <a:chExt cx="609" cy="577"/>
                        </a:xfrm>
                      </p:grpSpPr>
                      <p:sp>
                        <p:nvSpPr>
                          <p:cNvPr id="81122" name="Freeform 226"/>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1123" name="Freeform 227"/>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1124" name="Freeform 228"/>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1125" name="Freeform 229"/>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1126" name="Freeform 230"/>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1127" name="Freeform 231"/>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1128" name="Group 232"/>
                      <p:cNvGrpSpPr>
                        <a:grpSpLocks/>
                      </p:cNvGrpSpPr>
                      <p:nvPr/>
                    </p:nvGrpSpPr>
                    <p:grpSpPr bwMode="auto">
                      <a:xfrm rot="-1064452">
                        <a:off x="4012" y="3917"/>
                        <a:ext cx="130" cy="115"/>
                        <a:chOff x="2227" y="1179"/>
                        <a:chExt cx="1803" cy="1400"/>
                      </a:xfrm>
                    </p:grpSpPr>
                    <p:sp>
                      <p:nvSpPr>
                        <p:cNvPr id="81129" name="Freeform 233"/>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1130" name="Freeform 234"/>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1131" name="Freeform 235"/>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1132" name="Freeform 236"/>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1133" name="Freeform 237"/>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1134" name="Freeform 238"/>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1135" name="Freeform 239"/>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1136" name="Group 240"/>
                        <p:cNvGrpSpPr>
                          <a:grpSpLocks/>
                        </p:cNvGrpSpPr>
                        <p:nvPr/>
                      </p:nvGrpSpPr>
                      <p:grpSpPr bwMode="auto">
                        <a:xfrm>
                          <a:off x="3354" y="1931"/>
                          <a:ext cx="609" cy="577"/>
                          <a:chOff x="3354" y="1931"/>
                          <a:chExt cx="609" cy="577"/>
                        </a:xfrm>
                      </p:grpSpPr>
                      <p:sp>
                        <p:nvSpPr>
                          <p:cNvPr id="81137" name="Freeform 241"/>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1138" name="Freeform 242"/>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1139" name="Freeform 243"/>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1140" name="Freeform 244"/>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1141" name="Freeform 245"/>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1142" name="Freeform 246"/>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1143" name="Group 247"/>
                      <p:cNvGrpSpPr>
                        <a:grpSpLocks/>
                      </p:cNvGrpSpPr>
                      <p:nvPr/>
                    </p:nvGrpSpPr>
                    <p:grpSpPr bwMode="auto">
                      <a:xfrm rot="-1064452">
                        <a:off x="4741" y="3917"/>
                        <a:ext cx="130" cy="115"/>
                        <a:chOff x="2227" y="1179"/>
                        <a:chExt cx="1803" cy="1400"/>
                      </a:xfrm>
                    </p:grpSpPr>
                    <p:sp>
                      <p:nvSpPr>
                        <p:cNvPr id="81144" name="Freeform 248"/>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1145" name="Freeform 249"/>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1146" name="Freeform 250"/>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1147" name="Freeform 251"/>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1148" name="Freeform 252"/>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1149" name="Freeform 253"/>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1150" name="Freeform 254"/>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1151" name="Group 255"/>
                        <p:cNvGrpSpPr>
                          <a:grpSpLocks/>
                        </p:cNvGrpSpPr>
                        <p:nvPr/>
                      </p:nvGrpSpPr>
                      <p:grpSpPr bwMode="auto">
                        <a:xfrm>
                          <a:off x="3354" y="1931"/>
                          <a:ext cx="609" cy="577"/>
                          <a:chOff x="3354" y="1931"/>
                          <a:chExt cx="609" cy="577"/>
                        </a:xfrm>
                      </p:grpSpPr>
                      <p:sp>
                        <p:nvSpPr>
                          <p:cNvPr id="81152" name="Freeform 256"/>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1153" name="Freeform 257"/>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1154" name="Freeform 258"/>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1155" name="Freeform 259"/>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1156" name="Freeform 260"/>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1157" name="Freeform 261"/>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grpSp>
              <p:grpSp>
                <p:nvGrpSpPr>
                  <p:cNvPr id="81158" name="Group 262"/>
                  <p:cNvGrpSpPr>
                    <a:grpSpLocks/>
                  </p:cNvGrpSpPr>
                  <p:nvPr/>
                </p:nvGrpSpPr>
                <p:grpSpPr bwMode="auto">
                  <a:xfrm rot="-1064452">
                    <a:off x="4539" y="3864"/>
                    <a:ext cx="130" cy="116"/>
                    <a:chOff x="2227" y="1179"/>
                    <a:chExt cx="1803" cy="1400"/>
                  </a:xfrm>
                </p:grpSpPr>
                <p:sp>
                  <p:nvSpPr>
                    <p:cNvPr id="81159" name="Freeform 263"/>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1160" name="Freeform 264"/>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1161" name="Freeform 265"/>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1162" name="Freeform 266"/>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1163" name="Freeform 267"/>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1164" name="Freeform 268"/>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1165" name="Freeform 269"/>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1166" name="Group 270"/>
                    <p:cNvGrpSpPr>
                      <a:grpSpLocks/>
                    </p:cNvGrpSpPr>
                    <p:nvPr/>
                  </p:nvGrpSpPr>
                  <p:grpSpPr bwMode="auto">
                    <a:xfrm>
                      <a:off x="3354" y="1931"/>
                      <a:ext cx="609" cy="577"/>
                      <a:chOff x="3354" y="1931"/>
                      <a:chExt cx="609" cy="577"/>
                    </a:xfrm>
                  </p:grpSpPr>
                  <p:sp>
                    <p:nvSpPr>
                      <p:cNvPr id="81167" name="Freeform 271"/>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1168" name="Freeform 272"/>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1169" name="Freeform 273"/>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1170" name="Freeform 274"/>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1171" name="Freeform 275"/>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1172" name="Freeform 276"/>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1173" name="Group 277"/>
                  <p:cNvGrpSpPr>
                    <a:grpSpLocks/>
                  </p:cNvGrpSpPr>
                  <p:nvPr/>
                </p:nvGrpSpPr>
                <p:grpSpPr bwMode="auto">
                  <a:xfrm rot="-1064452">
                    <a:off x="4661" y="3864"/>
                    <a:ext cx="129" cy="116"/>
                    <a:chOff x="2227" y="1179"/>
                    <a:chExt cx="1803" cy="1400"/>
                  </a:xfrm>
                </p:grpSpPr>
                <p:sp>
                  <p:nvSpPr>
                    <p:cNvPr id="81174" name="Freeform 278"/>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1175" name="Freeform 279"/>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1176" name="Freeform 280"/>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1177" name="Freeform 281"/>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1178" name="Freeform 282"/>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1179" name="Freeform 283"/>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1180" name="Freeform 284"/>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1181" name="Group 285"/>
                    <p:cNvGrpSpPr>
                      <a:grpSpLocks/>
                    </p:cNvGrpSpPr>
                    <p:nvPr/>
                  </p:nvGrpSpPr>
                  <p:grpSpPr bwMode="auto">
                    <a:xfrm>
                      <a:off x="3354" y="1931"/>
                      <a:ext cx="609" cy="577"/>
                      <a:chOff x="3354" y="1931"/>
                      <a:chExt cx="609" cy="577"/>
                    </a:xfrm>
                  </p:grpSpPr>
                  <p:sp>
                    <p:nvSpPr>
                      <p:cNvPr id="81182" name="Freeform 286"/>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1183" name="Freeform 287"/>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1184" name="Freeform 288"/>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1185" name="Freeform 289"/>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1186" name="Freeform 290"/>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1187" name="Freeform 291"/>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1188" name="Group 292"/>
                  <p:cNvGrpSpPr>
                    <a:grpSpLocks/>
                  </p:cNvGrpSpPr>
                  <p:nvPr/>
                </p:nvGrpSpPr>
                <p:grpSpPr bwMode="auto">
                  <a:xfrm rot="-1064452">
                    <a:off x="4661" y="3758"/>
                    <a:ext cx="129" cy="116"/>
                    <a:chOff x="2227" y="1179"/>
                    <a:chExt cx="1803" cy="1400"/>
                  </a:xfrm>
                </p:grpSpPr>
                <p:sp>
                  <p:nvSpPr>
                    <p:cNvPr id="81189" name="Freeform 293"/>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1190" name="Freeform 294"/>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1191" name="Freeform 295"/>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1192" name="Freeform 296"/>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1193" name="Freeform 297"/>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1194" name="Freeform 298"/>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1195" name="Freeform 299"/>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1196" name="Group 300"/>
                    <p:cNvGrpSpPr>
                      <a:grpSpLocks/>
                    </p:cNvGrpSpPr>
                    <p:nvPr/>
                  </p:nvGrpSpPr>
                  <p:grpSpPr bwMode="auto">
                    <a:xfrm>
                      <a:off x="3354" y="1931"/>
                      <a:ext cx="609" cy="577"/>
                      <a:chOff x="3354" y="1931"/>
                      <a:chExt cx="609" cy="577"/>
                    </a:xfrm>
                  </p:grpSpPr>
                  <p:sp>
                    <p:nvSpPr>
                      <p:cNvPr id="81197" name="Freeform 301"/>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1198" name="Freeform 302"/>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1199" name="Freeform 303"/>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1200" name="Freeform 304"/>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1201" name="Freeform 305"/>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1202" name="Freeform 306"/>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1203" name="Group 307"/>
                  <p:cNvGrpSpPr>
                    <a:grpSpLocks/>
                  </p:cNvGrpSpPr>
                  <p:nvPr/>
                </p:nvGrpSpPr>
                <p:grpSpPr bwMode="auto">
                  <a:xfrm rot="-1064452">
                    <a:off x="4742" y="3811"/>
                    <a:ext cx="129" cy="116"/>
                    <a:chOff x="2227" y="1179"/>
                    <a:chExt cx="1803" cy="1400"/>
                  </a:xfrm>
                </p:grpSpPr>
                <p:sp>
                  <p:nvSpPr>
                    <p:cNvPr id="81204" name="Freeform 308"/>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1205" name="Freeform 309"/>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1206" name="Freeform 310"/>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1207" name="Freeform 311"/>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1208" name="Freeform 312"/>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1209" name="Freeform 313"/>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1210" name="Freeform 314"/>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1211" name="Group 315"/>
                    <p:cNvGrpSpPr>
                      <a:grpSpLocks/>
                    </p:cNvGrpSpPr>
                    <p:nvPr/>
                  </p:nvGrpSpPr>
                  <p:grpSpPr bwMode="auto">
                    <a:xfrm>
                      <a:off x="3354" y="1931"/>
                      <a:ext cx="609" cy="577"/>
                      <a:chOff x="3354" y="1931"/>
                      <a:chExt cx="609" cy="577"/>
                    </a:xfrm>
                  </p:grpSpPr>
                  <p:sp>
                    <p:nvSpPr>
                      <p:cNvPr id="81212" name="Freeform 316"/>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1213" name="Freeform 317"/>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1214" name="Freeform 318"/>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1215" name="Freeform 319"/>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1216" name="Freeform 320"/>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1217" name="Freeform 321"/>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1218" name="Group 322"/>
                  <p:cNvGrpSpPr>
                    <a:grpSpLocks/>
                  </p:cNvGrpSpPr>
                  <p:nvPr/>
                </p:nvGrpSpPr>
                <p:grpSpPr bwMode="auto">
                  <a:xfrm rot="-1064452">
                    <a:off x="3932" y="3917"/>
                    <a:ext cx="129" cy="115"/>
                    <a:chOff x="2227" y="1179"/>
                    <a:chExt cx="1803" cy="1400"/>
                  </a:xfrm>
                </p:grpSpPr>
                <p:sp>
                  <p:nvSpPr>
                    <p:cNvPr id="81219" name="Freeform 323"/>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1220" name="Freeform 324"/>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1221" name="Freeform 325"/>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1222" name="Freeform 326"/>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1223" name="Freeform 327"/>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1224" name="Freeform 328"/>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1225" name="Freeform 329"/>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1226" name="Group 330"/>
                    <p:cNvGrpSpPr>
                      <a:grpSpLocks/>
                    </p:cNvGrpSpPr>
                    <p:nvPr/>
                  </p:nvGrpSpPr>
                  <p:grpSpPr bwMode="auto">
                    <a:xfrm>
                      <a:off x="3354" y="1931"/>
                      <a:ext cx="609" cy="577"/>
                      <a:chOff x="3354" y="1931"/>
                      <a:chExt cx="609" cy="577"/>
                    </a:xfrm>
                  </p:grpSpPr>
                  <p:sp>
                    <p:nvSpPr>
                      <p:cNvPr id="81227" name="Freeform 331"/>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1228" name="Freeform 332"/>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1229" name="Freeform 333"/>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1230" name="Freeform 334"/>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1231" name="Freeform 335"/>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1232" name="Freeform 336"/>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grpSp>
          <p:grpSp>
            <p:nvGrpSpPr>
              <p:cNvPr id="81233" name="Group 337"/>
              <p:cNvGrpSpPr>
                <a:grpSpLocks/>
              </p:cNvGrpSpPr>
              <p:nvPr/>
            </p:nvGrpSpPr>
            <p:grpSpPr bwMode="auto">
              <a:xfrm rot="-1064452">
                <a:off x="4464" y="3696"/>
                <a:ext cx="130" cy="115"/>
                <a:chOff x="2227" y="1179"/>
                <a:chExt cx="1803" cy="1400"/>
              </a:xfrm>
            </p:grpSpPr>
            <p:sp>
              <p:nvSpPr>
                <p:cNvPr id="81234" name="Freeform 338"/>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1235" name="Freeform 339"/>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1236" name="Freeform 340"/>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1237" name="Freeform 341"/>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1238" name="Freeform 342"/>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1239" name="Freeform 343"/>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1240" name="Freeform 344"/>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1241" name="Group 345"/>
                <p:cNvGrpSpPr>
                  <a:grpSpLocks/>
                </p:cNvGrpSpPr>
                <p:nvPr/>
              </p:nvGrpSpPr>
              <p:grpSpPr bwMode="auto">
                <a:xfrm>
                  <a:off x="3354" y="1931"/>
                  <a:ext cx="609" cy="577"/>
                  <a:chOff x="3354" y="1931"/>
                  <a:chExt cx="609" cy="577"/>
                </a:xfrm>
              </p:grpSpPr>
              <p:sp>
                <p:nvSpPr>
                  <p:cNvPr id="81242" name="Freeform 346"/>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1243" name="Freeform 347"/>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1244" name="Freeform 348"/>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1245" name="Freeform 349"/>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1246" name="Freeform 350"/>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1247" name="Freeform 351"/>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1248" name="Group 352"/>
              <p:cNvGrpSpPr>
                <a:grpSpLocks/>
              </p:cNvGrpSpPr>
              <p:nvPr/>
            </p:nvGrpSpPr>
            <p:grpSpPr bwMode="auto">
              <a:xfrm rot="-1064452">
                <a:off x="4704" y="3744"/>
                <a:ext cx="130" cy="115"/>
                <a:chOff x="2227" y="1179"/>
                <a:chExt cx="1803" cy="1400"/>
              </a:xfrm>
            </p:grpSpPr>
            <p:sp>
              <p:nvSpPr>
                <p:cNvPr id="81249" name="Freeform 353"/>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1250" name="Freeform 354"/>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1251" name="Freeform 355"/>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1252" name="Freeform 356"/>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1253" name="Freeform 357"/>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1254" name="Freeform 358"/>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1255" name="Freeform 359"/>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1256" name="Group 360"/>
                <p:cNvGrpSpPr>
                  <a:grpSpLocks/>
                </p:cNvGrpSpPr>
                <p:nvPr/>
              </p:nvGrpSpPr>
              <p:grpSpPr bwMode="auto">
                <a:xfrm>
                  <a:off x="3354" y="1931"/>
                  <a:ext cx="609" cy="577"/>
                  <a:chOff x="3354" y="1931"/>
                  <a:chExt cx="609" cy="577"/>
                </a:xfrm>
              </p:grpSpPr>
              <p:sp>
                <p:nvSpPr>
                  <p:cNvPr id="81257" name="Freeform 361"/>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1258" name="Freeform 362"/>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1259" name="Freeform 363"/>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1260" name="Freeform 364"/>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1261" name="Freeform 365"/>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1262" name="Freeform 366"/>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1263" name="Group 367"/>
              <p:cNvGrpSpPr>
                <a:grpSpLocks/>
              </p:cNvGrpSpPr>
              <p:nvPr/>
            </p:nvGrpSpPr>
            <p:grpSpPr bwMode="auto">
              <a:xfrm rot="-1064452">
                <a:off x="4608" y="3744"/>
                <a:ext cx="130" cy="115"/>
                <a:chOff x="2227" y="1179"/>
                <a:chExt cx="1803" cy="1400"/>
              </a:xfrm>
            </p:grpSpPr>
            <p:sp>
              <p:nvSpPr>
                <p:cNvPr id="81264" name="Freeform 368"/>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1265" name="Freeform 369"/>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1266" name="Freeform 370"/>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1267" name="Freeform 371"/>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1268" name="Freeform 372"/>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1269" name="Freeform 373"/>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1270" name="Freeform 374"/>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1271" name="Group 375"/>
                <p:cNvGrpSpPr>
                  <a:grpSpLocks/>
                </p:cNvGrpSpPr>
                <p:nvPr/>
              </p:nvGrpSpPr>
              <p:grpSpPr bwMode="auto">
                <a:xfrm>
                  <a:off x="3354" y="1931"/>
                  <a:ext cx="609" cy="577"/>
                  <a:chOff x="3354" y="1931"/>
                  <a:chExt cx="609" cy="577"/>
                </a:xfrm>
              </p:grpSpPr>
              <p:sp>
                <p:nvSpPr>
                  <p:cNvPr id="81272" name="Freeform 376"/>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1273" name="Freeform 377"/>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1274" name="Freeform 378"/>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1275" name="Freeform 379"/>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1276" name="Freeform 380"/>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1277" name="Freeform 381"/>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pic>
          <p:nvPicPr>
            <p:cNvPr id="81278" name="Picture 382" descr="C:\WINNT\Profiles\dhibbard\Desktop\Share\415sideeast.jpg"/>
            <p:cNvPicPr>
              <a:picLocks noChangeAspect="1" noChangeArrowheads="1"/>
            </p:cNvPicPr>
            <p:nvPr/>
          </p:nvPicPr>
          <p:blipFill>
            <a:blip r:embed="rId4" cstate="print">
              <a:clrChange>
                <a:clrFrom>
                  <a:srgbClr val="FFFFFF"/>
                </a:clrFrom>
                <a:clrTo>
                  <a:srgbClr val="FFFFFF">
                    <a:alpha val="0"/>
                  </a:srgbClr>
                </a:clrTo>
              </a:clrChange>
            </a:blip>
            <a:srcRect/>
            <a:stretch>
              <a:fillRect/>
            </a:stretch>
          </p:blipFill>
          <p:spPr bwMode="auto">
            <a:xfrm>
              <a:off x="2256" y="2784"/>
              <a:ext cx="864" cy="422"/>
            </a:xfrm>
            <a:prstGeom prst="rect">
              <a:avLst/>
            </a:prstGeom>
            <a:noFill/>
          </p:spPr>
        </p:pic>
        <p:sp>
          <p:nvSpPr>
            <p:cNvPr id="81279" name="Rectangle 383"/>
            <p:cNvSpPr>
              <a:spLocks noChangeArrowheads="1"/>
            </p:cNvSpPr>
            <p:nvPr/>
          </p:nvSpPr>
          <p:spPr bwMode="auto">
            <a:xfrm>
              <a:off x="2832" y="2256"/>
              <a:ext cx="672" cy="288"/>
            </a:xfrm>
            <a:prstGeom prst="rect">
              <a:avLst/>
            </a:prstGeom>
            <a:noFill/>
            <a:ln w="38100" cap="sq">
              <a:solidFill>
                <a:srgbClr val="FF0000"/>
              </a:solidFill>
              <a:miter lim="800000"/>
              <a:headEnd type="none" w="sm" len="sm"/>
              <a:tailEnd type="none" w="sm" len="sm"/>
            </a:ln>
            <a:effectLst/>
          </p:spPr>
          <p:txBody>
            <a:bodyPr wrap="none" anchor="ctr"/>
            <a:lstStyle/>
            <a:p>
              <a:endParaRPr lang="en-US"/>
            </a:p>
          </p:txBody>
        </p:sp>
      </p:grpSp>
      <p:sp>
        <p:nvSpPr>
          <p:cNvPr id="81281" name="Rectangle 385"/>
          <p:cNvSpPr>
            <a:spLocks noGrp="1" noChangeArrowheads="1"/>
          </p:cNvSpPr>
          <p:nvPr>
            <p:ph type="title"/>
          </p:nvPr>
        </p:nvSpPr>
        <p:spPr>
          <a:xfrm>
            <a:off x="685800" y="0"/>
            <a:ext cx="7772400" cy="1219200"/>
          </a:xfrm>
        </p:spPr>
        <p:txBody>
          <a:bodyPr/>
          <a:lstStyle/>
          <a:p>
            <a:r>
              <a:rPr lang="en-US" b="1" dirty="0" smtClean="0"/>
              <a:t>SINGLE CIRCUITS</a:t>
            </a:r>
            <a:endParaRPr lang="en-US" b="1" dirty="0"/>
          </a:p>
        </p:txBody>
      </p:sp>
      <p:sp>
        <p:nvSpPr>
          <p:cNvPr id="81282" name="Text Box 386"/>
          <p:cNvSpPr txBox="1">
            <a:spLocks noChangeArrowheads="1"/>
          </p:cNvSpPr>
          <p:nvPr/>
        </p:nvSpPr>
        <p:spPr bwMode="auto">
          <a:xfrm>
            <a:off x="2895104" y="1066800"/>
            <a:ext cx="2918321" cy="584775"/>
          </a:xfrm>
          <a:prstGeom prst="rect">
            <a:avLst/>
          </a:prstGeom>
          <a:noFill/>
          <a:ln w="12700" cap="sq">
            <a:noFill/>
            <a:miter lim="800000"/>
            <a:headEnd type="none" w="sm" len="sm"/>
            <a:tailEnd type="none" w="sm" len="sm"/>
          </a:ln>
          <a:effectLst/>
        </p:spPr>
        <p:txBody>
          <a:bodyPr wrap="square">
            <a:spAutoFit/>
          </a:bodyPr>
          <a:lstStyle/>
          <a:p>
            <a:pPr algn="ctr" eaLnBrk="0" hangingPunct="0"/>
            <a:r>
              <a:rPr lang="en-US" sz="3200" b="1" dirty="0">
                <a:solidFill>
                  <a:srgbClr val="002060"/>
                </a:solidFill>
              </a:rPr>
              <a:t>Figure Eight</a:t>
            </a:r>
          </a:p>
        </p:txBody>
      </p:sp>
    </p:spTree>
    <p:extLst>
      <p:ext uri="{BB962C8B-B14F-4D97-AF65-F5344CB8AC3E}">
        <p14:creationId xmlns:p14="http://schemas.microsoft.com/office/powerpoint/2010/main" val="3530584911"/>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2"/>
          <p:cNvSpPr>
            <a:spLocks noGrp="1" noChangeArrowheads="1"/>
          </p:cNvSpPr>
          <p:nvPr>
            <p:ph type="title"/>
          </p:nvPr>
        </p:nvSpPr>
        <p:spPr>
          <a:xfrm>
            <a:off x="685800" y="0"/>
            <a:ext cx="7772400" cy="914400"/>
          </a:xfrm>
        </p:spPr>
        <p:txBody>
          <a:bodyPr/>
          <a:lstStyle/>
          <a:p>
            <a:r>
              <a:rPr lang="en-US" b="1" dirty="0" smtClean="0"/>
              <a:t>MULTIPLE CIRCUITS</a:t>
            </a:r>
            <a:endParaRPr lang="en-US" b="1" dirty="0"/>
          </a:p>
        </p:txBody>
      </p:sp>
      <p:grpSp>
        <p:nvGrpSpPr>
          <p:cNvPr id="87043" name="Group 3"/>
          <p:cNvGrpSpPr>
            <a:grpSpLocks/>
          </p:cNvGrpSpPr>
          <p:nvPr/>
        </p:nvGrpSpPr>
        <p:grpSpPr bwMode="auto">
          <a:xfrm>
            <a:off x="915988" y="2514600"/>
            <a:ext cx="7777162" cy="3352800"/>
            <a:chOff x="576" y="1488"/>
            <a:chExt cx="4899" cy="2112"/>
          </a:xfrm>
        </p:grpSpPr>
        <p:grpSp>
          <p:nvGrpSpPr>
            <p:cNvPr id="87044" name="Group 4"/>
            <p:cNvGrpSpPr>
              <a:grpSpLocks/>
            </p:cNvGrpSpPr>
            <p:nvPr/>
          </p:nvGrpSpPr>
          <p:grpSpPr bwMode="auto">
            <a:xfrm>
              <a:off x="979" y="1488"/>
              <a:ext cx="2473" cy="2112"/>
              <a:chOff x="3648" y="3072"/>
              <a:chExt cx="1263" cy="1046"/>
            </a:xfrm>
          </p:grpSpPr>
          <p:grpSp>
            <p:nvGrpSpPr>
              <p:cNvPr id="87045" name="Group 5"/>
              <p:cNvGrpSpPr>
                <a:grpSpLocks/>
              </p:cNvGrpSpPr>
              <p:nvPr/>
            </p:nvGrpSpPr>
            <p:grpSpPr bwMode="auto">
              <a:xfrm>
                <a:off x="3648" y="3072"/>
                <a:ext cx="1263" cy="1046"/>
                <a:chOff x="3648" y="3072"/>
                <a:chExt cx="1263" cy="1046"/>
              </a:xfrm>
            </p:grpSpPr>
            <p:sp>
              <p:nvSpPr>
                <p:cNvPr id="87046" name="Freeform 6"/>
                <p:cNvSpPr>
                  <a:spLocks/>
                </p:cNvSpPr>
                <p:nvPr/>
              </p:nvSpPr>
              <p:spPr bwMode="auto">
                <a:xfrm rot="-1064452">
                  <a:off x="4765" y="3860"/>
                  <a:ext cx="105" cy="116"/>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grpSp>
              <p:nvGrpSpPr>
                <p:cNvPr id="87047" name="Group 7"/>
                <p:cNvGrpSpPr>
                  <a:grpSpLocks/>
                </p:cNvGrpSpPr>
                <p:nvPr/>
              </p:nvGrpSpPr>
              <p:grpSpPr bwMode="auto">
                <a:xfrm>
                  <a:off x="3648" y="3072"/>
                  <a:ext cx="1263" cy="1046"/>
                  <a:chOff x="3648" y="3072"/>
                  <a:chExt cx="1263" cy="1046"/>
                </a:xfrm>
              </p:grpSpPr>
              <p:grpSp>
                <p:nvGrpSpPr>
                  <p:cNvPr id="87048" name="Group 8"/>
                  <p:cNvGrpSpPr>
                    <a:grpSpLocks/>
                  </p:cNvGrpSpPr>
                  <p:nvPr/>
                </p:nvGrpSpPr>
                <p:grpSpPr bwMode="auto">
                  <a:xfrm>
                    <a:off x="3648" y="3072"/>
                    <a:ext cx="1215" cy="950"/>
                    <a:chOff x="2160" y="3216"/>
                    <a:chExt cx="1440" cy="864"/>
                  </a:xfrm>
                </p:grpSpPr>
                <p:grpSp>
                  <p:nvGrpSpPr>
                    <p:cNvPr id="87049" name="Group 9"/>
                    <p:cNvGrpSpPr>
                      <a:grpSpLocks/>
                    </p:cNvGrpSpPr>
                    <p:nvPr/>
                  </p:nvGrpSpPr>
                  <p:grpSpPr bwMode="auto">
                    <a:xfrm rot="-1064452">
                      <a:off x="3108" y="3729"/>
                      <a:ext cx="168" cy="131"/>
                      <a:chOff x="2227" y="1179"/>
                      <a:chExt cx="1803" cy="1400"/>
                    </a:xfrm>
                  </p:grpSpPr>
                  <p:sp>
                    <p:nvSpPr>
                      <p:cNvPr id="87050" name="Freeform 10"/>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7051" name="Freeform 11"/>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7052" name="Freeform 12"/>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7053" name="Freeform 13"/>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7054" name="Freeform 14"/>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7055" name="Freeform 15"/>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7056" name="Freeform 16"/>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7057" name="Group 17"/>
                      <p:cNvGrpSpPr>
                        <a:grpSpLocks/>
                      </p:cNvGrpSpPr>
                      <p:nvPr/>
                    </p:nvGrpSpPr>
                    <p:grpSpPr bwMode="auto">
                      <a:xfrm>
                        <a:off x="3354" y="1931"/>
                        <a:ext cx="609" cy="577"/>
                        <a:chOff x="3354" y="1931"/>
                        <a:chExt cx="609" cy="577"/>
                      </a:xfrm>
                    </p:grpSpPr>
                    <p:sp>
                      <p:nvSpPr>
                        <p:cNvPr id="87058" name="Freeform 18"/>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7059" name="Freeform 19"/>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7060" name="Freeform 20"/>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7061" name="Freeform 21"/>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7062" name="Freeform 22"/>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7063" name="Freeform 23"/>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7064" name="Group 24"/>
                    <p:cNvGrpSpPr>
                      <a:grpSpLocks/>
                    </p:cNvGrpSpPr>
                    <p:nvPr/>
                  </p:nvGrpSpPr>
                  <p:grpSpPr bwMode="auto">
                    <a:xfrm rot="-2180367">
                      <a:off x="3493" y="3858"/>
                      <a:ext cx="107" cy="66"/>
                      <a:chOff x="2227" y="1179"/>
                      <a:chExt cx="1803" cy="1400"/>
                    </a:xfrm>
                  </p:grpSpPr>
                  <p:sp>
                    <p:nvSpPr>
                      <p:cNvPr id="87065" name="Freeform 25"/>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7066" name="Freeform 26"/>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7067" name="Freeform 27"/>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7068" name="Freeform 28"/>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7069" name="Freeform 29"/>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7070" name="Freeform 30"/>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7071" name="Freeform 31"/>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7072" name="Group 32"/>
                      <p:cNvGrpSpPr>
                        <a:grpSpLocks/>
                      </p:cNvGrpSpPr>
                      <p:nvPr/>
                    </p:nvGrpSpPr>
                    <p:grpSpPr bwMode="auto">
                      <a:xfrm>
                        <a:off x="3354" y="1931"/>
                        <a:ext cx="609" cy="577"/>
                        <a:chOff x="3354" y="1931"/>
                        <a:chExt cx="609" cy="577"/>
                      </a:xfrm>
                    </p:grpSpPr>
                    <p:sp>
                      <p:nvSpPr>
                        <p:cNvPr id="87073" name="Freeform 33"/>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7074" name="Freeform 34"/>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7075" name="Freeform 35"/>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7076" name="Freeform 36"/>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7077" name="Freeform 37"/>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7078" name="Freeform 38"/>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7079" name="Group 39"/>
                    <p:cNvGrpSpPr>
                      <a:grpSpLocks/>
                    </p:cNvGrpSpPr>
                    <p:nvPr/>
                  </p:nvGrpSpPr>
                  <p:grpSpPr bwMode="auto">
                    <a:xfrm rot="-1064452">
                      <a:off x="3264" y="3792"/>
                      <a:ext cx="154" cy="105"/>
                      <a:chOff x="2227" y="1179"/>
                      <a:chExt cx="1803" cy="1400"/>
                    </a:xfrm>
                  </p:grpSpPr>
                  <p:sp>
                    <p:nvSpPr>
                      <p:cNvPr id="87080" name="Freeform 40"/>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7081" name="Freeform 41"/>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7082" name="Freeform 42"/>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7083" name="Freeform 43"/>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7084" name="Freeform 44"/>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7085" name="Freeform 45"/>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7086" name="Freeform 46"/>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7087" name="Group 47"/>
                      <p:cNvGrpSpPr>
                        <a:grpSpLocks/>
                      </p:cNvGrpSpPr>
                      <p:nvPr/>
                    </p:nvGrpSpPr>
                    <p:grpSpPr bwMode="auto">
                      <a:xfrm>
                        <a:off x="3354" y="1931"/>
                        <a:ext cx="609" cy="577"/>
                        <a:chOff x="3354" y="1931"/>
                        <a:chExt cx="609" cy="577"/>
                      </a:xfrm>
                    </p:grpSpPr>
                    <p:sp>
                      <p:nvSpPr>
                        <p:cNvPr id="87088" name="Freeform 48"/>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7089" name="Freeform 49"/>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7090" name="Freeform 50"/>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7091" name="Freeform 51"/>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7092" name="Freeform 52"/>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7093" name="Freeform 53"/>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7094" name="Group 54"/>
                    <p:cNvGrpSpPr>
                      <a:grpSpLocks/>
                    </p:cNvGrpSpPr>
                    <p:nvPr/>
                  </p:nvGrpSpPr>
                  <p:grpSpPr bwMode="auto">
                    <a:xfrm>
                      <a:off x="2160" y="3216"/>
                      <a:ext cx="1354" cy="864"/>
                      <a:chOff x="2160" y="3216"/>
                      <a:chExt cx="1354" cy="864"/>
                    </a:xfrm>
                  </p:grpSpPr>
                  <p:grpSp>
                    <p:nvGrpSpPr>
                      <p:cNvPr id="87095" name="Group 55"/>
                      <p:cNvGrpSpPr>
                        <a:grpSpLocks/>
                      </p:cNvGrpSpPr>
                      <p:nvPr/>
                    </p:nvGrpSpPr>
                    <p:grpSpPr bwMode="auto">
                      <a:xfrm>
                        <a:off x="2160" y="3216"/>
                        <a:ext cx="978" cy="864"/>
                        <a:chOff x="383" y="816"/>
                        <a:chExt cx="3063" cy="3165"/>
                      </a:xfrm>
                    </p:grpSpPr>
                    <p:sp>
                      <p:nvSpPr>
                        <p:cNvPr id="87096" name="Freeform 56"/>
                        <p:cNvSpPr>
                          <a:spLocks/>
                        </p:cNvSpPr>
                        <p:nvPr/>
                      </p:nvSpPr>
                      <p:spPr bwMode="auto">
                        <a:xfrm rot="-2100308">
                          <a:off x="2591" y="2496"/>
                          <a:ext cx="654" cy="1160"/>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7097" name="Freeform 57"/>
                        <p:cNvSpPr>
                          <a:spLocks/>
                        </p:cNvSpPr>
                        <p:nvPr/>
                      </p:nvSpPr>
                      <p:spPr bwMode="auto">
                        <a:xfrm rot="-2100308">
                          <a:off x="383" y="816"/>
                          <a:ext cx="2498" cy="3165"/>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7098" name="Freeform 58"/>
                        <p:cNvSpPr>
                          <a:spLocks/>
                        </p:cNvSpPr>
                        <p:nvPr/>
                      </p:nvSpPr>
                      <p:spPr bwMode="auto">
                        <a:xfrm rot="-2100308">
                          <a:off x="2063" y="1536"/>
                          <a:ext cx="307" cy="899"/>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7099" name="Freeform 59"/>
                        <p:cNvSpPr>
                          <a:spLocks/>
                        </p:cNvSpPr>
                        <p:nvPr/>
                      </p:nvSpPr>
                      <p:spPr bwMode="auto">
                        <a:xfrm rot="-2100308">
                          <a:off x="671" y="1392"/>
                          <a:ext cx="1056" cy="1728"/>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7100" name="Freeform 60"/>
                        <p:cNvSpPr>
                          <a:spLocks/>
                        </p:cNvSpPr>
                        <p:nvPr/>
                      </p:nvSpPr>
                      <p:spPr bwMode="auto">
                        <a:xfrm rot="-2100308">
                          <a:off x="2831" y="2880"/>
                          <a:ext cx="391" cy="805"/>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7101" name="Freeform 61"/>
                        <p:cNvSpPr>
                          <a:spLocks/>
                        </p:cNvSpPr>
                        <p:nvPr/>
                      </p:nvSpPr>
                      <p:spPr bwMode="auto">
                        <a:xfrm rot="-2100308">
                          <a:off x="2255" y="2736"/>
                          <a:ext cx="649" cy="1056"/>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7102" name="Group 62"/>
                        <p:cNvGrpSpPr>
                          <a:grpSpLocks/>
                        </p:cNvGrpSpPr>
                        <p:nvPr/>
                      </p:nvGrpSpPr>
                      <p:grpSpPr bwMode="auto">
                        <a:xfrm rot="-1303306">
                          <a:off x="1775" y="2256"/>
                          <a:ext cx="1031" cy="1304"/>
                          <a:chOff x="3354" y="1931"/>
                          <a:chExt cx="609" cy="577"/>
                        </a:xfrm>
                      </p:grpSpPr>
                      <p:sp>
                        <p:nvSpPr>
                          <p:cNvPr id="87103" name="Freeform 63"/>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7104" name="Freeform 64"/>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7105" name="Freeform 65"/>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7106" name="Freeform 66"/>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7107" name="Freeform 67"/>
                        <p:cNvSpPr>
                          <a:spLocks/>
                        </p:cNvSpPr>
                        <p:nvPr/>
                      </p:nvSpPr>
                      <p:spPr bwMode="auto">
                        <a:xfrm rot="-2100308">
                          <a:off x="3119" y="2832"/>
                          <a:ext cx="327" cy="532"/>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7108" name="Group 68"/>
                      <p:cNvGrpSpPr>
                        <a:grpSpLocks/>
                      </p:cNvGrpSpPr>
                      <p:nvPr/>
                    </p:nvGrpSpPr>
                    <p:grpSpPr bwMode="auto">
                      <a:xfrm rot="-1064452">
                        <a:off x="3120" y="3792"/>
                        <a:ext cx="154" cy="105"/>
                        <a:chOff x="2227" y="1179"/>
                        <a:chExt cx="1803" cy="1400"/>
                      </a:xfrm>
                    </p:grpSpPr>
                    <p:sp>
                      <p:nvSpPr>
                        <p:cNvPr id="87109" name="Freeform 69"/>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7110" name="Freeform 70"/>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7111" name="Freeform 71"/>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7112" name="Freeform 72"/>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7113" name="Freeform 73"/>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7114" name="Freeform 74"/>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7115" name="Freeform 75"/>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7116" name="Group 76"/>
                        <p:cNvGrpSpPr>
                          <a:grpSpLocks/>
                        </p:cNvGrpSpPr>
                        <p:nvPr/>
                      </p:nvGrpSpPr>
                      <p:grpSpPr bwMode="auto">
                        <a:xfrm>
                          <a:off x="3354" y="1931"/>
                          <a:ext cx="609" cy="577"/>
                          <a:chOff x="3354" y="1931"/>
                          <a:chExt cx="609" cy="577"/>
                        </a:xfrm>
                      </p:grpSpPr>
                      <p:sp>
                        <p:nvSpPr>
                          <p:cNvPr id="87117" name="Freeform 7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7118" name="Freeform 7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7119" name="Freeform 7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7120" name="Freeform 8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7121" name="Freeform 81"/>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7122" name="Freeform 82"/>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7123" name="Group 83"/>
                      <p:cNvGrpSpPr>
                        <a:grpSpLocks/>
                      </p:cNvGrpSpPr>
                      <p:nvPr/>
                    </p:nvGrpSpPr>
                    <p:grpSpPr bwMode="auto">
                      <a:xfrm rot="-1064452">
                        <a:off x="3072" y="3888"/>
                        <a:ext cx="154" cy="105"/>
                        <a:chOff x="2227" y="1179"/>
                        <a:chExt cx="1803" cy="1400"/>
                      </a:xfrm>
                    </p:grpSpPr>
                    <p:sp>
                      <p:nvSpPr>
                        <p:cNvPr id="87124" name="Freeform 8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7125" name="Freeform 8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7126" name="Freeform 8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7127" name="Freeform 8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7128" name="Freeform 8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7129" name="Freeform 8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7130" name="Freeform 9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7131" name="Group 91"/>
                        <p:cNvGrpSpPr>
                          <a:grpSpLocks/>
                        </p:cNvGrpSpPr>
                        <p:nvPr/>
                      </p:nvGrpSpPr>
                      <p:grpSpPr bwMode="auto">
                        <a:xfrm>
                          <a:off x="3354" y="1931"/>
                          <a:ext cx="609" cy="577"/>
                          <a:chOff x="3354" y="1931"/>
                          <a:chExt cx="609" cy="577"/>
                        </a:xfrm>
                      </p:grpSpPr>
                      <p:sp>
                        <p:nvSpPr>
                          <p:cNvPr id="87132" name="Freeform 9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7133" name="Freeform 9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7134" name="Freeform 9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7135" name="Freeform 9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7136" name="Freeform 9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7137" name="Freeform 9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7138" name="Group 98"/>
                      <p:cNvGrpSpPr>
                        <a:grpSpLocks/>
                      </p:cNvGrpSpPr>
                      <p:nvPr/>
                    </p:nvGrpSpPr>
                    <p:grpSpPr bwMode="auto">
                      <a:xfrm rot="-1064452">
                        <a:off x="2496" y="3888"/>
                        <a:ext cx="154" cy="105"/>
                        <a:chOff x="2227" y="1179"/>
                        <a:chExt cx="1803" cy="1400"/>
                      </a:xfrm>
                    </p:grpSpPr>
                    <p:sp>
                      <p:nvSpPr>
                        <p:cNvPr id="87139" name="Freeform 99"/>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7140" name="Freeform 100"/>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7141" name="Freeform 101"/>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7142" name="Freeform 102"/>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7143" name="Freeform 103"/>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7144" name="Freeform 104"/>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7145" name="Freeform 105"/>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7146" name="Group 106"/>
                        <p:cNvGrpSpPr>
                          <a:grpSpLocks/>
                        </p:cNvGrpSpPr>
                        <p:nvPr/>
                      </p:nvGrpSpPr>
                      <p:grpSpPr bwMode="auto">
                        <a:xfrm>
                          <a:off x="3354" y="1931"/>
                          <a:ext cx="609" cy="577"/>
                          <a:chOff x="3354" y="1931"/>
                          <a:chExt cx="609" cy="577"/>
                        </a:xfrm>
                      </p:grpSpPr>
                      <p:sp>
                        <p:nvSpPr>
                          <p:cNvPr id="87147" name="Freeform 10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7148" name="Freeform 10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7149" name="Freeform 10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7150" name="Freeform 11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7151" name="Freeform 111"/>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7152" name="Freeform 112"/>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7153" name="Group 113"/>
                      <p:cNvGrpSpPr>
                        <a:grpSpLocks/>
                      </p:cNvGrpSpPr>
                      <p:nvPr/>
                    </p:nvGrpSpPr>
                    <p:grpSpPr bwMode="auto">
                      <a:xfrm rot="-1064452">
                        <a:off x="3360" y="3888"/>
                        <a:ext cx="154" cy="105"/>
                        <a:chOff x="2227" y="1179"/>
                        <a:chExt cx="1803" cy="1400"/>
                      </a:xfrm>
                    </p:grpSpPr>
                    <p:sp>
                      <p:nvSpPr>
                        <p:cNvPr id="87154" name="Freeform 11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7155" name="Freeform 11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7156" name="Freeform 11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7157" name="Freeform 11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7158" name="Freeform 11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7159" name="Freeform 11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7160" name="Freeform 12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7161" name="Group 121"/>
                        <p:cNvGrpSpPr>
                          <a:grpSpLocks/>
                        </p:cNvGrpSpPr>
                        <p:nvPr/>
                      </p:nvGrpSpPr>
                      <p:grpSpPr bwMode="auto">
                        <a:xfrm>
                          <a:off x="3354" y="1931"/>
                          <a:ext cx="609" cy="577"/>
                          <a:chOff x="3354" y="1931"/>
                          <a:chExt cx="609" cy="577"/>
                        </a:xfrm>
                      </p:grpSpPr>
                      <p:sp>
                        <p:nvSpPr>
                          <p:cNvPr id="87162" name="Freeform 12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7163" name="Freeform 12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7164" name="Freeform 12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7165" name="Freeform 12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7166" name="Freeform 12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7167" name="Freeform 12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grpSp>
              <p:grpSp>
                <p:nvGrpSpPr>
                  <p:cNvPr id="87168" name="Group 128"/>
                  <p:cNvGrpSpPr>
                    <a:grpSpLocks/>
                  </p:cNvGrpSpPr>
                  <p:nvPr/>
                </p:nvGrpSpPr>
                <p:grpSpPr bwMode="auto">
                  <a:xfrm>
                    <a:off x="3696" y="3168"/>
                    <a:ext cx="1215" cy="950"/>
                    <a:chOff x="3729" y="3178"/>
                    <a:chExt cx="1215" cy="950"/>
                  </a:xfrm>
                </p:grpSpPr>
                <p:grpSp>
                  <p:nvGrpSpPr>
                    <p:cNvPr id="87169" name="Group 129"/>
                    <p:cNvGrpSpPr>
                      <a:grpSpLocks/>
                    </p:cNvGrpSpPr>
                    <p:nvPr/>
                  </p:nvGrpSpPr>
                  <p:grpSpPr bwMode="auto">
                    <a:xfrm rot="-1064452">
                      <a:off x="4529" y="3742"/>
                      <a:ext cx="142" cy="144"/>
                      <a:chOff x="2227" y="1179"/>
                      <a:chExt cx="1803" cy="1400"/>
                    </a:xfrm>
                  </p:grpSpPr>
                  <p:sp>
                    <p:nvSpPr>
                      <p:cNvPr id="87170" name="Freeform 130"/>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7171" name="Freeform 131"/>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7172" name="Freeform 132"/>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7173" name="Freeform 133"/>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7174" name="Freeform 134"/>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7175" name="Freeform 135"/>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7176" name="Freeform 136"/>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7177" name="Group 137"/>
                      <p:cNvGrpSpPr>
                        <a:grpSpLocks/>
                      </p:cNvGrpSpPr>
                      <p:nvPr/>
                    </p:nvGrpSpPr>
                    <p:grpSpPr bwMode="auto">
                      <a:xfrm>
                        <a:off x="3354" y="1931"/>
                        <a:ext cx="609" cy="577"/>
                        <a:chOff x="3354" y="1931"/>
                        <a:chExt cx="609" cy="577"/>
                      </a:xfrm>
                    </p:grpSpPr>
                    <p:sp>
                      <p:nvSpPr>
                        <p:cNvPr id="87178" name="Freeform 138"/>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7179" name="Freeform 139"/>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7180" name="Freeform 140"/>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7181" name="Freeform 141"/>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7182" name="Freeform 142"/>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7183" name="Freeform 143"/>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7184" name="Group 144"/>
                    <p:cNvGrpSpPr>
                      <a:grpSpLocks/>
                    </p:cNvGrpSpPr>
                    <p:nvPr/>
                  </p:nvGrpSpPr>
                  <p:grpSpPr bwMode="auto">
                    <a:xfrm rot="-2180367">
                      <a:off x="4854" y="3884"/>
                      <a:ext cx="90" cy="72"/>
                      <a:chOff x="2227" y="1179"/>
                      <a:chExt cx="1803" cy="1400"/>
                    </a:xfrm>
                  </p:grpSpPr>
                  <p:sp>
                    <p:nvSpPr>
                      <p:cNvPr id="87185" name="Freeform 145"/>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7186" name="Freeform 146"/>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7187" name="Freeform 147"/>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7188" name="Freeform 148"/>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7189" name="Freeform 149"/>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7190" name="Freeform 150"/>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7191" name="Freeform 151"/>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7192" name="Group 152"/>
                      <p:cNvGrpSpPr>
                        <a:grpSpLocks/>
                      </p:cNvGrpSpPr>
                      <p:nvPr/>
                    </p:nvGrpSpPr>
                    <p:grpSpPr bwMode="auto">
                      <a:xfrm>
                        <a:off x="3354" y="1931"/>
                        <a:ext cx="609" cy="577"/>
                        <a:chOff x="3354" y="1931"/>
                        <a:chExt cx="609" cy="577"/>
                      </a:xfrm>
                    </p:grpSpPr>
                    <p:sp>
                      <p:nvSpPr>
                        <p:cNvPr id="87193" name="Freeform 153"/>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7194" name="Freeform 154"/>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7195" name="Freeform 155"/>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7196" name="Freeform 156"/>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7197" name="Freeform 157"/>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7198" name="Freeform 158"/>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7199" name="Group 159"/>
                    <p:cNvGrpSpPr>
                      <a:grpSpLocks/>
                    </p:cNvGrpSpPr>
                    <p:nvPr/>
                  </p:nvGrpSpPr>
                  <p:grpSpPr bwMode="auto">
                    <a:xfrm rot="-1064452">
                      <a:off x="4661" y="3811"/>
                      <a:ext cx="129" cy="116"/>
                      <a:chOff x="2227" y="1179"/>
                      <a:chExt cx="1803" cy="1400"/>
                    </a:xfrm>
                  </p:grpSpPr>
                  <p:sp>
                    <p:nvSpPr>
                      <p:cNvPr id="87200" name="Freeform 160"/>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7201" name="Freeform 161"/>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7202" name="Freeform 162"/>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7203" name="Freeform 163"/>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7204" name="Freeform 164"/>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7205" name="Freeform 165"/>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7206" name="Freeform 166"/>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7207" name="Group 167"/>
                      <p:cNvGrpSpPr>
                        <a:grpSpLocks/>
                      </p:cNvGrpSpPr>
                      <p:nvPr/>
                    </p:nvGrpSpPr>
                    <p:grpSpPr bwMode="auto">
                      <a:xfrm>
                        <a:off x="3354" y="1931"/>
                        <a:ext cx="609" cy="577"/>
                        <a:chOff x="3354" y="1931"/>
                        <a:chExt cx="609" cy="577"/>
                      </a:xfrm>
                    </p:grpSpPr>
                    <p:sp>
                      <p:nvSpPr>
                        <p:cNvPr id="87208" name="Freeform 168"/>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7209" name="Freeform 169"/>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7210" name="Freeform 170"/>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7211" name="Freeform 171"/>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7212" name="Freeform 172"/>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7213" name="Freeform 173"/>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7214" name="Group 174"/>
                    <p:cNvGrpSpPr>
                      <a:grpSpLocks/>
                    </p:cNvGrpSpPr>
                    <p:nvPr/>
                  </p:nvGrpSpPr>
                  <p:grpSpPr bwMode="auto">
                    <a:xfrm>
                      <a:off x="3729" y="3178"/>
                      <a:ext cx="1142" cy="950"/>
                      <a:chOff x="3729" y="3178"/>
                      <a:chExt cx="1142" cy="950"/>
                    </a:xfrm>
                  </p:grpSpPr>
                  <p:grpSp>
                    <p:nvGrpSpPr>
                      <p:cNvPr id="87215" name="Group 175"/>
                      <p:cNvGrpSpPr>
                        <a:grpSpLocks/>
                      </p:cNvGrpSpPr>
                      <p:nvPr/>
                    </p:nvGrpSpPr>
                    <p:grpSpPr bwMode="auto">
                      <a:xfrm>
                        <a:off x="3729" y="3178"/>
                        <a:ext cx="825" cy="950"/>
                        <a:chOff x="383" y="816"/>
                        <a:chExt cx="3063" cy="3165"/>
                      </a:xfrm>
                    </p:grpSpPr>
                    <p:sp>
                      <p:nvSpPr>
                        <p:cNvPr id="87216" name="Freeform 176"/>
                        <p:cNvSpPr>
                          <a:spLocks/>
                        </p:cNvSpPr>
                        <p:nvPr/>
                      </p:nvSpPr>
                      <p:spPr bwMode="auto">
                        <a:xfrm rot="-2100308">
                          <a:off x="2591" y="2496"/>
                          <a:ext cx="654" cy="1160"/>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7217" name="Freeform 177"/>
                        <p:cNvSpPr>
                          <a:spLocks/>
                        </p:cNvSpPr>
                        <p:nvPr/>
                      </p:nvSpPr>
                      <p:spPr bwMode="auto">
                        <a:xfrm rot="-2100308">
                          <a:off x="383" y="816"/>
                          <a:ext cx="2498" cy="3165"/>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7218" name="Freeform 178"/>
                        <p:cNvSpPr>
                          <a:spLocks/>
                        </p:cNvSpPr>
                        <p:nvPr/>
                      </p:nvSpPr>
                      <p:spPr bwMode="auto">
                        <a:xfrm rot="-2100308">
                          <a:off x="2063" y="1536"/>
                          <a:ext cx="307" cy="899"/>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7219" name="Freeform 179"/>
                        <p:cNvSpPr>
                          <a:spLocks/>
                        </p:cNvSpPr>
                        <p:nvPr/>
                      </p:nvSpPr>
                      <p:spPr bwMode="auto">
                        <a:xfrm rot="-2100308">
                          <a:off x="671" y="1392"/>
                          <a:ext cx="1056" cy="1728"/>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7220" name="Freeform 180"/>
                        <p:cNvSpPr>
                          <a:spLocks/>
                        </p:cNvSpPr>
                        <p:nvPr/>
                      </p:nvSpPr>
                      <p:spPr bwMode="auto">
                        <a:xfrm rot="-2100308">
                          <a:off x="2831" y="2880"/>
                          <a:ext cx="391" cy="805"/>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7221" name="Freeform 181"/>
                        <p:cNvSpPr>
                          <a:spLocks/>
                        </p:cNvSpPr>
                        <p:nvPr/>
                      </p:nvSpPr>
                      <p:spPr bwMode="auto">
                        <a:xfrm rot="-2100308">
                          <a:off x="2255" y="2736"/>
                          <a:ext cx="649" cy="1056"/>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nvGrpSpPr>
                        <p:cNvPr id="87222" name="Group 182"/>
                        <p:cNvGrpSpPr>
                          <a:grpSpLocks/>
                        </p:cNvGrpSpPr>
                        <p:nvPr/>
                      </p:nvGrpSpPr>
                      <p:grpSpPr bwMode="auto">
                        <a:xfrm rot="-1303306">
                          <a:off x="1775" y="2256"/>
                          <a:ext cx="1031" cy="1304"/>
                          <a:chOff x="3354" y="1931"/>
                          <a:chExt cx="609" cy="577"/>
                        </a:xfrm>
                      </p:grpSpPr>
                      <p:sp>
                        <p:nvSpPr>
                          <p:cNvPr id="87223" name="Freeform 183"/>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7224" name="Freeform 184"/>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7225" name="Freeform 185"/>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7226" name="Freeform 186"/>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sp>
                      <p:nvSpPr>
                        <p:cNvPr id="87227" name="Freeform 187"/>
                        <p:cNvSpPr>
                          <a:spLocks/>
                        </p:cNvSpPr>
                        <p:nvPr/>
                      </p:nvSpPr>
                      <p:spPr bwMode="auto">
                        <a:xfrm rot="-2100308">
                          <a:off x="3119" y="2832"/>
                          <a:ext cx="327" cy="532"/>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grpSp>
                    <p:nvGrpSpPr>
                      <p:cNvPr id="87228" name="Group 188"/>
                      <p:cNvGrpSpPr>
                        <a:grpSpLocks/>
                      </p:cNvGrpSpPr>
                      <p:nvPr/>
                    </p:nvGrpSpPr>
                    <p:grpSpPr bwMode="auto">
                      <a:xfrm rot="-1064452">
                        <a:off x="4539" y="3811"/>
                        <a:ext cx="130" cy="116"/>
                        <a:chOff x="2227" y="1179"/>
                        <a:chExt cx="1803" cy="1400"/>
                      </a:xfrm>
                    </p:grpSpPr>
                    <p:sp>
                      <p:nvSpPr>
                        <p:cNvPr id="87229" name="Freeform 189"/>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7230" name="Freeform 190"/>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7231" name="Freeform 191"/>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7232" name="Freeform 192"/>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7233" name="Freeform 193"/>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7234" name="Freeform 194"/>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7235" name="Freeform 195"/>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7236" name="Group 196"/>
                        <p:cNvGrpSpPr>
                          <a:grpSpLocks/>
                        </p:cNvGrpSpPr>
                        <p:nvPr/>
                      </p:nvGrpSpPr>
                      <p:grpSpPr bwMode="auto">
                        <a:xfrm>
                          <a:off x="3354" y="1931"/>
                          <a:ext cx="609" cy="577"/>
                          <a:chOff x="3354" y="1931"/>
                          <a:chExt cx="609" cy="577"/>
                        </a:xfrm>
                      </p:grpSpPr>
                      <p:sp>
                        <p:nvSpPr>
                          <p:cNvPr id="87237" name="Freeform 19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7238" name="Freeform 19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7239" name="Freeform 19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7240" name="Freeform 20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7241" name="Freeform 201"/>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7242" name="Freeform 202"/>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7243" name="Group 203"/>
                      <p:cNvGrpSpPr>
                        <a:grpSpLocks/>
                      </p:cNvGrpSpPr>
                      <p:nvPr/>
                    </p:nvGrpSpPr>
                    <p:grpSpPr bwMode="auto">
                      <a:xfrm rot="-1064452">
                        <a:off x="4498" y="3917"/>
                        <a:ext cx="130" cy="115"/>
                        <a:chOff x="2227" y="1179"/>
                        <a:chExt cx="1803" cy="1400"/>
                      </a:xfrm>
                    </p:grpSpPr>
                    <p:sp>
                      <p:nvSpPr>
                        <p:cNvPr id="87244" name="Freeform 20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7245" name="Freeform 20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7246" name="Freeform 20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7247" name="Freeform 20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7248" name="Freeform 20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7249" name="Freeform 20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7250" name="Freeform 21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7251" name="Group 211"/>
                        <p:cNvGrpSpPr>
                          <a:grpSpLocks/>
                        </p:cNvGrpSpPr>
                        <p:nvPr/>
                      </p:nvGrpSpPr>
                      <p:grpSpPr bwMode="auto">
                        <a:xfrm>
                          <a:off x="3354" y="1931"/>
                          <a:ext cx="609" cy="577"/>
                          <a:chOff x="3354" y="1931"/>
                          <a:chExt cx="609" cy="577"/>
                        </a:xfrm>
                      </p:grpSpPr>
                      <p:sp>
                        <p:nvSpPr>
                          <p:cNvPr id="87252" name="Freeform 21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7253" name="Freeform 21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7254" name="Freeform 21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7255" name="Freeform 21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7256" name="Freeform 21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7257" name="Freeform 21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7258" name="Group 218"/>
                      <p:cNvGrpSpPr>
                        <a:grpSpLocks/>
                      </p:cNvGrpSpPr>
                      <p:nvPr/>
                    </p:nvGrpSpPr>
                    <p:grpSpPr bwMode="auto">
                      <a:xfrm rot="-1064452">
                        <a:off x="4012" y="3917"/>
                        <a:ext cx="130" cy="115"/>
                        <a:chOff x="2227" y="1179"/>
                        <a:chExt cx="1803" cy="1400"/>
                      </a:xfrm>
                    </p:grpSpPr>
                    <p:sp>
                      <p:nvSpPr>
                        <p:cNvPr id="87259" name="Freeform 219"/>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7260" name="Freeform 220"/>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7261" name="Freeform 221"/>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7262" name="Freeform 222"/>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7263" name="Freeform 223"/>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7264" name="Freeform 224"/>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7265" name="Freeform 225"/>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7266" name="Group 226"/>
                        <p:cNvGrpSpPr>
                          <a:grpSpLocks/>
                        </p:cNvGrpSpPr>
                        <p:nvPr/>
                      </p:nvGrpSpPr>
                      <p:grpSpPr bwMode="auto">
                        <a:xfrm>
                          <a:off x="3354" y="1931"/>
                          <a:ext cx="609" cy="577"/>
                          <a:chOff x="3354" y="1931"/>
                          <a:chExt cx="609" cy="577"/>
                        </a:xfrm>
                      </p:grpSpPr>
                      <p:sp>
                        <p:nvSpPr>
                          <p:cNvPr id="87267" name="Freeform 22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7268" name="Freeform 22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7269" name="Freeform 22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7270" name="Freeform 23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7271" name="Freeform 231"/>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7272" name="Freeform 232"/>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7273" name="Group 233"/>
                      <p:cNvGrpSpPr>
                        <a:grpSpLocks/>
                      </p:cNvGrpSpPr>
                      <p:nvPr/>
                    </p:nvGrpSpPr>
                    <p:grpSpPr bwMode="auto">
                      <a:xfrm rot="-1064452">
                        <a:off x="4741" y="3917"/>
                        <a:ext cx="130" cy="115"/>
                        <a:chOff x="2227" y="1179"/>
                        <a:chExt cx="1803" cy="1400"/>
                      </a:xfrm>
                    </p:grpSpPr>
                    <p:sp>
                      <p:nvSpPr>
                        <p:cNvPr id="87274" name="Freeform 23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7275" name="Freeform 23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7276" name="Freeform 23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7277" name="Freeform 23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7278" name="Freeform 23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7279" name="Freeform 23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7280" name="Freeform 24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7281" name="Group 241"/>
                        <p:cNvGrpSpPr>
                          <a:grpSpLocks/>
                        </p:cNvGrpSpPr>
                        <p:nvPr/>
                      </p:nvGrpSpPr>
                      <p:grpSpPr bwMode="auto">
                        <a:xfrm>
                          <a:off x="3354" y="1931"/>
                          <a:ext cx="609" cy="577"/>
                          <a:chOff x="3354" y="1931"/>
                          <a:chExt cx="609" cy="577"/>
                        </a:xfrm>
                      </p:grpSpPr>
                      <p:sp>
                        <p:nvSpPr>
                          <p:cNvPr id="87282" name="Freeform 24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7283" name="Freeform 24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7284" name="Freeform 24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7285" name="Freeform 24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7286" name="Freeform 24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7287" name="Freeform 24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grpSp>
              <p:grpSp>
                <p:nvGrpSpPr>
                  <p:cNvPr id="87288" name="Group 248"/>
                  <p:cNvGrpSpPr>
                    <a:grpSpLocks/>
                  </p:cNvGrpSpPr>
                  <p:nvPr/>
                </p:nvGrpSpPr>
                <p:grpSpPr bwMode="auto">
                  <a:xfrm rot="-1064452">
                    <a:off x="4539" y="3864"/>
                    <a:ext cx="130" cy="116"/>
                    <a:chOff x="2227" y="1179"/>
                    <a:chExt cx="1803" cy="1400"/>
                  </a:xfrm>
                </p:grpSpPr>
                <p:sp>
                  <p:nvSpPr>
                    <p:cNvPr id="87289" name="Freeform 249"/>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7290" name="Freeform 250"/>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7291" name="Freeform 251"/>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7292" name="Freeform 252"/>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7293" name="Freeform 253"/>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7294" name="Freeform 254"/>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7295" name="Freeform 255"/>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7296" name="Group 256"/>
                    <p:cNvGrpSpPr>
                      <a:grpSpLocks/>
                    </p:cNvGrpSpPr>
                    <p:nvPr/>
                  </p:nvGrpSpPr>
                  <p:grpSpPr bwMode="auto">
                    <a:xfrm>
                      <a:off x="3354" y="1931"/>
                      <a:ext cx="609" cy="577"/>
                      <a:chOff x="3354" y="1931"/>
                      <a:chExt cx="609" cy="577"/>
                    </a:xfrm>
                  </p:grpSpPr>
                  <p:sp>
                    <p:nvSpPr>
                      <p:cNvPr id="87297" name="Freeform 25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7298" name="Freeform 25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7299" name="Freeform 25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7300" name="Freeform 26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7301" name="Freeform 261"/>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7302" name="Freeform 262"/>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7303" name="Group 263"/>
                  <p:cNvGrpSpPr>
                    <a:grpSpLocks/>
                  </p:cNvGrpSpPr>
                  <p:nvPr/>
                </p:nvGrpSpPr>
                <p:grpSpPr bwMode="auto">
                  <a:xfrm rot="-1064452">
                    <a:off x="4661" y="3864"/>
                    <a:ext cx="129" cy="116"/>
                    <a:chOff x="2227" y="1179"/>
                    <a:chExt cx="1803" cy="1400"/>
                  </a:xfrm>
                </p:grpSpPr>
                <p:sp>
                  <p:nvSpPr>
                    <p:cNvPr id="87304" name="Freeform 26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7305" name="Freeform 26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7306" name="Freeform 26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7307" name="Freeform 26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7308" name="Freeform 26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7309" name="Freeform 26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7310" name="Freeform 27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7311" name="Group 271"/>
                    <p:cNvGrpSpPr>
                      <a:grpSpLocks/>
                    </p:cNvGrpSpPr>
                    <p:nvPr/>
                  </p:nvGrpSpPr>
                  <p:grpSpPr bwMode="auto">
                    <a:xfrm>
                      <a:off x="3354" y="1931"/>
                      <a:ext cx="609" cy="577"/>
                      <a:chOff x="3354" y="1931"/>
                      <a:chExt cx="609" cy="577"/>
                    </a:xfrm>
                  </p:grpSpPr>
                  <p:sp>
                    <p:nvSpPr>
                      <p:cNvPr id="87312" name="Freeform 27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7313" name="Freeform 27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7314" name="Freeform 27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7315" name="Freeform 27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7316" name="Freeform 27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7317" name="Freeform 27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7318" name="Group 278"/>
                  <p:cNvGrpSpPr>
                    <a:grpSpLocks/>
                  </p:cNvGrpSpPr>
                  <p:nvPr/>
                </p:nvGrpSpPr>
                <p:grpSpPr bwMode="auto">
                  <a:xfrm rot="-1064452">
                    <a:off x="4661" y="3758"/>
                    <a:ext cx="129" cy="116"/>
                    <a:chOff x="2227" y="1179"/>
                    <a:chExt cx="1803" cy="1400"/>
                  </a:xfrm>
                </p:grpSpPr>
                <p:sp>
                  <p:nvSpPr>
                    <p:cNvPr id="87319" name="Freeform 279"/>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7320" name="Freeform 280"/>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7321" name="Freeform 281"/>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7322" name="Freeform 282"/>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7323" name="Freeform 283"/>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7324" name="Freeform 284"/>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7325" name="Freeform 285"/>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7326" name="Group 286"/>
                    <p:cNvGrpSpPr>
                      <a:grpSpLocks/>
                    </p:cNvGrpSpPr>
                    <p:nvPr/>
                  </p:nvGrpSpPr>
                  <p:grpSpPr bwMode="auto">
                    <a:xfrm>
                      <a:off x="3354" y="1931"/>
                      <a:ext cx="609" cy="577"/>
                      <a:chOff x="3354" y="1931"/>
                      <a:chExt cx="609" cy="577"/>
                    </a:xfrm>
                  </p:grpSpPr>
                  <p:sp>
                    <p:nvSpPr>
                      <p:cNvPr id="87327" name="Freeform 28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7328" name="Freeform 28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7329" name="Freeform 28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7330" name="Freeform 29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7331" name="Freeform 291"/>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7332" name="Freeform 292"/>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7333" name="Group 293"/>
                  <p:cNvGrpSpPr>
                    <a:grpSpLocks/>
                  </p:cNvGrpSpPr>
                  <p:nvPr/>
                </p:nvGrpSpPr>
                <p:grpSpPr bwMode="auto">
                  <a:xfrm rot="-1064452">
                    <a:off x="4742" y="3811"/>
                    <a:ext cx="129" cy="116"/>
                    <a:chOff x="2227" y="1179"/>
                    <a:chExt cx="1803" cy="1400"/>
                  </a:xfrm>
                </p:grpSpPr>
                <p:sp>
                  <p:nvSpPr>
                    <p:cNvPr id="87334" name="Freeform 29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7335" name="Freeform 29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7336" name="Freeform 29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7337" name="Freeform 29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7338" name="Freeform 29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7339" name="Freeform 29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7340" name="Freeform 30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7341" name="Group 301"/>
                    <p:cNvGrpSpPr>
                      <a:grpSpLocks/>
                    </p:cNvGrpSpPr>
                    <p:nvPr/>
                  </p:nvGrpSpPr>
                  <p:grpSpPr bwMode="auto">
                    <a:xfrm>
                      <a:off x="3354" y="1931"/>
                      <a:ext cx="609" cy="577"/>
                      <a:chOff x="3354" y="1931"/>
                      <a:chExt cx="609" cy="577"/>
                    </a:xfrm>
                  </p:grpSpPr>
                  <p:sp>
                    <p:nvSpPr>
                      <p:cNvPr id="87342" name="Freeform 30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7343" name="Freeform 30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7344" name="Freeform 30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7345" name="Freeform 30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7346" name="Freeform 30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7347" name="Freeform 30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7348" name="Group 308"/>
                  <p:cNvGrpSpPr>
                    <a:grpSpLocks/>
                  </p:cNvGrpSpPr>
                  <p:nvPr/>
                </p:nvGrpSpPr>
                <p:grpSpPr bwMode="auto">
                  <a:xfrm rot="-1064452">
                    <a:off x="3932" y="3917"/>
                    <a:ext cx="129" cy="115"/>
                    <a:chOff x="2227" y="1179"/>
                    <a:chExt cx="1803" cy="1400"/>
                  </a:xfrm>
                </p:grpSpPr>
                <p:sp>
                  <p:nvSpPr>
                    <p:cNvPr id="87349" name="Freeform 309"/>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7350" name="Freeform 310"/>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7351" name="Freeform 311"/>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7352" name="Freeform 312"/>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7353" name="Freeform 313"/>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7354" name="Freeform 314"/>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7355" name="Freeform 315"/>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7356" name="Group 316"/>
                    <p:cNvGrpSpPr>
                      <a:grpSpLocks/>
                    </p:cNvGrpSpPr>
                    <p:nvPr/>
                  </p:nvGrpSpPr>
                  <p:grpSpPr bwMode="auto">
                    <a:xfrm>
                      <a:off x="3354" y="1931"/>
                      <a:ext cx="609" cy="577"/>
                      <a:chOff x="3354" y="1931"/>
                      <a:chExt cx="609" cy="577"/>
                    </a:xfrm>
                  </p:grpSpPr>
                  <p:sp>
                    <p:nvSpPr>
                      <p:cNvPr id="87357" name="Freeform 31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7358" name="Freeform 31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7359" name="Freeform 31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7360" name="Freeform 32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7361" name="Freeform 321"/>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7362" name="Freeform 322"/>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grpSp>
          <p:grpSp>
            <p:nvGrpSpPr>
              <p:cNvPr id="87363" name="Group 323"/>
              <p:cNvGrpSpPr>
                <a:grpSpLocks/>
              </p:cNvGrpSpPr>
              <p:nvPr/>
            </p:nvGrpSpPr>
            <p:grpSpPr bwMode="auto">
              <a:xfrm rot="-1064452">
                <a:off x="4464" y="3696"/>
                <a:ext cx="130" cy="115"/>
                <a:chOff x="2227" y="1179"/>
                <a:chExt cx="1803" cy="1400"/>
              </a:xfrm>
            </p:grpSpPr>
            <p:sp>
              <p:nvSpPr>
                <p:cNvPr id="87364" name="Freeform 32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7365" name="Freeform 32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7366" name="Freeform 32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7367" name="Freeform 32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7368" name="Freeform 32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7369" name="Freeform 32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7370" name="Freeform 33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7371" name="Group 331"/>
                <p:cNvGrpSpPr>
                  <a:grpSpLocks/>
                </p:cNvGrpSpPr>
                <p:nvPr/>
              </p:nvGrpSpPr>
              <p:grpSpPr bwMode="auto">
                <a:xfrm>
                  <a:off x="3354" y="1931"/>
                  <a:ext cx="609" cy="577"/>
                  <a:chOff x="3354" y="1931"/>
                  <a:chExt cx="609" cy="577"/>
                </a:xfrm>
              </p:grpSpPr>
              <p:sp>
                <p:nvSpPr>
                  <p:cNvPr id="87372" name="Freeform 33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7373" name="Freeform 33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7374" name="Freeform 33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7375" name="Freeform 33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7376" name="Freeform 33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7377" name="Freeform 33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7378" name="Group 338"/>
              <p:cNvGrpSpPr>
                <a:grpSpLocks/>
              </p:cNvGrpSpPr>
              <p:nvPr/>
            </p:nvGrpSpPr>
            <p:grpSpPr bwMode="auto">
              <a:xfrm rot="-1064452">
                <a:off x="4704" y="3744"/>
                <a:ext cx="130" cy="115"/>
                <a:chOff x="2227" y="1179"/>
                <a:chExt cx="1803" cy="1400"/>
              </a:xfrm>
            </p:grpSpPr>
            <p:sp>
              <p:nvSpPr>
                <p:cNvPr id="87379" name="Freeform 339"/>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7380" name="Freeform 340"/>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7381" name="Freeform 341"/>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7382" name="Freeform 342"/>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7383" name="Freeform 343"/>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7384" name="Freeform 344"/>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7385" name="Freeform 345"/>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7386" name="Group 346"/>
                <p:cNvGrpSpPr>
                  <a:grpSpLocks/>
                </p:cNvGrpSpPr>
                <p:nvPr/>
              </p:nvGrpSpPr>
              <p:grpSpPr bwMode="auto">
                <a:xfrm>
                  <a:off x="3354" y="1931"/>
                  <a:ext cx="609" cy="577"/>
                  <a:chOff x="3354" y="1931"/>
                  <a:chExt cx="609" cy="577"/>
                </a:xfrm>
              </p:grpSpPr>
              <p:sp>
                <p:nvSpPr>
                  <p:cNvPr id="87387" name="Freeform 34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7388" name="Freeform 34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7389" name="Freeform 34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7390" name="Freeform 35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7391" name="Freeform 351"/>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7392" name="Freeform 352"/>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7393" name="Group 353"/>
              <p:cNvGrpSpPr>
                <a:grpSpLocks/>
              </p:cNvGrpSpPr>
              <p:nvPr/>
            </p:nvGrpSpPr>
            <p:grpSpPr bwMode="auto">
              <a:xfrm rot="-1064452">
                <a:off x="4608" y="3744"/>
                <a:ext cx="130" cy="115"/>
                <a:chOff x="2227" y="1179"/>
                <a:chExt cx="1803" cy="1400"/>
              </a:xfrm>
            </p:grpSpPr>
            <p:sp>
              <p:nvSpPr>
                <p:cNvPr id="87394" name="Freeform 354"/>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7395" name="Freeform 355"/>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7396" name="Freeform 356"/>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7397" name="Freeform 357"/>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7398" name="Freeform 358"/>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7399" name="Freeform 359"/>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7400" name="Freeform 360"/>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7401" name="Group 361"/>
                <p:cNvGrpSpPr>
                  <a:grpSpLocks/>
                </p:cNvGrpSpPr>
                <p:nvPr/>
              </p:nvGrpSpPr>
              <p:grpSpPr bwMode="auto">
                <a:xfrm>
                  <a:off x="3354" y="1931"/>
                  <a:ext cx="609" cy="577"/>
                  <a:chOff x="3354" y="1931"/>
                  <a:chExt cx="609" cy="577"/>
                </a:xfrm>
              </p:grpSpPr>
              <p:sp>
                <p:nvSpPr>
                  <p:cNvPr id="87402" name="Freeform 362"/>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7403" name="Freeform 363"/>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7404" name="Freeform 364"/>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7405" name="Freeform 365"/>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7406" name="Freeform 366"/>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7407" name="Freeform 367"/>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sp>
          <p:nvSpPr>
            <p:cNvPr id="87408" name="Freeform 368"/>
            <p:cNvSpPr>
              <a:spLocks/>
            </p:cNvSpPr>
            <p:nvPr/>
          </p:nvSpPr>
          <p:spPr bwMode="auto">
            <a:xfrm>
              <a:off x="2378" y="1761"/>
              <a:ext cx="2299" cy="406"/>
            </a:xfrm>
            <a:custGeom>
              <a:avLst/>
              <a:gdLst/>
              <a:ahLst/>
              <a:cxnLst>
                <a:cxn ang="0">
                  <a:pos x="392" y="208"/>
                </a:cxn>
                <a:cxn ang="0">
                  <a:pos x="104" y="304"/>
                </a:cxn>
                <a:cxn ang="0">
                  <a:pos x="56" y="544"/>
                </a:cxn>
                <a:cxn ang="0">
                  <a:pos x="440" y="592"/>
                </a:cxn>
                <a:cxn ang="0">
                  <a:pos x="632" y="496"/>
                </a:cxn>
                <a:cxn ang="0">
                  <a:pos x="1016" y="400"/>
                </a:cxn>
                <a:cxn ang="0">
                  <a:pos x="1304" y="400"/>
                </a:cxn>
                <a:cxn ang="0">
                  <a:pos x="1448" y="400"/>
                </a:cxn>
                <a:cxn ang="0">
                  <a:pos x="1544" y="400"/>
                </a:cxn>
                <a:cxn ang="0">
                  <a:pos x="1688" y="448"/>
                </a:cxn>
                <a:cxn ang="0">
                  <a:pos x="1832" y="496"/>
                </a:cxn>
                <a:cxn ang="0">
                  <a:pos x="1976" y="304"/>
                </a:cxn>
                <a:cxn ang="0">
                  <a:pos x="1880" y="112"/>
                </a:cxn>
                <a:cxn ang="0">
                  <a:pos x="1640" y="16"/>
                </a:cxn>
                <a:cxn ang="0">
                  <a:pos x="1400" y="16"/>
                </a:cxn>
                <a:cxn ang="0">
                  <a:pos x="1256" y="16"/>
                </a:cxn>
                <a:cxn ang="0">
                  <a:pos x="1064" y="16"/>
                </a:cxn>
                <a:cxn ang="0">
                  <a:pos x="872" y="16"/>
                </a:cxn>
                <a:cxn ang="0">
                  <a:pos x="680" y="64"/>
                </a:cxn>
                <a:cxn ang="0">
                  <a:pos x="584" y="112"/>
                </a:cxn>
                <a:cxn ang="0">
                  <a:pos x="392" y="208"/>
                </a:cxn>
              </a:cxnLst>
              <a:rect l="0" t="0" r="r" b="b"/>
              <a:pathLst>
                <a:path w="1984" h="600">
                  <a:moveTo>
                    <a:pt x="392" y="208"/>
                  </a:moveTo>
                  <a:cubicBezTo>
                    <a:pt x="312" y="240"/>
                    <a:pt x="160" y="248"/>
                    <a:pt x="104" y="304"/>
                  </a:cubicBezTo>
                  <a:cubicBezTo>
                    <a:pt x="48" y="360"/>
                    <a:pt x="0" y="496"/>
                    <a:pt x="56" y="544"/>
                  </a:cubicBezTo>
                  <a:cubicBezTo>
                    <a:pt x="112" y="592"/>
                    <a:pt x="344" y="600"/>
                    <a:pt x="440" y="592"/>
                  </a:cubicBezTo>
                  <a:cubicBezTo>
                    <a:pt x="536" y="584"/>
                    <a:pt x="536" y="528"/>
                    <a:pt x="632" y="496"/>
                  </a:cubicBezTo>
                  <a:cubicBezTo>
                    <a:pt x="728" y="464"/>
                    <a:pt x="904" y="416"/>
                    <a:pt x="1016" y="400"/>
                  </a:cubicBezTo>
                  <a:cubicBezTo>
                    <a:pt x="1128" y="384"/>
                    <a:pt x="1232" y="400"/>
                    <a:pt x="1304" y="400"/>
                  </a:cubicBezTo>
                  <a:cubicBezTo>
                    <a:pt x="1376" y="400"/>
                    <a:pt x="1408" y="400"/>
                    <a:pt x="1448" y="400"/>
                  </a:cubicBezTo>
                  <a:cubicBezTo>
                    <a:pt x="1488" y="400"/>
                    <a:pt x="1504" y="392"/>
                    <a:pt x="1544" y="400"/>
                  </a:cubicBezTo>
                  <a:cubicBezTo>
                    <a:pt x="1584" y="408"/>
                    <a:pt x="1640" y="432"/>
                    <a:pt x="1688" y="448"/>
                  </a:cubicBezTo>
                  <a:cubicBezTo>
                    <a:pt x="1736" y="464"/>
                    <a:pt x="1784" y="520"/>
                    <a:pt x="1832" y="496"/>
                  </a:cubicBezTo>
                  <a:cubicBezTo>
                    <a:pt x="1880" y="472"/>
                    <a:pt x="1968" y="368"/>
                    <a:pt x="1976" y="304"/>
                  </a:cubicBezTo>
                  <a:cubicBezTo>
                    <a:pt x="1984" y="240"/>
                    <a:pt x="1936" y="160"/>
                    <a:pt x="1880" y="112"/>
                  </a:cubicBezTo>
                  <a:cubicBezTo>
                    <a:pt x="1824" y="64"/>
                    <a:pt x="1720" y="32"/>
                    <a:pt x="1640" y="16"/>
                  </a:cubicBezTo>
                  <a:cubicBezTo>
                    <a:pt x="1560" y="0"/>
                    <a:pt x="1464" y="16"/>
                    <a:pt x="1400" y="16"/>
                  </a:cubicBezTo>
                  <a:cubicBezTo>
                    <a:pt x="1336" y="16"/>
                    <a:pt x="1312" y="16"/>
                    <a:pt x="1256" y="16"/>
                  </a:cubicBezTo>
                  <a:cubicBezTo>
                    <a:pt x="1200" y="16"/>
                    <a:pt x="1128" y="16"/>
                    <a:pt x="1064" y="16"/>
                  </a:cubicBezTo>
                  <a:cubicBezTo>
                    <a:pt x="1000" y="16"/>
                    <a:pt x="936" y="8"/>
                    <a:pt x="872" y="16"/>
                  </a:cubicBezTo>
                  <a:cubicBezTo>
                    <a:pt x="808" y="24"/>
                    <a:pt x="728" y="48"/>
                    <a:pt x="680" y="64"/>
                  </a:cubicBezTo>
                  <a:cubicBezTo>
                    <a:pt x="632" y="80"/>
                    <a:pt x="632" y="96"/>
                    <a:pt x="584" y="112"/>
                  </a:cubicBezTo>
                  <a:cubicBezTo>
                    <a:pt x="536" y="128"/>
                    <a:pt x="472" y="176"/>
                    <a:pt x="392" y="208"/>
                  </a:cubicBezTo>
                  <a:close/>
                </a:path>
              </a:pathLst>
            </a:custGeom>
            <a:solidFill>
              <a:srgbClr val="0099FF"/>
            </a:solidFill>
            <a:ln w="12700" cap="sq" cmpd="sng">
              <a:solidFill>
                <a:srgbClr val="0099FF"/>
              </a:solidFill>
              <a:prstDash val="solid"/>
              <a:round/>
              <a:headEnd type="none" w="sm" len="sm"/>
              <a:tailEnd type="none" w="sm" len="sm"/>
            </a:ln>
            <a:effectLst/>
          </p:spPr>
          <p:txBody>
            <a:bodyPr wrap="none" anchor="ctr"/>
            <a:lstStyle/>
            <a:p>
              <a:endParaRPr lang="en-US"/>
            </a:p>
          </p:txBody>
        </p:sp>
        <p:sp>
          <p:nvSpPr>
            <p:cNvPr id="87409" name="Oval 369"/>
            <p:cNvSpPr>
              <a:spLocks noChangeArrowheads="1"/>
            </p:cNvSpPr>
            <p:nvPr/>
          </p:nvSpPr>
          <p:spPr bwMode="auto">
            <a:xfrm>
              <a:off x="1079" y="1870"/>
              <a:ext cx="4396" cy="872"/>
            </a:xfrm>
            <a:prstGeom prst="ellipse">
              <a:avLst/>
            </a:prstGeom>
            <a:noFill/>
            <a:ln w="12700" cap="sq">
              <a:solidFill>
                <a:schemeClr val="tx1"/>
              </a:solidFill>
              <a:round/>
              <a:headEnd type="none" w="sm" len="sm"/>
              <a:tailEnd type="none" w="sm" len="sm"/>
            </a:ln>
            <a:effectLst/>
          </p:spPr>
          <p:txBody>
            <a:bodyPr wrap="none" anchor="ctr"/>
            <a:lstStyle/>
            <a:p>
              <a:endParaRPr lang="en-US"/>
            </a:p>
          </p:txBody>
        </p:sp>
        <p:pic>
          <p:nvPicPr>
            <p:cNvPr id="87410" name="Picture 370" descr="C:\WINNT\Profiles\dhibbard\Desktop\Share\415side.JPG"/>
            <p:cNvPicPr>
              <a:picLocks noChangeAspect="1" noChangeArrowheads="1"/>
            </p:cNvPicPr>
            <p:nvPr/>
          </p:nvPicPr>
          <p:blipFill>
            <a:blip r:embed="rId3" cstate="print">
              <a:clrChange>
                <a:clrFrom>
                  <a:srgbClr val="FFFFFF"/>
                </a:clrFrom>
                <a:clrTo>
                  <a:srgbClr val="FFFFFF">
                    <a:alpha val="0"/>
                  </a:srgbClr>
                </a:clrTo>
              </a:clrChange>
            </a:blip>
            <a:srcRect/>
            <a:stretch>
              <a:fillRect/>
            </a:stretch>
          </p:blipFill>
          <p:spPr bwMode="auto">
            <a:xfrm>
              <a:off x="3227" y="2469"/>
              <a:ext cx="749" cy="392"/>
            </a:xfrm>
            <a:prstGeom prst="rect">
              <a:avLst/>
            </a:prstGeom>
            <a:noFill/>
          </p:spPr>
        </p:pic>
        <p:pic>
          <p:nvPicPr>
            <p:cNvPr id="87411" name="Picture 371" descr="C:\WINNT\Profiles\dhibbard\Desktop\Share\415sideeast.jpg"/>
            <p:cNvPicPr>
              <a:picLocks noChangeAspect="1" noChangeArrowheads="1"/>
            </p:cNvPicPr>
            <p:nvPr/>
          </p:nvPicPr>
          <p:blipFill>
            <a:blip r:embed="rId4" cstate="print">
              <a:clrChange>
                <a:clrFrom>
                  <a:srgbClr val="FFFFFF"/>
                </a:clrFrom>
                <a:clrTo>
                  <a:srgbClr val="FFFFFF">
                    <a:alpha val="0"/>
                  </a:srgbClr>
                </a:clrTo>
              </a:clrChange>
            </a:blip>
            <a:srcRect/>
            <a:stretch>
              <a:fillRect/>
            </a:stretch>
          </p:blipFill>
          <p:spPr bwMode="auto">
            <a:xfrm>
              <a:off x="3024" y="1632"/>
              <a:ext cx="587" cy="312"/>
            </a:xfrm>
            <a:prstGeom prst="rect">
              <a:avLst/>
            </a:prstGeom>
            <a:noFill/>
          </p:spPr>
        </p:pic>
        <p:sp>
          <p:nvSpPr>
            <p:cNvPr id="87412" name="Oval 372"/>
            <p:cNvSpPr>
              <a:spLocks noChangeArrowheads="1"/>
            </p:cNvSpPr>
            <p:nvPr/>
          </p:nvSpPr>
          <p:spPr bwMode="auto">
            <a:xfrm rot="452621">
              <a:off x="2727" y="2796"/>
              <a:ext cx="350" cy="109"/>
            </a:xfrm>
            <a:prstGeom prst="ellipse">
              <a:avLst/>
            </a:prstGeom>
            <a:solidFill>
              <a:schemeClr val="tx1"/>
            </a:solidFill>
            <a:ln w="12700" cap="sq">
              <a:solidFill>
                <a:schemeClr val="tx1"/>
              </a:solidFill>
              <a:round/>
              <a:headEnd type="none" w="sm" len="sm"/>
              <a:tailEnd type="none" w="sm" len="sm"/>
            </a:ln>
            <a:effectLst/>
          </p:spPr>
          <p:txBody>
            <a:bodyPr wrap="none" anchor="ctr"/>
            <a:lstStyle/>
            <a:p>
              <a:endParaRPr lang="en-US"/>
            </a:p>
          </p:txBody>
        </p:sp>
        <p:sp>
          <p:nvSpPr>
            <p:cNvPr id="87413" name="Arc 373"/>
            <p:cNvSpPr>
              <a:spLocks/>
            </p:cNvSpPr>
            <p:nvPr/>
          </p:nvSpPr>
          <p:spPr bwMode="auto">
            <a:xfrm rot="11456097" flipH="1">
              <a:off x="1070" y="1537"/>
              <a:ext cx="4305" cy="1904"/>
            </a:xfrm>
            <a:custGeom>
              <a:avLst/>
              <a:gdLst>
                <a:gd name="G0" fmla="+- 0 0 0"/>
                <a:gd name="G1" fmla="+- 21572 0 0"/>
                <a:gd name="G2" fmla="+- 21600 0 0"/>
                <a:gd name="T0" fmla="*/ 1095 w 21143"/>
                <a:gd name="T1" fmla="*/ 0 h 21572"/>
                <a:gd name="T2" fmla="*/ 21143 w 21143"/>
                <a:gd name="T3" fmla="*/ 17154 h 21572"/>
                <a:gd name="T4" fmla="*/ 0 w 21143"/>
                <a:gd name="T5" fmla="*/ 21572 h 21572"/>
              </a:gdLst>
              <a:ahLst/>
              <a:cxnLst>
                <a:cxn ang="0">
                  <a:pos x="T0" y="T1"/>
                </a:cxn>
                <a:cxn ang="0">
                  <a:pos x="T2" y="T3"/>
                </a:cxn>
                <a:cxn ang="0">
                  <a:pos x="T4" y="T5"/>
                </a:cxn>
              </a:cxnLst>
              <a:rect l="0" t="0" r="r" b="b"/>
              <a:pathLst>
                <a:path w="21143" h="21572" fill="none" extrusionOk="0">
                  <a:moveTo>
                    <a:pt x="1095" y="-1"/>
                  </a:moveTo>
                  <a:cubicBezTo>
                    <a:pt x="10899" y="497"/>
                    <a:pt x="19135" y="7544"/>
                    <a:pt x="21143" y="17153"/>
                  </a:cubicBezTo>
                </a:path>
                <a:path w="21143" h="21572" stroke="0" extrusionOk="0">
                  <a:moveTo>
                    <a:pt x="1095" y="-1"/>
                  </a:moveTo>
                  <a:cubicBezTo>
                    <a:pt x="10899" y="497"/>
                    <a:pt x="19135" y="7544"/>
                    <a:pt x="21143" y="17153"/>
                  </a:cubicBezTo>
                  <a:lnTo>
                    <a:pt x="0" y="21572"/>
                  </a:lnTo>
                  <a:close/>
                </a:path>
              </a:pathLst>
            </a:custGeom>
            <a:noFill/>
            <a:ln w="12700" cap="sq">
              <a:solidFill>
                <a:schemeClr val="tx1"/>
              </a:solidFill>
              <a:round/>
              <a:headEnd type="none" w="sm" len="sm"/>
              <a:tailEnd type="none" w="sm" len="sm"/>
            </a:ln>
            <a:effectLst/>
          </p:spPr>
          <p:txBody>
            <a:bodyPr wrap="none" anchor="ctr"/>
            <a:lstStyle/>
            <a:p>
              <a:endParaRPr lang="en-US"/>
            </a:p>
          </p:txBody>
        </p:sp>
        <p:sp>
          <p:nvSpPr>
            <p:cNvPr id="87414" name="Arc 374"/>
            <p:cNvSpPr>
              <a:spLocks/>
            </p:cNvSpPr>
            <p:nvPr/>
          </p:nvSpPr>
          <p:spPr bwMode="auto">
            <a:xfrm rot="-10704861">
              <a:off x="576" y="2085"/>
              <a:ext cx="1499" cy="982"/>
            </a:xfrm>
            <a:custGeom>
              <a:avLst/>
              <a:gdLst>
                <a:gd name="G0" fmla="+- 0 0 0"/>
                <a:gd name="G1" fmla="+- 17898 0 0"/>
                <a:gd name="G2" fmla="+- 21600 0 0"/>
                <a:gd name="T0" fmla="*/ 12092 w 21600"/>
                <a:gd name="T1" fmla="*/ 0 h 36737"/>
                <a:gd name="T2" fmla="*/ 10567 w 21600"/>
                <a:gd name="T3" fmla="*/ 36737 h 36737"/>
                <a:gd name="T4" fmla="*/ 0 w 21600"/>
                <a:gd name="T5" fmla="*/ 17898 h 36737"/>
              </a:gdLst>
              <a:ahLst/>
              <a:cxnLst>
                <a:cxn ang="0">
                  <a:pos x="T0" y="T1"/>
                </a:cxn>
                <a:cxn ang="0">
                  <a:pos x="T2" y="T3"/>
                </a:cxn>
                <a:cxn ang="0">
                  <a:pos x="T4" y="T5"/>
                </a:cxn>
              </a:cxnLst>
              <a:rect l="0" t="0" r="r" b="b"/>
              <a:pathLst>
                <a:path w="21600" h="36737" fill="none" extrusionOk="0">
                  <a:moveTo>
                    <a:pt x="12092" y="-1"/>
                  </a:moveTo>
                  <a:cubicBezTo>
                    <a:pt x="18037" y="4016"/>
                    <a:pt x="21600" y="10723"/>
                    <a:pt x="21600" y="17898"/>
                  </a:cubicBezTo>
                  <a:cubicBezTo>
                    <a:pt x="21600" y="25710"/>
                    <a:pt x="17380" y="32914"/>
                    <a:pt x="10566" y="36736"/>
                  </a:cubicBezTo>
                </a:path>
                <a:path w="21600" h="36737" stroke="0" extrusionOk="0">
                  <a:moveTo>
                    <a:pt x="12092" y="-1"/>
                  </a:moveTo>
                  <a:cubicBezTo>
                    <a:pt x="18037" y="4016"/>
                    <a:pt x="21600" y="10723"/>
                    <a:pt x="21600" y="17898"/>
                  </a:cubicBezTo>
                  <a:cubicBezTo>
                    <a:pt x="21600" y="25710"/>
                    <a:pt x="17380" y="32914"/>
                    <a:pt x="10566" y="36736"/>
                  </a:cubicBezTo>
                  <a:lnTo>
                    <a:pt x="0" y="17898"/>
                  </a:lnTo>
                  <a:close/>
                </a:path>
              </a:pathLst>
            </a:custGeom>
            <a:noFill/>
            <a:ln w="12700" cap="sq">
              <a:solidFill>
                <a:schemeClr val="tx1"/>
              </a:solidFill>
              <a:round/>
              <a:headEnd type="none" w="sm" len="sm"/>
              <a:tailEnd type="none" w="sm" len="sm"/>
            </a:ln>
            <a:effectLst/>
          </p:spPr>
          <p:txBody>
            <a:bodyPr wrap="none" anchor="ctr"/>
            <a:lstStyle/>
            <a:p>
              <a:endParaRPr lang="en-US"/>
            </a:p>
          </p:txBody>
        </p:sp>
        <p:sp>
          <p:nvSpPr>
            <p:cNvPr id="87415" name="Oval 375"/>
            <p:cNvSpPr>
              <a:spLocks noChangeArrowheads="1"/>
            </p:cNvSpPr>
            <p:nvPr/>
          </p:nvSpPr>
          <p:spPr bwMode="auto">
            <a:xfrm rot="452621">
              <a:off x="1528" y="3287"/>
              <a:ext cx="350" cy="109"/>
            </a:xfrm>
            <a:prstGeom prst="ellipse">
              <a:avLst/>
            </a:prstGeom>
            <a:solidFill>
              <a:schemeClr val="tx1"/>
            </a:solidFill>
            <a:ln w="12700" cap="sq">
              <a:solidFill>
                <a:schemeClr val="tx1"/>
              </a:solidFill>
              <a:round/>
              <a:headEnd type="none" w="sm" len="sm"/>
              <a:tailEnd type="none" w="sm" len="sm"/>
            </a:ln>
            <a:effectLst/>
          </p:spPr>
          <p:txBody>
            <a:bodyPr wrap="none" anchor="ctr"/>
            <a:lstStyle/>
            <a:p>
              <a:endParaRPr lang="en-US"/>
            </a:p>
          </p:txBody>
        </p:sp>
        <p:pic>
          <p:nvPicPr>
            <p:cNvPr id="87416" name="Picture 376" descr="C:\WINNT\Profiles\dhibbard\Desktop\Share\415side.JPG"/>
            <p:cNvPicPr>
              <a:picLocks noChangeAspect="1" noChangeArrowheads="1"/>
            </p:cNvPicPr>
            <p:nvPr/>
          </p:nvPicPr>
          <p:blipFill>
            <a:blip r:embed="rId5" cstate="print">
              <a:clrChange>
                <a:clrFrom>
                  <a:srgbClr val="FFFFFF"/>
                </a:clrFrom>
                <a:clrTo>
                  <a:srgbClr val="FFFFFF">
                    <a:alpha val="0"/>
                  </a:srgbClr>
                </a:clrTo>
              </a:clrChange>
            </a:blip>
            <a:srcRect/>
            <a:stretch>
              <a:fillRect/>
            </a:stretch>
          </p:blipFill>
          <p:spPr bwMode="auto">
            <a:xfrm>
              <a:off x="879" y="2742"/>
              <a:ext cx="749" cy="386"/>
            </a:xfrm>
            <a:prstGeom prst="rect">
              <a:avLst/>
            </a:prstGeom>
            <a:noFill/>
          </p:spPr>
        </p:pic>
      </p:grpSp>
      <p:sp>
        <p:nvSpPr>
          <p:cNvPr id="87417" name="Rectangle 377"/>
          <p:cNvSpPr>
            <a:spLocks noChangeArrowheads="1"/>
          </p:cNvSpPr>
          <p:nvPr/>
        </p:nvSpPr>
        <p:spPr bwMode="auto">
          <a:xfrm>
            <a:off x="1296988" y="3124200"/>
            <a:ext cx="1295400" cy="685800"/>
          </a:xfrm>
          <a:prstGeom prst="rect">
            <a:avLst/>
          </a:prstGeom>
          <a:noFill/>
          <a:ln w="57150" cap="sq">
            <a:solidFill>
              <a:srgbClr val="FF0000"/>
            </a:solidFill>
            <a:miter lim="800000"/>
            <a:headEnd type="none" w="sm" len="sm"/>
            <a:tailEnd type="none" w="sm" len="sm"/>
          </a:ln>
          <a:effectLst/>
        </p:spPr>
        <p:txBody>
          <a:bodyPr wrap="none" anchor="ctr"/>
          <a:lstStyle/>
          <a:p>
            <a:endParaRPr lang="en-US"/>
          </a:p>
        </p:txBody>
      </p:sp>
      <p:sp>
        <p:nvSpPr>
          <p:cNvPr id="87418" name="Line 378"/>
          <p:cNvSpPr>
            <a:spLocks noChangeShapeType="1"/>
          </p:cNvSpPr>
          <p:nvPr/>
        </p:nvSpPr>
        <p:spPr bwMode="auto">
          <a:xfrm flipH="1" flipV="1">
            <a:off x="5181600" y="3962400"/>
            <a:ext cx="2133600" cy="0"/>
          </a:xfrm>
          <a:prstGeom prst="line">
            <a:avLst/>
          </a:prstGeom>
          <a:noFill/>
          <a:ln w="38100" cap="sq">
            <a:solidFill>
              <a:schemeClr val="tx1"/>
            </a:solidFill>
            <a:round/>
            <a:headEnd type="none" w="sm" len="sm"/>
            <a:tailEnd type="triangle" w="med" len="med"/>
          </a:ln>
          <a:effectLst/>
        </p:spPr>
        <p:txBody>
          <a:bodyPr wrap="none" anchor="ctr"/>
          <a:lstStyle/>
          <a:p>
            <a:endParaRPr lang="en-US"/>
          </a:p>
        </p:txBody>
      </p:sp>
      <p:sp>
        <p:nvSpPr>
          <p:cNvPr id="87419" name="Text Box 379"/>
          <p:cNvSpPr txBox="1">
            <a:spLocks noChangeArrowheads="1"/>
          </p:cNvSpPr>
          <p:nvPr/>
        </p:nvSpPr>
        <p:spPr bwMode="auto">
          <a:xfrm>
            <a:off x="5243330" y="3455124"/>
            <a:ext cx="2057400" cy="369332"/>
          </a:xfrm>
          <a:prstGeom prst="rect">
            <a:avLst/>
          </a:prstGeom>
          <a:noFill/>
          <a:ln w="12700" cap="sq">
            <a:noFill/>
            <a:miter lim="800000"/>
            <a:headEnd type="none" w="sm" len="sm"/>
            <a:tailEnd type="none" w="sm" len="sm"/>
          </a:ln>
          <a:effectLst/>
        </p:spPr>
        <p:txBody>
          <a:bodyPr>
            <a:spAutoFit/>
          </a:bodyPr>
          <a:lstStyle/>
          <a:p>
            <a:pPr eaLnBrk="0" hangingPunct="0"/>
            <a:r>
              <a:rPr lang="en-GB" b="1" dirty="0">
                <a:solidFill>
                  <a:srgbClr val="002060"/>
                </a:solidFill>
              </a:rPr>
              <a:t>Wind direction</a:t>
            </a:r>
          </a:p>
        </p:txBody>
      </p:sp>
      <p:sp>
        <p:nvSpPr>
          <p:cNvPr id="87421" name="Text Box 381"/>
          <p:cNvSpPr txBox="1">
            <a:spLocks noChangeArrowheads="1"/>
          </p:cNvSpPr>
          <p:nvPr/>
        </p:nvSpPr>
        <p:spPr bwMode="auto">
          <a:xfrm>
            <a:off x="3503669" y="914400"/>
            <a:ext cx="2417650" cy="584775"/>
          </a:xfrm>
          <a:prstGeom prst="rect">
            <a:avLst/>
          </a:prstGeom>
          <a:noFill/>
          <a:ln w="12700" cap="sq">
            <a:noFill/>
            <a:miter lim="800000"/>
            <a:headEnd type="none" w="sm" len="sm"/>
            <a:tailEnd type="none" w="sm" len="sm"/>
          </a:ln>
          <a:effectLst/>
        </p:spPr>
        <p:txBody>
          <a:bodyPr wrap="none">
            <a:spAutoFit/>
          </a:bodyPr>
          <a:lstStyle/>
          <a:p>
            <a:pPr algn="ctr" eaLnBrk="0" hangingPunct="0"/>
            <a:r>
              <a:rPr lang="en-US" sz="3200" b="1" dirty="0">
                <a:solidFill>
                  <a:srgbClr val="002060"/>
                </a:solidFill>
              </a:rPr>
              <a:t>Intersecting</a:t>
            </a:r>
          </a:p>
        </p:txBody>
      </p:sp>
    </p:spTree>
    <p:extLst>
      <p:ext uri="{BB962C8B-B14F-4D97-AF65-F5344CB8AC3E}">
        <p14:creationId xmlns:p14="http://schemas.microsoft.com/office/powerpoint/2010/main" val="1269400607"/>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090" name="Picture 2" descr="C:\WINNT\Profiles\dhibbard\Desktop\Share\415side.JPG"/>
          <p:cNvPicPr>
            <a:picLocks noChangeAspect="1" noChangeArrowheads="1"/>
          </p:cNvPicPr>
          <p:nvPr/>
        </p:nvPicPr>
        <p:blipFill>
          <a:blip r:embed="rId3" cstate="print">
            <a:clrChange>
              <a:clrFrom>
                <a:srgbClr val="FFFFFF"/>
              </a:clrFrom>
              <a:clrTo>
                <a:srgbClr val="FFFFFF">
                  <a:alpha val="0"/>
                </a:srgbClr>
              </a:clrTo>
            </a:clrChange>
          </a:blip>
          <a:srcRect/>
          <a:stretch>
            <a:fillRect/>
          </a:stretch>
        </p:blipFill>
        <p:spPr bwMode="auto">
          <a:xfrm>
            <a:off x="5105400" y="3733800"/>
            <a:ext cx="914400" cy="503238"/>
          </a:xfrm>
          <a:prstGeom prst="rect">
            <a:avLst/>
          </a:prstGeom>
          <a:noFill/>
        </p:spPr>
      </p:pic>
      <p:grpSp>
        <p:nvGrpSpPr>
          <p:cNvPr id="89091" name="Group 3"/>
          <p:cNvGrpSpPr>
            <a:grpSpLocks/>
          </p:cNvGrpSpPr>
          <p:nvPr/>
        </p:nvGrpSpPr>
        <p:grpSpPr bwMode="auto">
          <a:xfrm>
            <a:off x="1524000" y="3200400"/>
            <a:ext cx="6153150" cy="1906588"/>
            <a:chOff x="960" y="2016"/>
            <a:chExt cx="3876" cy="1201"/>
          </a:xfrm>
        </p:grpSpPr>
        <p:grpSp>
          <p:nvGrpSpPr>
            <p:cNvPr id="89092" name="Group 4"/>
            <p:cNvGrpSpPr>
              <a:grpSpLocks/>
            </p:cNvGrpSpPr>
            <p:nvPr/>
          </p:nvGrpSpPr>
          <p:grpSpPr bwMode="auto">
            <a:xfrm>
              <a:off x="960" y="2016"/>
              <a:ext cx="3828" cy="580"/>
              <a:chOff x="960" y="2016"/>
              <a:chExt cx="3828" cy="580"/>
            </a:xfrm>
          </p:grpSpPr>
          <p:sp>
            <p:nvSpPr>
              <p:cNvPr id="89093" name="Arc 5"/>
              <p:cNvSpPr>
                <a:spLocks/>
              </p:cNvSpPr>
              <p:nvPr/>
            </p:nvSpPr>
            <p:spPr bwMode="auto">
              <a:xfrm>
                <a:off x="3872" y="2016"/>
                <a:ext cx="916" cy="580"/>
              </a:xfrm>
              <a:custGeom>
                <a:avLst/>
                <a:gdLst>
                  <a:gd name="G0" fmla="+- 0 0 0"/>
                  <a:gd name="G1" fmla="+- 21600 0 0"/>
                  <a:gd name="G2" fmla="+- 21600 0 0"/>
                  <a:gd name="T0" fmla="*/ 0 w 21600"/>
                  <a:gd name="T1" fmla="*/ 0 h 43160"/>
                  <a:gd name="T2" fmla="*/ 1316 w 21600"/>
                  <a:gd name="T3" fmla="*/ 43160 h 43160"/>
                  <a:gd name="T4" fmla="*/ 0 w 21600"/>
                  <a:gd name="T5" fmla="*/ 21600 h 43160"/>
                </a:gdLst>
                <a:ahLst/>
                <a:cxnLst>
                  <a:cxn ang="0">
                    <a:pos x="T0" y="T1"/>
                  </a:cxn>
                  <a:cxn ang="0">
                    <a:pos x="T2" y="T3"/>
                  </a:cxn>
                  <a:cxn ang="0">
                    <a:pos x="T4" y="T5"/>
                  </a:cxn>
                </a:cxnLst>
                <a:rect l="0" t="0" r="r" b="b"/>
                <a:pathLst>
                  <a:path w="21600" h="43160" fill="none" extrusionOk="0">
                    <a:moveTo>
                      <a:pt x="-1" y="0"/>
                    </a:moveTo>
                    <a:cubicBezTo>
                      <a:pt x="11929" y="0"/>
                      <a:pt x="21600" y="9670"/>
                      <a:pt x="21600" y="21600"/>
                    </a:cubicBezTo>
                    <a:cubicBezTo>
                      <a:pt x="21600" y="33018"/>
                      <a:pt x="12713" y="42464"/>
                      <a:pt x="1315" y="43159"/>
                    </a:cubicBezTo>
                  </a:path>
                  <a:path w="21600" h="43160" stroke="0" extrusionOk="0">
                    <a:moveTo>
                      <a:pt x="-1" y="0"/>
                    </a:moveTo>
                    <a:cubicBezTo>
                      <a:pt x="11929" y="0"/>
                      <a:pt x="21600" y="9670"/>
                      <a:pt x="21600" y="21600"/>
                    </a:cubicBezTo>
                    <a:cubicBezTo>
                      <a:pt x="21600" y="33018"/>
                      <a:pt x="12713" y="42464"/>
                      <a:pt x="1315" y="43159"/>
                    </a:cubicBezTo>
                    <a:lnTo>
                      <a:pt x="0" y="21600"/>
                    </a:lnTo>
                    <a:close/>
                  </a:path>
                </a:pathLst>
              </a:custGeom>
              <a:noFill/>
              <a:ln w="28575" cap="sq">
                <a:solidFill>
                  <a:schemeClr val="tx1"/>
                </a:solidFill>
                <a:round/>
                <a:headEnd/>
                <a:tailEnd type="triangle" w="med" len="med"/>
              </a:ln>
              <a:effectLst/>
            </p:spPr>
            <p:txBody>
              <a:bodyPr wrap="none" anchor="ctr"/>
              <a:lstStyle/>
              <a:p>
                <a:endParaRPr lang="en-US"/>
              </a:p>
            </p:txBody>
          </p:sp>
          <p:sp>
            <p:nvSpPr>
              <p:cNvPr id="89094" name="Arc 6"/>
              <p:cNvSpPr>
                <a:spLocks/>
              </p:cNvSpPr>
              <p:nvPr/>
            </p:nvSpPr>
            <p:spPr bwMode="auto">
              <a:xfrm flipH="1">
                <a:off x="960" y="2016"/>
                <a:ext cx="917" cy="580"/>
              </a:xfrm>
              <a:custGeom>
                <a:avLst/>
                <a:gdLst>
                  <a:gd name="G0" fmla="+- 0 0 0"/>
                  <a:gd name="G1" fmla="+- 21600 0 0"/>
                  <a:gd name="G2" fmla="+- 21600 0 0"/>
                  <a:gd name="T0" fmla="*/ 0 w 21600"/>
                  <a:gd name="T1" fmla="*/ 0 h 43160"/>
                  <a:gd name="T2" fmla="*/ 1316 w 21600"/>
                  <a:gd name="T3" fmla="*/ 43160 h 43160"/>
                  <a:gd name="T4" fmla="*/ 0 w 21600"/>
                  <a:gd name="T5" fmla="*/ 21600 h 43160"/>
                </a:gdLst>
                <a:ahLst/>
                <a:cxnLst>
                  <a:cxn ang="0">
                    <a:pos x="T0" y="T1"/>
                  </a:cxn>
                  <a:cxn ang="0">
                    <a:pos x="T2" y="T3"/>
                  </a:cxn>
                  <a:cxn ang="0">
                    <a:pos x="T4" y="T5"/>
                  </a:cxn>
                </a:cxnLst>
                <a:rect l="0" t="0" r="r" b="b"/>
                <a:pathLst>
                  <a:path w="21600" h="43160" fill="none" extrusionOk="0">
                    <a:moveTo>
                      <a:pt x="-1" y="0"/>
                    </a:moveTo>
                    <a:cubicBezTo>
                      <a:pt x="11929" y="0"/>
                      <a:pt x="21600" y="9670"/>
                      <a:pt x="21600" y="21600"/>
                    </a:cubicBezTo>
                    <a:cubicBezTo>
                      <a:pt x="21600" y="33018"/>
                      <a:pt x="12713" y="42464"/>
                      <a:pt x="1315" y="43159"/>
                    </a:cubicBezTo>
                  </a:path>
                  <a:path w="21600" h="43160" stroke="0" extrusionOk="0">
                    <a:moveTo>
                      <a:pt x="-1" y="0"/>
                    </a:moveTo>
                    <a:cubicBezTo>
                      <a:pt x="11929" y="0"/>
                      <a:pt x="21600" y="9670"/>
                      <a:pt x="21600" y="21600"/>
                    </a:cubicBezTo>
                    <a:cubicBezTo>
                      <a:pt x="21600" y="33018"/>
                      <a:pt x="12713" y="42464"/>
                      <a:pt x="1315" y="43159"/>
                    </a:cubicBezTo>
                    <a:lnTo>
                      <a:pt x="0" y="21600"/>
                    </a:lnTo>
                    <a:close/>
                  </a:path>
                </a:pathLst>
              </a:custGeom>
              <a:noFill/>
              <a:ln w="28575" cap="sq">
                <a:solidFill>
                  <a:schemeClr val="tx1"/>
                </a:solidFill>
                <a:round/>
                <a:headEnd type="triangle" w="med" len="med"/>
                <a:tailEnd type="none" w="sm" len="sm"/>
              </a:ln>
              <a:effectLst/>
            </p:spPr>
            <p:txBody>
              <a:bodyPr wrap="none" anchor="ctr"/>
              <a:lstStyle/>
              <a:p>
                <a:endParaRPr lang="en-US"/>
              </a:p>
            </p:txBody>
          </p:sp>
          <p:sp>
            <p:nvSpPr>
              <p:cNvPr id="89095" name="Line 7"/>
              <p:cNvSpPr>
                <a:spLocks noChangeShapeType="1"/>
              </p:cNvSpPr>
              <p:nvPr/>
            </p:nvSpPr>
            <p:spPr bwMode="auto">
              <a:xfrm>
                <a:off x="2092" y="2016"/>
                <a:ext cx="1618" cy="1"/>
              </a:xfrm>
              <a:prstGeom prst="line">
                <a:avLst/>
              </a:prstGeom>
              <a:noFill/>
              <a:ln w="28575" cap="sq">
                <a:solidFill>
                  <a:schemeClr val="tx1"/>
                </a:solidFill>
                <a:round/>
                <a:headEnd type="none" w="sm" len="sm"/>
                <a:tailEnd type="triangle" w="med" len="med"/>
              </a:ln>
              <a:effectLst/>
            </p:spPr>
            <p:txBody>
              <a:bodyPr wrap="none" anchor="ctr"/>
              <a:lstStyle/>
              <a:p>
                <a:endParaRPr lang="en-US"/>
              </a:p>
            </p:txBody>
          </p:sp>
          <p:sp>
            <p:nvSpPr>
              <p:cNvPr id="89096" name="Line 8"/>
              <p:cNvSpPr>
                <a:spLocks noChangeShapeType="1"/>
              </p:cNvSpPr>
              <p:nvPr/>
            </p:nvSpPr>
            <p:spPr bwMode="auto">
              <a:xfrm>
                <a:off x="2092" y="2583"/>
                <a:ext cx="1618" cy="1"/>
              </a:xfrm>
              <a:prstGeom prst="line">
                <a:avLst/>
              </a:prstGeom>
              <a:noFill/>
              <a:ln w="28575" cap="sq">
                <a:solidFill>
                  <a:schemeClr val="tx1"/>
                </a:solidFill>
                <a:round/>
                <a:headEnd type="none" w="sm" len="sm"/>
                <a:tailEnd type="none" w="sm" len="sm"/>
              </a:ln>
              <a:effectLst/>
            </p:spPr>
            <p:txBody>
              <a:bodyPr wrap="none" anchor="ctr"/>
              <a:lstStyle/>
              <a:p>
                <a:endParaRPr lang="en-US"/>
              </a:p>
            </p:txBody>
          </p:sp>
        </p:grpSp>
        <p:grpSp>
          <p:nvGrpSpPr>
            <p:cNvPr id="89097" name="Group 9"/>
            <p:cNvGrpSpPr>
              <a:grpSpLocks/>
            </p:cNvGrpSpPr>
            <p:nvPr/>
          </p:nvGrpSpPr>
          <p:grpSpPr bwMode="auto">
            <a:xfrm>
              <a:off x="1008" y="2592"/>
              <a:ext cx="3828" cy="625"/>
              <a:chOff x="1068" y="2975"/>
              <a:chExt cx="3828" cy="625"/>
            </a:xfrm>
          </p:grpSpPr>
          <p:sp>
            <p:nvSpPr>
              <p:cNvPr id="89098" name="Arc 10"/>
              <p:cNvSpPr>
                <a:spLocks/>
              </p:cNvSpPr>
              <p:nvPr/>
            </p:nvSpPr>
            <p:spPr bwMode="auto">
              <a:xfrm>
                <a:off x="3979" y="2975"/>
                <a:ext cx="917" cy="580"/>
              </a:xfrm>
              <a:custGeom>
                <a:avLst/>
                <a:gdLst>
                  <a:gd name="G0" fmla="+- 0 0 0"/>
                  <a:gd name="G1" fmla="+- 21600 0 0"/>
                  <a:gd name="G2" fmla="+- 21600 0 0"/>
                  <a:gd name="T0" fmla="*/ 0 w 21600"/>
                  <a:gd name="T1" fmla="*/ 0 h 43160"/>
                  <a:gd name="T2" fmla="*/ 1316 w 21600"/>
                  <a:gd name="T3" fmla="*/ 43160 h 43160"/>
                  <a:gd name="T4" fmla="*/ 0 w 21600"/>
                  <a:gd name="T5" fmla="*/ 21600 h 43160"/>
                </a:gdLst>
                <a:ahLst/>
                <a:cxnLst>
                  <a:cxn ang="0">
                    <a:pos x="T0" y="T1"/>
                  </a:cxn>
                  <a:cxn ang="0">
                    <a:pos x="T2" y="T3"/>
                  </a:cxn>
                  <a:cxn ang="0">
                    <a:pos x="T4" y="T5"/>
                  </a:cxn>
                </a:cxnLst>
                <a:rect l="0" t="0" r="r" b="b"/>
                <a:pathLst>
                  <a:path w="21600" h="43160" fill="none" extrusionOk="0">
                    <a:moveTo>
                      <a:pt x="-1" y="0"/>
                    </a:moveTo>
                    <a:cubicBezTo>
                      <a:pt x="11929" y="0"/>
                      <a:pt x="21600" y="9670"/>
                      <a:pt x="21600" y="21600"/>
                    </a:cubicBezTo>
                    <a:cubicBezTo>
                      <a:pt x="21600" y="33018"/>
                      <a:pt x="12713" y="42464"/>
                      <a:pt x="1315" y="43159"/>
                    </a:cubicBezTo>
                  </a:path>
                  <a:path w="21600" h="43160" stroke="0" extrusionOk="0">
                    <a:moveTo>
                      <a:pt x="-1" y="0"/>
                    </a:moveTo>
                    <a:cubicBezTo>
                      <a:pt x="11929" y="0"/>
                      <a:pt x="21600" y="9670"/>
                      <a:pt x="21600" y="21600"/>
                    </a:cubicBezTo>
                    <a:cubicBezTo>
                      <a:pt x="21600" y="33018"/>
                      <a:pt x="12713" y="42464"/>
                      <a:pt x="1315" y="43159"/>
                    </a:cubicBezTo>
                    <a:lnTo>
                      <a:pt x="0" y="21600"/>
                    </a:lnTo>
                    <a:close/>
                  </a:path>
                </a:pathLst>
              </a:custGeom>
              <a:noFill/>
              <a:ln w="28575" cap="sq">
                <a:solidFill>
                  <a:schemeClr val="tx1"/>
                </a:solidFill>
                <a:round/>
                <a:headEnd type="triangle" w="med" len="med"/>
                <a:tailEnd/>
              </a:ln>
              <a:effectLst/>
            </p:spPr>
            <p:txBody>
              <a:bodyPr wrap="none" anchor="ctr"/>
              <a:lstStyle/>
              <a:p>
                <a:endParaRPr lang="en-US"/>
              </a:p>
            </p:txBody>
          </p:sp>
          <p:sp>
            <p:nvSpPr>
              <p:cNvPr id="89099" name="Arc 11"/>
              <p:cNvSpPr>
                <a:spLocks/>
              </p:cNvSpPr>
              <p:nvPr/>
            </p:nvSpPr>
            <p:spPr bwMode="auto">
              <a:xfrm flipH="1">
                <a:off x="1068" y="2975"/>
                <a:ext cx="916" cy="580"/>
              </a:xfrm>
              <a:custGeom>
                <a:avLst/>
                <a:gdLst>
                  <a:gd name="G0" fmla="+- 0 0 0"/>
                  <a:gd name="G1" fmla="+- 21600 0 0"/>
                  <a:gd name="G2" fmla="+- 21600 0 0"/>
                  <a:gd name="T0" fmla="*/ 0 w 21600"/>
                  <a:gd name="T1" fmla="*/ 0 h 43160"/>
                  <a:gd name="T2" fmla="*/ 1316 w 21600"/>
                  <a:gd name="T3" fmla="*/ 43160 h 43160"/>
                  <a:gd name="T4" fmla="*/ 0 w 21600"/>
                  <a:gd name="T5" fmla="*/ 21600 h 43160"/>
                </a:gdLst>
                <a:ahLst/>
                <a:cxnLst>
                  <a:cxn ang="0">
                    <a:pos x="T0" y="T1"/>
                  </a:cxn>
                  <a:cxn ang="0">
                    <a:pos x="T2" y="T3"/>
                  </a:cxn>
                  <a:cxn ang="0">
                    <a:pos x="T4" y="T5"/>
                  </a:cxn>
                </a:cxnLst>
                <a:rect l="0" t="0" r="r" b="b"/>
                <a:pathLst>
                  <a:path w="21600" h="43160" fill="none" extrusionOk="0">
                    <a:moveTo>
                      <a:pt x="-1" y="0"/>
                    </a:moveTo>
                    <a:cubicBezTo>
                      <a:pt x="11929" y="0"/>
                      <a:pt x="21600" y="9670"/>
                      <a:pt x="21600" y="21600"/>
                    </a:cubicBezTo>
                    <a:cubicBezTo>
                      <a:pt x="21600" y="33018"/>
                      <a:pt x="12713" y="42464"/>
                      <a:pt x="1315" y="43159"/>
                    </a:cubicBezTo>
                  </a:path>
                  <a:path w="21600" h="43160" stroke="0" extrusionOk="0">
                    <a:moveTo>
                      <a:pt x="-1" y="0"/>
                    </a:moveTo>
                    <a:cubicBezTo>
                      <a:pt x="11929" y="0"/>
                      <a:pt x="21600" y="9670"/>
                      <a:pt x="21600" y="21600"/>
                    </a:cubicBezTo>
                    <a:cubicBezTo>
                      <a:pt x="21600" y="33018"/>
                      <a:pt x="12713" y="42464"/>
                      <a:pt x="1315" y="43159"/>
                    </a:cubicBezTo>
                    <a:lnTo>
                      <a:pt x="0" y="21600"/>
                    </a:lnTo>
                    <a:close/>
                  </a:path>
                </a:pathLst>
              </a:custGeom>
              <a:noFill/>
              <a:ln w="28575" cap="sq">
                <a:solidFill>
                  <a:schemeClr val="tx1"/>
                </a:solidFill>
                <a:round/>
                <a:headEnd type="none" w="sm" len="sm"/>
                <a:tailEnd type="triangle" w="med" len="med"/>
              </a:ln>
              <a:effectLst/>
            </p:spPr>
            <p:txBody>
              <a:bodyPr wrap="none" anchor="ctr"/>
              <a:lstStyle/>
              <a:p>
                <a:endParaRPr lang="en-US"/>
              </a:p>
            </p:txBody>
          </p:sp>
          <p:sp>
            <p:nvSpPr>
              <p:cNvPr id="89100" name="Line 12"/>
              <p:cNvSpPr>
                <a:spLocks noChangeShapeType="1"/>
              </p:cNvSpPr>
              <p:nvPr/>
            </p:nvSpPr>
            <p:spPr bwMode="auto">
              <a:xfrm>
                <a:off x="2200" y="2975"/>
                <a:ext cx="1618" cy="1"/>
              </a:xfrm>
              <a:prstGeom prst="line">
                <a:avLst/>
              </a:prstGeom>
              <a:noFill/>
              <a:ln w="28575" cap="sq">
                <a:solidFill>
                  <a:schemeClr val="tx1"/>
                </a:solidFill>
                <a:round/>
                <a:headEnd type="none" w="sm" len="sm"/>
                <a:tailEnd type="none" w="sm" len="sm"/>
              </a:ln>
              <a:effectLst/>
            </p:spPr>
            <p:txBody>
              <a:bodyPr wrap="none" anchor="ctr"/>
              <a:lstStyle/>
              <a:p>
                <a:endParaRPr lang="en-US"/>
              </a:p>
            </p:txBody>
          </p:sp>
          <p:sp>
            <p:nvSpPr>
              <p:cNvPr id="89101" name="Line 13"/>
              <p:cNvSpPr>
                <a:spLocks noChangeShapeType="1"/>
              </p:cNvSpPr>
              <p:nvPr/>
            </p:nvSpPr>
            <p:spPr bwMode="auto">
              <a:xfrm>
                <a:off x="2200" y="3599"/>
                <a:ext cx="1618" cy="1"/>
              </a:xfrm>
              <a:prstGeom prst="line">
                <a:avLst/>
              </a:prstGeom>
              <a:noFill/>
              <a:ln w="28575" cap="sq">
                <a:solidFill>
                  <a:schemeClr val="tx1"/>
                </a:solidFill>
                <a:round/>
                <a:headEnd type="none" w="sm" len="sm"/>
                <a:tailEnd type="none" w="sm" len="sm"/>
              </a:ln>
              <a:effectLst/>
            </p:spPr>
            <p:txBody>
              <a:bodyPr wrap="none" anchor="ctr"/>
              <a:lstStyle/>
              <a:p>
                <a:endParaRPr lang="en-US"/>
              </a:p>
            </p:txBody>
          </p:sp>
        </p:grpSp>
      </p:grpSp>
      <p:sp>
        <p:nvSpPr>
          <p:cNvPr id="89102" name="Freeform 14"/>
          <p:cNvSpPr>
            <a:spLocks/>
          </p:cNvSpPr>
          <p:nvPr/>
        </p:nvSpPr>
        <p:spPr bwMode="auto">
          <a:xfrm rot="330356">
            <a:off x="3962400" y="3124200"/>
            <a:ext cx="1371600" cy="228600"/>
          </a:xfrm>
          <a:custGeom>
            <a:avLst/>
            <a:gdLst/>
            <a:ahLst/>
            <a:cxnLst>
              <a:cxn ang="0">
                <a:pos x="392" y="208"/>
              </a:cxn>
              <a:cxn ang="0">
                <a:pos x="104" y="304"/>
              </a:cxn>
              <a:cxn ang="0">
                <a:pos x="56" y="544"/>
              </a:cxn>
              <a:cxn ang="0">
                <a:pos x="440" y="592"/>
              </a:cxn>
              <a:cxn ang="0">
                <a:pos x="632" y="496"/>
              </a:cxn>
              <a:cxn ang="0">
                <a:pos x="1016" y="400"/>
              </a:cxn>
              <a:cxn ang="0">
                <a:pos x="1304" y="400"/>
              </a:cxn>
              <a:cxn ang="0">
                <a:pos x="1448" y="400"/>
              </a:cxn>
              <a:cxn ang="0">
                <a:pos x="1544" y="400"/>
              </a:cxn>
              <a:cxn ang="0">
                <a:pos x="1688" y="448"/>
              </a:cxn>
              <a:cxn ang="0">
                <a:pos x="1832" y="496"/>
              </a:cxn>
              <a:cxn ang="0">
                <a:pos x="1976" y="304"/>
              </a:cxn>
              <a:cxn ang="0">
                <a:pos x="1880" y="112"/>
              </a:cxn>
              <a:cxn ang="0">
                <a:pos x="1640" y="16"/>
              </a:cxn>
              <a:cxn ang="0">
                <a:pos x="1400" y="16"/>
              </a:cxn>
              <a:cxn ang="0">
                <a:pos x="1256" y="16"/>
              </a:cxn>
              <a:cxn ang="0">
                <a:pos x="1064" y="16"/>
              </a:cxn>
              <a:cxn ang="0">
                <a:pos x="872" y="16"/>
              </a:cxn>
              <a:cxn ang="0">
                <a:pos x="680" y="64"/>
              </a:cxn>
              <a:cxn ang="0">
                <a:pos x="584" y="112"/>
              </a:cxn>
              <a:cxn ang="0">
                <a:pos x="392" y="208"/>
              </a:cxn>
            </a:cxnLst>
            <a:rect l="0" t="0" r="r" b="b"/>
            <a:pathLst>
              <a:path w="1984" h="600">
                <a:moveTo>
                  <a:pt x="392" y="208"/>
                </a:moveTo>
                <a:cubicBezTo>
                  <a:pt x="312" y="240"/>
                  <a:pt x="160" y="248"/>
                  <a:pt x="104" y="304"/>
                </a:cubicBezTo>
                <a:cubicBezTo>
                  <a:pt x="48" y="360"/>
                  <a:pt x="0" y="496"/>
                  <a:pt x="56" y="544"/>
                </a:cubicBezTo>
                <a:cubicBezTo>
                  <a:pt x="112" y="592"/>
                  <a:pt x="344" y="600"/>
                  <a:pt x="440" y="592"/>
                </a:cubicBezTo>
                <a:cubicBezTo>
                  <a:pt x="536" y="584"/>
                  <a:pt x="536" y="528"/>
                  <a:pt x="632" y="496"/>
                </a:cubicBezTo>
                <a:cubicBezTo>
                  <a:pt x="728" y="464"/>
                  <a:pt x="904" y="416"/>
                  <a:pt x="1016" y="400"/>
                </a:cubicBezTo>
                <a:cubicBezTo>
                  <a:pt x="1128" y="384"/>
                  <a:pt x="1232" y="400"/>
                  <a:pt x="1304" y="400"/>
                </a:cubicBezTo>
                <a:cubicBezTo>
                  <a:pt x="1376" y="400"/>
                  <a:pt x="1408" y="400"/>
                  <a:pt x="1448" y="400"/>
                </a:cubicBezTo>
                <a:cubicBezTo>
                  <a:pt x="1488" y="400"/>
                  <a:pt x="1504" y="392"/>
                  <a:pt x="1544" y="400"/>
                </a:cubicBezTo>
                <a:cubicBezTo>
                  <a:pt x="1584" y="408"/>
                  <a:pt x="1640" y="432"/>
                  <a:pt x="1688" y="448"/>
                </a:cubicBezTo>
                <a:cubicBezTo>
                  <a:pt x="1736" y="464"/>
                  <a:pt x="1784" y="520"/>
                  <a:pt x="1832" y="496"/>
                </a:cubicBezTo>
                <a:cubicBezTo>
                  <a:pt x="1880" y="472"/>
                  <a:pt x="1968" y="368"/>
                  <a:pt x="1976" y="304"/>
                </a:cubicBezTo>
                <a:cubicBezTo>
                  <a:pt x="1984" y="240"/>
                  <a:pt x="1936" y="160"/>
                  <a:pt x="1880" y="112"/>
                </a:cubicBezTo>
                <a:cubicBezTo>
                  <a:pt x="1824" y="64"/>
                  <a:pt x="1720" y="32"/>
                  <a:pt x="1640" y="16"/>
                </a:cubicBezTo>
                <a:cubicBezTo>
                  <a:pt x="1560" y="0"/>
                  <a:pt x="1464" y="16"/>
                  <a:pt x="1400" y="16"/>
                </a:cubicBezTo>
                <a:cubicBezTo>
                  <a:pt x="1336" y="16"/>
                  <a:pt x="1312" y="16"/>
                  <a:pt x="1256" y="16"/>
                </a:cubicBezTo>
                <a:cubicBezTo>
                  <a:pt x="1200" y="16"/>
                  <a:pt x="1128" y="16"/>
                  <a:pt x="1064" y="16"/>
                </a:cubicBezTo>
                <a:cubicBezTo>
                  <a:pt x="1000" y="16"/>
                  <a:pt x="936" y="8"/>
                  <a:pt x="872" y="16"/>
                </a:cubicBezTo>
                <a:cubicBezTo>
                  <a:pt x="808" y="24"/>
                  <a:pt x="728" y="48"/>
                  <a:pt x="680" y="64"/>
                </a:cubicBezTo>
                <a:cubicBezTo>
                  <a:pt x="632" y="80"/>
                  <a:pt x="632" y="96"/>
                  <a:pt x="584" y="112"/>
                </a:cubicBezTo>
                <a:cubicBezTo>
                  <a:pt x="536" y="128"/>
                  <a:pt x="472" y="176"/>
                  <a:pt x="392" y="208"/>
                </a:cubicBezTo>
                <a:close/>
              </a:path>
            </a:pathLst>
          </a:custGeom>
          <a:solidFill>
            <a:srgbClr val="0099FF"/>
          </a:solidFill>
          <a:ln w="12700" cap="sq" cmpd="sng">
            <a:solidFill>
              <a:srgbClr val="0099FF"/>
            </a:solidFill>
            <a:prstDash val="solid"/>
            <a:round/>
            <a:headEnd type="none" w="sm" len="sm"/>
            <a:tailEnd type="none" w="sm" len="sm"/>
          </a:ln>
          <a:effectLst/>
        </p:spPr>
        <p:txBody>
          <a:bodyPr wrap="none" anchor="ctr"/>
          <a:lstStyle/>
          <a:p>
            <a:endParaRPr lang="en-US"/>
          </a:p>
        </p:txBody>
      </p:sp>
      <p:grpSp>
        <p:nvGrpSpPr>
          <p:cNvPr id="89103" name="Group 15"/>
          <p:cNvGrpSpPr>
            <a:grpSpLocks/>
          </p:cNvGrpSpPr>
          <p:nvPr/>
        </p:nvGrpSpPr>
        <p:grpSpPr bwMode="auto">
          <a:xfrm>
            <a:off x="3200400" y="2743200"/>
            <a:ext cx="2133600" cy="2057400"/>
            <a:chOff x="3648" y="3072"/>
            <a:chExt cx="1263" cy="1046"/>
          </a:xfrm>
        </p:grpSpPr>
        <p:grpSp>
          <p:nvGrpSpPr>
            <p:cNvPr id="89104" name="Group 16"/>
            <p:cNvGrpSpPr>
              <a:grpSpLocks/>
            </p:cNvGrpSpPr>
            <p:nvPr/>
          </p:nvGrpSpPr>
          <p:grpSpPr bwMode="auto">
            <a:xfrm>
              <a:off x="3648" y="3072"/>
              <a:ext cx="1263" cy="1046"/>
              <a:chOff x="3648" y="3072"/>
              <a:chExt cx="1263" cy="1046"/>
            </a:xfrm>
          </p:grpSpPr>
          <p:sp>
            <p:nvSpPr>
              <p:cNvPr id="89105" name="Freeform 17"/>
              <p:cNvSpPr>
                <a:spLocks/>
              </p:cNvSpPr>
              <p:nvPr/>
            </p:nvSpPr>
            <p:spPr bwMode="auto">
              <a:xfrm rot="-1064452">
                <a:off x="4765" y="3860"/>
                <a:ext cx="105" cy="116"/>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grpSp>
            <p:nvGrpSpPr>
              <p:cNvPr id="89106" name="Group 18"/>
              <p:cNvGrpSpPr>
                <a:grpSpLocks/>
              </p:cNvGrpSpPr>
              <p:nvPr/>
            </p:nvGrpSpPr>
            <p:grpSpPr bwMode="auto">
              <a:xfrm>
                <a:off x="3648" y="3072"/>
                <a:ext cx="1263" cy="1046"/>
                <a:chOff x="3648" y="3072"/>
                <a:chExt cx="1263" cy="1046"/>
              </a:xfrm>
            </p:grpSpPr>
            <p:grpSp>
              <p:nvGrpSpPr>
                <p:cNvPr id="89107" name="Group 19"/>
                <p:cNvGrpSpPr>
                  <a:grpSpLocks/>
                </p:cNvGrpSpPr>
                <p:nvPr/>
              </p:nvGrpSpPr>
              <p:grpSpPr bwMode="auto">
                <a:xfrm>
                  <a:off x="3648" y="3072"/>
                  <a:ext cx="1215" cy="950"/>
                  <a:chOff x="2160" y="3216"/>
                  <a:chExt cx="1440" cy="864"/>
                </a:xfrm>
              </p:grpSpPr>
              <p:grpSp>
                <p:nvGrpSpPr>
                  <p:cNvPr id="89108" name="Group 20"/>
                  <p:cNvGrpSpPr>
                    <a:grpSpLocks/>
                  </p:cNvGrpSpPr>
                  <p:nvPr/>
                </p:nvGrpSpPr>
                <p:grpSpPr bwMode="auto">
                  <a:xfrm rot="-1064452">
                    <a:off x="3108" y="3729"/>
                    <a:ext cx="168" cy="131"/>
                    <a:chOff x="2227" y="1179"/>
                    <a:chExt cx="1803" cy="1400"/>
                  </a:xfrm>
                </p:grpSpPr>
                <p:sp>
                  <p:nvSpPr>
                    <p:cNvPr id="89109" name="Freeform 2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9110" name="Freeform 2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9111" name="Freeform 2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9112" name="Freeform 2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9113" name="Freeform 2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9114" name="Freeform 2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9115" name="Freeform 2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9116" name="Group 28"/>
                    <p:cNvGrpSpPr>
                      <a:grpSpLocks/>
                    </p:cNvGrpSpPr>
                    <p:nvPr/>
                  </p:nvGrpSpPr>
                  <p:grpSpPr bwMode="auto">
                    <a:xfrm>
                      <a:off x="3354" y="1931"/>
                      <a:ext cx="609" cy="577"/>
                      <a:chOff x="3354" y="1931"/>
                      <a:chExt cx="609" cy="577"/>
                    </a:xfrm>
                  </p:grpSpPr>
                  <p:sp>
                    <p:nvSpPr>
                      <p:cNvPr id="89117" name="Freeform 2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9118" name="Freeform 3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9119" name="Freeform 3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9120" name="Freeform 3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9121" name="Freeform 3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9122" name="Freeform 3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9123" name="Group 35"/>
                  <p:cNvGrpSpPr>
                    <a:grpSpLocks/>
                  </p:cNvGrpSpPr>
                  <p:nvPr/>
                </p:nvGrpSpPr>
                <p:grpSpPr bwMode="auto">
                  <a:xfrm rot="-2180367">
                    <a:off x="3493" y="3858"/>
                    <a:ext cx="107" cy="66"/>
                    <a:chOff x="2227" y="1179"/>
                    <a:chExt cx="1803" cy="1400"/>
                  </a:xfrm>
                </p:grpSpPr>
                <p:sp>
                  <p:nvSpPr>
                    <p:cNvPr id="89124" name="Freeform 36"/>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9125" name="Freeform 37"/>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9126" name="Freeform 38"/>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9127" name="Freeform 39"/>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9128" name="Freeform 40"/>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9129" name="Freeform 41"/>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9130" name="Freeform 42"/>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9131" name="Group 43"/>
                    <p:cNvGrpSpPr>
                      <a:grpSpLocks/>
                    </p:cNvGrpSpPr>
                    <p:nvPr/>
                  </p:nvGrpSpPr>
                  <p:grpSpPr bwMode="auto">
                    <a:xfrm>
                      <a:off x="3354" y="1931"/>
                      <a:ext cx="609" cy="577"/>
                      <a:chOff x="3354" y="1931"/>
                      <a:chExt cx="609" cy="577"/>
                    </a:xfrm>
                  </p:grpSpPr>
                  <p:sp>
                    <p:nvSpPr>
                      <p:cNvPr id="89132" name="Freeform 4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9133" name="Freeform 4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9134" name="Freeform 4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9135" name="Freeform 4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9136" name="Freeform 48"/>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9137" name="Freeform 49"/>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9138" name="Group 50"/>
                  <p:cNvGrpSpPr>
                    <a:grpSpLocks/>
                  </p:cNvGrpSpPr>
                  <p:nvPr/>
                </p:nvGrpSpPr>
                <p:grpSpPr bwMode="auto">
                  <a:xfrm rot="-1064452">
                    <a:off x="3264" y="3792"/>
                    <a:ext cx="154" cy="105"/>
                    <a:chOff x="2227" y="1179"/>
                    <a:chExt cx="1803" cy="1400"/>
                  </a:xfrm>
                </p:grpSpPr>
                <p:sp>
                  <p:nvSpPr>
                    <p:cNvPr id="89139" name="Freeform 5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9140" name="Freeform 5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9141" name="Freeform 5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9142" name="Freeform 5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9143" name="Freeform 5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9144" name="Freeform 5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9145" name="Freeform 5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9146" name="Group 58"/>
                    <p:cNvGrpSpPr>
                      <a:grpSpLocks/>
                    </p:cNvGrpSpPr>
                    <p:nvPr/>
                  </p:nvGrpSpPr>
                  <p:grpSpPr bwMode="auto">
                    <a:xfrm>
                      <a:off x="3354" y="1931"/>
                      <a:ext cx="609" cy="577"/>
                      <a:chOff x="3354" y="1931"/>
                      <a:chExt cx="609" cy="577"/>
                    </a:xfrm>
                  </p:grpSpPr>
                  <p:sp>
                    <p:nvSpPr>
                      <p:cNvPr id="89147" name="Freeform 5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9148" name="Freeform 6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9149" name="Freeform 6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9150" name="Freeform 6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9151" name="Freeform 6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9152" name="Freeform 6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9153" name="Group 65"/>
                  <p:cNvGrpSpPr>
                    <a:grpSpLocks/>
                  </p:cNvGrpSpPr>
                  <p:nvPr/>
                </p:nvGrpSpPr>
                <p:grpSpPr bwMode="auto">
                  <a:xfrm>
                    <a:off x="2160" y="3216"/>
                    <a:ext cx="1354" cy="864"/>
                    <a:chOff x="2160" y="3216"/>
                    <a:chExt cx="1354" cy="864"/>
                  </a:xfrm>
                </p:grpSpPr>
                <p:grpSp>
                  <p:nvGrpSpPr>
                    <p:cNvPr id="89154" name="Group 66"/>
                    <p:cNvGrpSpPr>
                      <a:grpSpLocks/>
                    </p:cNvGrpSpPr>
                    <p:nvPr/>
                  </p:nvGrpSpPr>
                  <p:grpSpPr bwMode="auto">
                    <a:xfrm>
                      <a:off x="2160" y="3216"/>
                      <a:ext cx="978" cy="864"/>
                      <a:chOff x="383" y="816"/>
                      <a:chExt cx="3063" cy="3165"/>
                    </a:xfrm>
                  </p:grpSpPr>
                  <p:sp>
                    <p:nvSpPr>
                      <p:cNvPr id="89155" name="Freeform 67"/>
                      <p:cNvSpPr>
                        <a:spLocks/>
                      </p:cNvSpPr>
                      <p:nvPr/>
                    </p:nvSpPr>
                    <p:spPr bwMode="auto">
                      <a:xfrm rot="-2100308">
                        <a:off x="2591" y="2496"/>
                        <a:ext cx="654" cy="1160"/>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9156" name="Freeform 68"/>
                      <p:cNvSpPr>
                        <a:spLocks/>
                      </p:cNvSpPr>
                      <p:nvPr/>
                    </p:nvSpPr>
                    <p:spPr bwMode="auto">
                      <a:xfrm rot="-2100308">
                        <a:off x="383" y="816"/>
                        <a:ext cx="2498" cy="3165"/>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9157" name="Freeform 69"/>
                      <p:cNvSpPr>
                        <a:spLocks/>
                      </p:cNvSpPr>
                      <p:nvPr/>
                    </p:nvSpPr>
                    <p:spPr bwMode="auto">
                      <a:xfrm rot="-2100308">
                        <a:off x="2063" y="1536"/>
                        <a:ext cx="307" cy="899"/>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9158" name="Freeform 70"/>
                      <p:cNvSpPr>
                        <a:spLocks/>
                      </p:cNvSpPr>
                      <p:nvPr/>
                    </p:nvSpPr>
                    <p:spPr bwMode="auto">
                      <a:xfrm rot="-2100308">
                        <a:off x="671" y="1392"/>
                        <a:ext cx="1056" cy="1728"/>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9159" name="Freeform 71"/>
                      <p:cNvSpPr>
                        <a:spLocks/>
                      </p:cNvSpPr>
                      <p:nvPr/>
                    </p:nvSpPr>
                    <p:spPr bwMode="auto">
                      <a:xfrm rot="-2100308">
                        <a:off x="2831" y="2880"/>
                        <a:ext cx="391" cy="805"/>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9160" name="Freeform 72"/>
                      <p:cNvSpPr>
                        <a:spLocks/>
                      </p:cNvSpPr>
                      <p:nvPr/>
                    </p:nvSpPr>
                    <p:spPr bwMode="auto">
                      <a:xfrm rot="-2100308">
                        <a:off x="2255" y="2736"/>
                        <a:ext cx="649" cy="1056"/>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9161" name="Group 73"/>
                      <p:cNvGrpSpPr>
                        <a:grpSpLocks/>
                      </p:cNvGrpSpPr>
                      <p:nvPr/>
                    </p:nvGrpSpPr>
                    <p:grpSpPr bwMode="auto">
                      <a:xfrm rot="-1303306">
                        <a:off x="1775" y="2256"/>
                        <a:ext cx="1031" cy="1304"/>
                        <a:chOff x="3354" y="1931"/>
                        <a:chExt cx="609" cy="577"/>
                      </a:xfrm>
                    </p:grpSpPr>
                    <p:sp>
                      <p:nvSpPr>
                        <p:cNvPr id="89162" name="Freeform 7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9163" name="Freeform 7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9164" name="Freeform 7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9165" name="Freeform 7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9166" name="Freeform 78"/>
                      <p:cNvSpPr>
                        <a:spLocks/>
                      </p:cNvSpPr>
                      <p:nvPr/>
                    </p:nvSpPr>
                    <p:spPr bwMode="auto">
                      <a:xfrm rot="-2100308">
                        <a:off x="3119" y="2832"/>
                        <a:ext cx="327" cy="532"/>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9167" name="Group 79"/>
                    <p:cNvGrpSpPr>
                      <a:grpSpLocks/>
                    </p:cNvGrpSpPr>
                    <p:nvPr/>
                  </p:nvGrpSpPr>
                  <p:grpSpPr bwMode="auto">
                    <a:xfrm rot="-1064452">
                      <a:off x="3120" y="3792"/>
                      <a:ext cx="154" cy="105"/>
                      <a:chOff x="2227" y="1179"/>
                      <a:chExt cx="1803" cy="1400"/>
                    </a:xfrm>
                  </p:grpSpPr>
                  <p:sp>
                    <p:nvSpPr>
                      <p:cNvPr id="89168" name="Freeform 80"/>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9169" name="Freeform 81"/>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9170" name="Freeform 82"/>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9171" name="Freeform 83"/>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9172" name="Freeform 84"/>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9173" name="Freeform 85"/>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9174" name="Freeform 86"/>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9175" name="Group 87"/>
                      <p:cNvGrpSpPr>
                        <a:grpSpLocks/>
                      </p:cNvGrpSpPr>
                      <p:nvPr/>
                    </p:nvGrpSpPr>
                    <p:grpSpPr bwMode="auto">
                      <a:xfrm>
                        <a:off x="3354" y="1931"/>
                        <a:ext cx="609" cy="577"/>
                        <a:chOff x="3354" y="1931"/>
                        <a:chExt cx="609" cy="577"/>
                      </a:xfrm>
                    </p:grpSpPr>
                    <p:sp>
                      <p:nvSpPr>
                        <p:cNvPr id="89176" name="Freeform 88"/>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9177" name="Freeform 89"/>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9178" name="Freeform 90"/>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9179" name="Freeform 91"/>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9180" name="Freeform 92"/>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9181" name="Freeform 93"/>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9182" name="Group 94"/>
                    <p:cNvGrpSpPr>
                      <a:grpSpLocks/>
                    </p:cNvGrpSpPr>
                    <p:nvPr/>
                  </p:nvGrpSpPr>
                  <p:grpSpPr bwMode="auto">
                    <a:xfrm rot="-1064452">
                      <a:off x="3072" y="3888"/>
                      <a:ext cx="154" cy="105"/>
                      <a:chOff x="2227" y="1179"/>
                      <a:chExt cx="1803" cy="1400"/>
                    </a:xfrm>
                  </p:grpSpPr>
                  <p:sp>
                    <p:nvSpPr>
                      <p:cNvPr id="89183" name="Freeform 95"/>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9184" name="Freeform 96"/>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9185" name="Freeform 97"/>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9186" name="Freeform 98"/>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9187" name="Freeform 99"/>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9188" name="Freeform 100"/>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9189" name="Freeform 101"/>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9190" name="Group 102"/>
                      <p:cNvGrpSpPr>
                        <a:grpSpLocks/>
                      </p:cNvGrpSpPr>
                      <p:nvPr/>
                    </p:nvGrpSpPr>
                    <p:grpSpPr bwMode="auto">
                      <a:xfrm>
                        <a:off x="3354" y="1931"/>
                        <a:ext cx="609" cy="577"/>
                        <a:chOff x="3354" y="1931"/>
                        <a:chExt cx="609" cy="577"/>
                      </a:xfrm>
                    </p:grpSpPr>
                    <p:sp>
                      <p:nvSpPr>
                        <p:cNvPr id="89191" name="Freeform 103"/>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9192" name="Freeform 104"/>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9193" name="Freeform 105"/>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9194" name="Freeform 106"/>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9195" name="Freeform 107"/>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9196" name="Freeform 108"/>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9197" name="Group 109"/>
                    <p:cNvGrpSpPr>
                      <a:grpSpLocks/>
                    </p:cNvGrpSpPr>
                    <p:nvPr/>
                  </p:nvGrpSpPr>
                  <p:grpSpPr bwMode="auto">
                    <a:xfrm rot="-1064452">
                      <a:off x="2496" y="3888"/>
                      <a:ext cx="154" cy="105"/>
                      <a:chOff x="2227" y="1179"/>
                      <a:chExt cx="1803" cy="1400"/>
                    </a:xfrm>
                  </p:grpSpPr>
                  <p:sp>
                    <p:nvSpPr>
                      <p:cNvPr id="89198" name="Freeform 110"/>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9199" name="Freeform 111"/>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9200" name="Freeform 112"/>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9201" name="Freeform 113"/>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9202" name="Freeform 114"/>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9203" name="Freeform 115"/>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9204" name="Freeform 116"/>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9205" name="Group 117"/>
                      <p:cNvGrpSpPr>
                        <a:grpSpLocks/>
                      </p:cNvGrpSpPr>
                      <p:nvPr/>
                    </p:nvGrpSpPr>
                    <p:grpSpPr bwMode="auto">
                      <a:xfrm>
                        <a:off x="3354" y="1931"/>
                        <a:ext cx="609" cy="577"/>
                        <a:chOff x="3354" y="1931"/>
                        <a:chExt cx="609" cy="577"/>
                      </a:xfrm>
                    </p:grpSpPr>
                    <p:sp>
                      <p:nvSpPr>
                        <p:cNvPr id="89206" name="Freeform 118"/>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9207" name="Freeform 119"/>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9208" name="Freeform 120"/>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9209" name="Freeform 121"/>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9210" name="Freeform 122"/>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9211" name="Freeform 123"/>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nvGrpSpPr>
                    <p:cNvPr id="89212" name="Group 124"/>
                    <p:cNvGrpSpPr>
                      <a:grpSpLocks/>
                    </p:cNvGrpSpPr>
                    <p:nvPr/>
                  </p:nvGrpSpPr>
                  <p:grpSpPr bwMode="auto">
                    <a:xfrm rot="-1064452">
                      <a:off x="3360" y="3888"/>
                      <a:ext cx="154" cy="105"/>
                      <a:chOff x="2227" y="1179"/>
                      <a:chExt cx="1803" cy="1400"/>
                    </a:xfrm>
                  </p:grpSpPr>
                  <p:sp>
                    <p:nvSpPr>
                      <p:cNvPr id="89213" name="Freeform 125"/>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5F5F5F"/>
                      </a:solidFill>
                      <a:ln w="9525">
                        <a:noFill/>
                        <a:round/>
                        <a:headEnd/>
                        <a:tailEnd/>
                      </a:ln>
                    </p:spPr>
                    <p:txBody>
                      <a:bodyPr/>
                      <a:lstStyle/>
                      <a:p>
                        <a:endParaRPr lang="en-US"/>
                      </a:p>
                    </p:txBody>
                  </p:sp>
                  <p:sp>
                    <p:nvSpPr>
                      <p:cNvPr id="89214" name="Freeform 126"/>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5F5F5F"/>
                      </a:solidFill>
                      <a:ln w="9525">
                        <a:noFill/>
                        <a:round/>
                        <a:headEnd/>
                        <a:tailEnd/>
                      </a:ln>
                    </p:spPr>
                    <p:txBody>
                      <a:bodyPr/>
                      <a:lstStyle/>
                      <a:p>
                        <a:endParaRPr lang="en-US"/>
                      </a:p>
                    </p:txBody>
                  </p:sp>
                  <p:sp>
                    <p:nvSpPr>
                      <p:cNvPr id="89215" name="Freeform 127"/>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5F5F5F"/>
                      </a:solidFill>
                      <a:ln w="9525">
                        <a:noFill/>
                        <a:round/>
                        <a:headEnd/>
                        <a:tailEnd/>
                      </a:ln>
                    </p:spPr>
                    <p:txBody>
                      <a:bodyPr/>
                      <a:lstStyle/>
                      <a:p>
                        <a:endParaRPr lang="en-US"/>
                      </a:p>
                    </p:txBody>
                  </p:sp>
                  <p:sp>
                    <p:nvSpPr>
                      <p:cNvPr id="89216" name="Freeform 128"/>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5F5F5F"/>
                      </a:solidFill>
                      <a:ln w="9525">
                        <a:noFill/>
                        <a:round/>
                        <a:headEnd/>
                        <a:tailEnd/>
                      </a:ln>
                    </p:spPr>
                    <p:txBody>
                      <a:bodyPr/>
                      <a:lstStyle/>
                      <a:p>
                        <a:endParaRPr lang="en-US"/>
                      </a:p>
                    </p:txBody>
                  </p:sp>
                  <p:sp>
                    <p:nvSpPr>
                      <p:cNvPr id="89217" name="Freeform 129"/>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5F5F5F"/>
                      </a:solidFill>
                      <a:ln w="9525">
                        <a:noFill/>
                        <a:round/>
                        <a:headEnd/>
                        <a:tailEnd/>
                      </a:ln>
                    </p:spPr>
                    <p:txBody>
                      <a:bodyPr/>
                      <a:lstStyle/>
                      <a:p>
                        <a:endParaRPr lang="en-US"/>
                      </a:p>
                    </p:txBody>
                  </p:sp>
                  <p:sp>
                    <p:nvSpPr>
                      <p:cNvPr id="89218" name="Freeform 130"/>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5F5F5F"/>
                      </a:solidFill>
                      <a:ln w="9525">
                        <a:noFill/>
                        <a:round/>
                        <a:headEnd/>
                        <a:tailEnd/>
                      </a:ln>
                    </p:spPr>
                    <p:txBody>
                      <a:bodyPr/>
                      <a:lstStyle/>
                      <a:p>
                        <a:endParaRPr lang="en-US"/>
                      </a:p>
                    </p:txBody>
                  </p:sp>
                  <p:sp>
                    <p:nvSpPr>
                      <p:cNvPr id="89219" name="Freeform 131"/>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5F5F5F"/>
                      </a:solidFill>
                      <a:ln w="9525">
                        <a:noFill/>
                        <a:round/>
                        <a:headEnd/>
                        <a:tailEnd/>
                      </a:ln>
                    </p:spPr>
                    <p:txBody>
                      <a:bodyPr/>
                      <a:lstStyle/>
                      <a:p>
                        <a:endParaRPr lang="en-US"/>
                      </a:p>
                    </p:txBody>
                  </p:sp>
                  <p:grpSp>
                    <p:nvGrpSpPr>
                      <p:cNvPr id="89220" name="Group 132"/>
                      <p:cNvGrpSpPr>
                        <a:grpSpLocks/>
                      </p:cNvGrpSpPr>
                      <p:nvPr/>
                    </p:nvGrpSpPr>
                    <p:grpSpPr bwMode="auto">
                      <a:xfrm>
                        <a:off x="3354" y="1931"/>
                        <a:ext cx="609" cy="577"/>
                        <a:chOff x="3354" y="1931"/>
                        <a:chExt cx="609" cy="577"/>
                      </a:xfrm>
                    </p:grpSpPr>
                    <p:sp>
                      <p:nvSpPr>
                        <p:cNvPr id="89221" name="Freeform 133"/>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5F5F5F"/>
                        </a:solidFill>
                        <a:ln w="9525">
                          <a:noFill/>
                          <a:round/>
                          <a:headEnd/>
                          <a:tailEnd/>
                        </a:ln>
                      </p:spPr>
                      <p:txBody>
                        <a:bodyPr/>
                        <a:lstStyle/>
                        <a:p>
                          <a:endParaRPr lang="en-US"/>
                        </a:p>
                      </p:txBody>
                    </p:sp>
                    <p:sp>
                      <p:nvSpPr>
                        <p:cNvPr id="89222" name="Freeform 134"/>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5F5F5F"/>
                        </a:solidFill>
                        <a:ln w="9525">
                          <a:noFill/>
                          <a:round/>
                          <a:headEnd/>
                          <a:tailEnd/>
                        </a:ln>
                      </p:spPr>
                      <p:txBody>
                        <a:bodyPr/>
                        <a:lstStyle/>
                        <a:p>
                          <a:endParaRPr lang="en-US"/>
                        </a:p>
                      </p:txBody>
                    </p:sp>
                    <p:sp>
                      <p:nvSpPr>
                        <p:cNvPr id="89223" name="Freeform 135"/>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5F5F5F"/>
                        </a:solidFill>
                        <a:ln w="9525">
                          <a:noFill/>
                          <a:round/>
                          <a:headEnd/>
                          <a:tailEnd/>
                        </a:ln>
                      </p:spPr>
                      <p:txBody>
                        <a:bodyPr/>
                        <a:lstStyle/>
                        <a:p>
                          <a:endParaRPr lang="en-US"/>
                        </a:p>
                      </p:txBody>
                    </p:sp>
                    <p:sp>
                      <p:nvSpPr>
                        <p:cNvPr id="89224" name="Freeform 136"/>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5F5F5F"/>
                        </a:solidFill>
                        <a:ln w="9525">
                          <a:noFill/>
                          <a:round/>
                          <a:headEnd/>
                          <a:tailEnd/>
                        </a:ln>
                      </p:spPr>
                      <p:txBody>
                        <a:bodyPr/>
                        <a:lstStyle/>
                        <a:p>
                          <a:endParaRPr lang="en-US"/>
                        </a:p>
                      </p:txBody>
                    </p:sp>
                  </p:grpSp>
                  <p:sp>
                    <p:nvSpPr>
                      <p:cNvPr id="89225" name="Freeform 137"/>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5F5F5F"/>
                      </a:solidFill>
                      <a:ln w="9525">
                        <a:noFill/>
                        <a:round/>
                        <a:headEnd/>
                        <a:tailEnd/>
                      </a:ln>
                    </p:spPr>
                    <p:txBody>
                      <a:bodyPr/>
                      <a:lstStyle/>
                      <a:p>
                        <a:endParaRPr lang="en-US"/>
                      </a:p>
                    </p:txBody>
                  </p:sp>
                  <p:sp>
                    <p:nvSpPr>
                      <p:cNvPr id="89226" name="Freeform 138"/>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5F5F5F"/>
                      </a:solidFill>
                      <a:ln w="9525">
                        <a:noFill/>
                        <a:round/>
                        <a:headEnd/>
                        <a:tailEnd/>
                      </a:ln>
                    </p:spPr>
                    <p:txBody>
                      <a:bodyPr/>
                      <a:lstStyle/>
                      <a:p>
                        <a:endParaRPr lang="en-US"/>
                      </a:p>
                    </p:txBody>
                  </p:sp>
                </p:grpSp>
              </p:grpSp>
            </p:grpSp>
            <p:grpSp>
              <p:nvGrpSpPr>
                <p:cNvPr id="89227" name="Group 139"/>
                <p:cNvGrpSpPr>
                  <a:grpSpLocks/>
                </p:cNvGrpSpPr>
                <p:nvPr/>
              </p:nvGrpSpPr>
              <p:grpSpPr bwMode="auto">
                <a:xfrm>
                  <a:off x="3696" y="3168"/>
                  <a:ext cx="1215" cy="950"/>
                  <a:chOff x="3729" y="3178"/>
                  <a:chExt cx="1215" cy="950"/>
                </a:xfrm>
              </p:grpSpPr>
              <p:grpSp>
                <p:nvGrpSpPr>
                  <p:cNvPr id="89228" name="Group 140"/>
                  <p:cNvGrpSpPr>
                    <a:grpSpLocks/>
                  </p:cNvGrpSpPr>
                  <p:nvPr/>
                </p:nvGrpSpPr>
                <p:grpSpPr bwMode="auto">
                  <a:xfrm rot="-1064452">
                    <a:off x="4529" y="3742"/>
                    <a:ext cx="142" cy="144"/>
                    <a:chOff x="2227" y="1179"/>
                    <a:chExt cx="1803" cy="1400"/>
                  </a:xfrm>
                </p:grpSpPr>
                <p:sp>
                  <p:nvSpPr>
                    <p:cNvPr id="89229" name="Freeform 14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9230" name="Freeform 14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9231" name="Freeform 14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9232" name="Freeform 14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9233" name="Freeform 14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9234" name="Freeform 14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9235" name="Freeform 14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9236" name="Group 148"/>
                    <p:cNvGrpSpPr>
                      <a:grpSpLocks/>
                    </p:cNvGrpSpPr>
                    <p:nvPr/>
                  </p:nvGrpSpPr>
                  <p:grpSpPr bwMode="auto">
                    <a:xfrm>
                      <a:off x="3354" y="1931"/>
                      <a:ext cx="609" cy="577"/>
                      <a:chOff x="3354" y="1931"/>
                      <a:chExt cx="609" cy="577"/>
                    </a:xfrm>
                  </p:grpSpPr>
                  <p:sp>
                    <p:nvSpPr>
                      <p:cNvPr id="89237" name="Freeform 14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9238" name="Freeform 15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9239" name="Freeform 15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9240" name="Freeform 15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9241" name="Freeform 15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9242" name="Freeform 15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9243" name="Group 155"/>
                  <p:cNvGrpSpPr>
                    <a:grpSpLocks/>
                  </p:cNvGrpSpPr>
                  <p:nvPr/>
                </p:nvGrpSpPr>
                <p:grpSpPr bwMode="auto">
                  <a:xfrm rot="-2180367">
                    <a:off x="4854" y="3884"/>
                    <a:ext cx="90" cy="72"/>
                    <a:chOff x="2227" y="1179"/>
                    <a:chExt cx="1803" cy="1400"/>
                  </a:xfrm>
                </p:grpSpPr>
                <p:sp>
                  <p:nvSpPr>
                    <p:cNvPr id="89244" name="Freeform 156"/>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9245" name="Freeform 157"/>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9246" name="Freeform 158"/>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9247" name="Freeform 159"/>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9248" name="Freeform 160"/>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9249" name="Freeform 161"/>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9250" name="Freeform 162"/>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9251" name="Group 163"/>
                    <p:cNvGrpSpPr>
                      <a:grpSpLocks/>
                    </p:cNvGrpSpPr>
                    <p:nvPr/>
                  </p:nvGrpSpPr>
                  <p:grpSpPr bwMode="auto">
                    <a:xfrm>
                      <a:off x="3354" y="1931"/>
                      <a:ext cx="609" cy="577"/>
                      <a:chOff x="3354" y="1931"/>
                      <a:chExt cx="609" cy="577"/>
                    </a:xfrm>
                  </p:grpSpPr>
                  <p:sp>
                    <p:nvSpPr>
                      <p:cNvPr id="89252" name="Freeform 16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9253" name="Freeform 16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9254" name="Freeform 16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9255" name="Freeform 16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9256" name="Freeform 168"/>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9257" name="Freeform 169"/>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9258" name="Group 170"/>
                  <p:cNvGrpSpPr>
                    <a:grpSpLocks/>
                  </p:cNvGrpSpPr>
                  <p:nvPr/>
                </p:nvGrpSpPr>
                <p:grpSpPr bwMode="auto">
                  <a:xfrm rot="-1064452">
                    <a:off x="4661" y="3811"/>
                    <a:ext cx="129" cy="116"/>
                    <a:chOff x="2227" y="1179"/>
                    <a:chExt cx="1803" cy="1400"/>
                  </a:xfrm>
                </p:grpSpPr>
                <p:sp>
                  <p:nvSpPr>
                    <p:cNvPr id="89259" name="Freeform 17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9260" name="Freeform 17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9261" name="Freeform 17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9262" name="Freeform 17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9263" name="Freeform 17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9264" name="Freeform 17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9265" name="Freeform 17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9266" name="Group 178"/>
                    <p:cNvGrpSpPr>
                      <a:grpSpLocks/>
                    </p:cNvGrpSpPr>
                    <p:nvPr/>
                  </p:nvGrpSpPr>
                  <p:grpSpPr bwMode="auto">
                    <a:xfrm>
                      <a:off x="3354" y="1931"/>
                      <a:ext cx="609" cy="577"/>
                      <a:chOff x="3354" y="1931"/>
                      <a:chExt cx="609" cy="577"/>
                    </a:xfrm>
                  </p:grpSpPr>
                  <p:sp>
                    <p:nvSpPr>
                      <p:cNvPr id="89267" name="Freeform 17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9268" name="Freeform 18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9269" name="Freeform 18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9270" name="Freeform 18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9271" name="Freeform 18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9272" name="Freeform 18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9273" name="Group 185"/>
                  <p:cNvGrpSpPr>
                    <a:grpSpLocks/>
                  </p:cNvGrpSpPr>
                  <p:nvPr/>
                </p:nvGrpSpPr>
                <p:grpSpPr bwMode="auto">
                  <a:xfrm>
                    <a:off x="3729" y="3178"/>
                    <a:ext cx="1142" cy="950"/>
                    <a:chOff x="3729" y="3178"/>
                    <a:chExt cx="1142" cy="950"/>
                  </a:xfrm>
                </p:grpSpPr>
                <p:grpSp>
                  <p:nvGrpSpPr>
                    <p:cNvPr id="89274" name="Group 186"/>
                    <p:cNvGrpSpPr>
                      <a:grpSpLocks/>
                    </p:cNvGrpSpPr>
                    <p:nvPr/>
                  </p:nvGrpSpPr>
                  <p:grpSpPr bwMode="auto">
                    <a:xfrm>
                      <a:off x="3729" y="3178"/>
                      <a:ext cx="825" cy="950"/>
                      <a:chOff x="383" y="816"/>
                      <a:chExt cx="3063" cy="3165"/>
                    </a:xfrm>
                  </p:grpSpPr>
                  <p:sp>
                    <p:nvSpPr>
                      <p:cNvPr id="89275" name="Freeform 187"/>
                      <p:cNvSpPr>
                        <a:spLocks/>
                      </p:cNvSpPr>
                      <p:nvPr/>
                    </p:nvSpPr>
                    <p:spPr bwMode="auto">
                      <a:xfrm rot="-2100308">
                        <a:off x="2591" y="2496"/>
                        <a:ext cx="654" cy="1160"/>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9276" name="Freeform 188"/>
                      <p:cNvSpPr>
                        <a:spLocks/>
                      </p:cNvSpPr>
                      <p:nvPr/>
                    </p:nvSpPr>
                    <p:spPr bwMode="auto">
                      <a:xfrm rot="-2100308">
                        <a:off x="383" y="816"/>
                        <a:ext cx="2498" cy="3165"/>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9277" name="Freeform 189"/>
                      <p:cNvSpPr>
                        <a:spLocks/>
                      </p:cNvSpPr>
                      <p:nvPr/>
                    </p:nvSpPr>
                    <p:spPr bwMode="auto">
                      <a:xfrm rot="-2100308">
                        <a:off x="2063" y="1536"/>
                        <a:ext cx="307" cy="899"/>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9278" name="Freeform 190"/>
                      <p:cNvSpPr>
                        <a:spLocks/>
                      </p:cNvSpPr>
                      <p:nvPr/>
                    </p:nvSpPr>
                    <p:spPr bwMode="auto">
                      <a:xfrm rot="-2100308">
                        <a:off x="671" y="1392"/>
                        <a:ext cx="1056" cy="1728"/>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9279" name="Freeform 191"/>
                      <p:cNvSpPr>
                        <a:spLocks/>
                      </p:cNvSpPr>
                      <p:nvPr/>
                    </p:nvSpPr>
                    <p:spPr bwMode="auto">
                      <a:xfrm rot="-2100308">
                        <a:off x="2831" y="2880"/>
                        <a:ext cx="391" cy="805"/>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9280" name="Freeform 192"/>
                      <p:cNvSpPr>
                        <a:spLocks/>
                      </p:cNvSpPr>
                      <p:nvPr/>
                    </p:nvSpPr>
                    <p:spPr bwMode="auto">
                      <a:xfrm rot="-2100308">
                        <a:off x="2255" y="2736"/>
                        <a:ext cx="649" cy="1056"/>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nvGrpSpPr>
                      <p:cNvPr id="89281" name="Group 193"/>
                      <p:cNvGrpSpPr>
                        <a:grpSpLocks/>
                      </p:cNvGrpSpPr>
                      <p:nvPr/>
                    </p:nvGrpSpPr>
                    <p:grpSpPr bwMode="auto">
                      <a:xfrm rot="-1303306">
                        <a:off x="1775" y="2256"/>
                        <a:ext cx="1031" cy="1304"/>
                        <a:chOff x="3354" y="1931"/>
                        <a:chExt cx="609" cy="577"/>
                      </a:xfrm>
                    </p:grpSpPr>
                    <p:sp>
                      <p:nvSpPr>
                        <p:cNvPr id="89282" name="Freeform 194"/>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9283" name="Freeform 195"/>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9284" name="Freeform 196"/>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89285" name="Freeform 197"/>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sp>
                    <p:nvSpPr>
                      <p:cNvPr id="89286" name="Freeform 198"/>
                      <p:cNvSpPr>
                        <a:spLocks/>
                      </p:cNvSpPr>
                      <p:nvPr/>
                    </p:nvSpPr>
                    <p:spPr bwMode="auto">
                      <a:xfrm rot="-2100308">
                        <a:off x="3119" y="2832"/>
                        <a:ext cx="327" cy="532"/>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grpSp>
                  <p:nvGrpSpPr>
                    <p:cNvPr id="89287" name="Group 199"/>
                    <p:cNvGrpSpPr>
                      <a:grpSpLocks/>
                    </p:cNvGrpSpPr>
                    <p:nvPr/>
                  </p:nvGrpSpPr>
                  <p:grpSpPr bwMode="auto">
                    <a:xfrm rot="-1064452">
                      <a:off x="4539" y="3811"/>
                      <a:ext cx="130" cy="116"/>
                      <a:chOff x="2227" y="1179"/>
                      <a:chExt cx="1803" cy="1400"/>
                    </a:xfrm>
                  </p:grpSpPr>
                  <p:sp>
                    <p:nvSpPr>
                      <p:cNvPr id="89288" name="Freeform 200"/>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9289" name="Freeform 201"/>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9290" name="Freeform 202"/>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9291" name="Freeform 203"/>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9292" name="Freeform 204"/>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9293" name="Freeform 205"/>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9294" name="Freeform 206"/>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9295" name="Group 207"/>
                      <p:cNvGrpSpPr>
                        <a:grpSpLocks/>
                      </p:cNvGrpSpPr>
                      <p:nvPr/>
                    </p:nvGrpSpPr>
                    <p:grpSpPr bwMode="auto">
                      <a:xfrm>
                        <a:off x="3354" y="1931"/>
                        <a:ext cx="609" cy="577"/>
                        <a:chOff x="3354" y="1931"/>
                        <a:chExt cx="609" cy="577"/>
                      </a:xfrm>
                    </p:grpSpPr>
                    <p:sp>
                      <p:nvSpPr>
                        <p:cNvPr id="89296" name="Freeform 208"/>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9297" name="Freeform 209"/>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9298" name="Freeform 210"/>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9299" name="Freeform 211"/>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9300" name="Freeform 212"/>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9301" name="Freeform 213"/>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9302" name="Group 214"/>
                    <p:cNvGrpSpPr>
                      <a:grpSpLocks/>
                    </p:cNvGrpSpPr>
                    <p:nvPr/>
                  </p:nvGrpSpPr>
                  <p:grpSpPr bwMode="auto">
                    <a:xfrm rot="-1064452">
                      <a:off x="4498" y="3917"/>
                      <a:ext cx="130" cy="115"/>
                      <a:chOff x="2227" y="1179"/>
                      <a:chExt cx="1803" cy="1400"/>
                    </a:xfrm>
                  </p:grpSpPr>
                  <p:sp>
                    <p:nvSpPr>
                      <p:cNvPr id="89303" name="Freeform 215"/>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9304" name="Freeform 216"/>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9305" name="Freeform 217"/>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9306" name="Freeform 218"/>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9307" name="Freeform 219"/>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9308" name="Freeform 220"/>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9309" name="Freeform 221"/>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9310" name="Group 222"/>
                      <p:cNvGrpSpPr>
                        <a:grpSpLocks/>
                      </p:cNvGrpSpPr>
                      <p:nvPr/>
                    </p:nvGrpSpPr>
                    <p:grpSpPr bwMode="auto">
                      <a:xfrm>
                        <a:off x="3354" y="1931"/>
                        <a:ext cx="609" cy="577"/>
                        <a:chOff x="3354" y="1931"/>
                        <a:chExt cx="609" cy="577"/>
                      </a:xfrm>
                    </p:grpSpPr>
                    <p:sp>
                      <p:nvSpPr>
                        <p:cNvPr id="89311" name="Freeform 223"/>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9312" name="Freeform 224"/>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9313" name="Freeform 225"/>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9314" name="Freeform 226"/>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9315" name="Freeform 227"/>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9316" name="Freeform 228"/>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9317" name="Group 229"/>
                    <p:cNvGrpSpPr>
                      <a:grpSpLocks/>
                    </p:cNvGrpSpPr>
                    <p:nvPr/>
                  </p:nvGrpSpPr>
                  <p:grpSpPr bwMode="auto">
                    <a:xfrm rot="-1064452">
                      <a:off x="4012" y="3917"/>
                      <a:ext cx="130" cy="115"/>
                      <a:chOff x="2227" y="1179"/>
                      <a:chExt cx="1803" cy="1400"/>
                    </a:xfrm>
                  </p:grpSpPr>
                  <p:sp>
                    <p:nvSpPr>
                      <p:cNvPr id="89318" name="Freeform 230"/>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9319" name="Freeform 231"/>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9320" name="Freeform 232"/>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9321" name="Freeform 233"/>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9322" name="Freeform 234"/>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9323" name="Freeform 235"/>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9324" name="Freeform 236"/>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9325" name="Group 237"/>
                      <p:cNvGrpSpPr>
                        <a:grpSpLocks/>
                      </p:cNvGrpSpPr>
                      <p:nvPr/>
                    </p:nvGrpSpPr>
                    <p:grpSpPr bwMode="auto">
                      <a:xfrm>
                        <a:off x="3354" y="1931"/>
                        <a:ext cx="609" cy="577"/>
                        <a:chOff x="3354" y="1931"/>
                        <a:chExt cx="609" cy="577"/>
                      </a:xfrm>
                    </p:grpSpPr>
                    <p:sp>
                      <p:nvSpPr>
                        <p:cNvPr id="89326" name="Freeform 238"/>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9327" name="Freeform 239"/>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9328" name="Freeform 240"/>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9329" name="Freeform 241"/>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9330" name="Freeform 242"/>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9331" name="Freeform 243"/>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9332" name="Group 244"/>
                    <p:cNvGrpSpPr>
                      <a:grpSpLocks/>
                    </p:cNvGrpSpPr>
                    <p:nvPr/>
                  </p:nvGrpSpPr>
                  <p:grpSpPr bwMode="auto">
                    <a:xfrm rot="-1064452">
                      <a:off x="4741" y="3917"/>
                      <a:ext cx="130" cy="115"/>
                      <a:chOff x="2227" y="1179"/>
                      <a:chExt cx="1803" cy="1400"/>
                    </a:xfrm>
                  </p:grpSpPr>
                  <p:sp>
                    <p:nvSpPr>
                      <p:cNvPr id="89333" name="Freeform 245"/>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9334" name="Freeform 246"/>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9335" name="Freeform 247"/>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9336" name="Freeform 248"/>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9337" name="Freeform 249"/>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9338" name="Freeform 250"/>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9339" name="Freeform 251"/>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9340" name="Group 252"/>
                      <p:cNvGrpSpPr>
                        <a:grpSpLocks/>
                      </p:cNvGrpSpPr>
                      <p:nvPr/>
                    </p:nvGrpSpPr>
                    <p:grpSpPr bwMode="auto">
                      <a:xfrm>
                        <a:off x="3354" y="1931"/>
                        <a:ext cx="609" cy="577"/>
                        <a:chOff x="3354" y="1931"/>
                        <a:chExt cx="609" cy="577"/>
                      </a:xfrm>
                    </p:grpSpPr>
                    <p:sp>
                      <p:nvSpPr>
                        <p:cNvPr id="89341" name="Freeform 253"/>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9342" name="Freeform 254"/>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9343" name="Freeform 255"/>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9344" name="Freeform 256"/>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9345" name="Freeform 257"/>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9346" name="Freeform 258"/>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grpSp>
            <p:grpSp>
              <p:nvGrpSpPr>
                <p:cNvPr id="89347" name="Group 259"/>
                <p:cNvGrpSpPr>
                  <a:grpSpLocks/>
                </p:cNvGrpSpPr>
                <p:nvPr/>
              </p:nvGrpSpPr>
              <p:grpSpPr bwMode="auto">
                <a:xfrm rot="-1064452">
                  <a:off x="4539" y="3864"/>
                  <a:ext cx="130" cy="116"/>
                  <a:chOff x="2227" y="1179"/>
                  <a:chExt cx="1803" cy="1400"/>
                </a:xfrm>
              </p:grpSpPr>
              <p:sp>
                <p:nvSpPr>
                  <p:cNvPr id="89348" name="Freeform 260"/>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9349" name="Freeform 261"/>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9350" name="Freeform 262"/>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9351" name="Freeform 263"/>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9352" name="Freeform 264"/>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9353" name="Freeform 265"/>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9354" name="Freeform 266"/>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9355" name="Group 267"/>
                  <p:cNvGrpSpPr>
                    <a:grpSpLocks/>
                  </p:cNvGrpSpPr>
                  <p:nvPr/>
                </p:nvGrpSpPr>
                <p:grpSpPr bwMode="auto">
                  <a:xfrm>
                    <a:off x="3354" y="1931"/>
                    <a:ext cx="609" cy="577"/>
                    <a:chOff x="3354" y="1931"/>
                    <a:chExt cx="609" cy="577"/>
                  </a:xfrm>
                </p:grpSpPr>
                <p:sp>
                  <p:nvSpPr>
                    <p:cNvPr id="89356" name="Freeform 268"/>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9357" name="Freeform 269"/>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9358" name="Freeform 270"/>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9359" name="Freeform 271"/>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9360" name="Freeform 272"/>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9361" name="Freeform 273"/>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9362" name="Group 274"/>
                <p:cNvGrpSpPr>
                  <a:grpSpLocks/>
                </p:cNvGrpSpPr>
                <p:nvPr/>
              </p:nvGrpSpPr>
              <p:grpSpPr bwMode="auto">
                <a:xfrm rot="-1064452">
                  <a:off x="4661" y="3864"/>
                  <a:ext cx="129" cy="116"/>
                  <a:chOff x="2227" y="1179"/>
                  <a:chExt cx="1803" cy="1400"/>
                </a:xfrm>
              </p:grpSpPr>
              <p:sp>
                <p:nvSpPr>
                  <p:cNvPr id="89363" name="Freeform 275"/>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9364" name="Freeform 276"/>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9365" name="Freeform 277"/>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9366" name="Freeform 278"/>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9367" name="Freeform 279"/>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9368" name="Freeform 280"/>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9369" name="Freeform 281"/>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9370" name="Group 282"/>
                  <p:cNvGrpSpPr>
                    <a:grpSpLocks/>
                  </p:cNvGrpSpPr>
                  <p:nvPr/>
                </p:nvGrpSpPr>
                <p:grpSpPr bwMode="auto">
                  <a:xfrm>
                    <a:off x="3354" y="1931"/>
                    <a:ext cx="609" cy="577"/>
                    <a:chOff x="3354" y="1931"/>
                    <a:chExt cx="609" cy="577"/>
                  </a:xfrm>
                </p:grpSpPr>
                <p:sp>
                  <p:nvSpPr>
                    <p:cNvPr id="89371" name="Freeform 283"/>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9372" name="Freeform 284"/>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9373" name="Freeform 285"/>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9374" name="Freeform 286"/>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9375" name="Freeform 287"/>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9376" name="Freeform 288"/>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9377" name="Group 289"/>
                <p:cNvGrpSpPr>
                  <a:grpSpLocks/>
                </p:cNvGrpSpPr>
                <p:nvPr/>
              </p:nvGrpSpPr>
              <p:grpSpPr bwMode="auto">
                <a:xfrm rot="-1064452">
                  <a:off x="4661" y="3758"/>
                  <a:ext cx="129" cy="116"/>
                  <a:chOff x="2227" y="1179"/>
                  <a:chExt cx="1803" cy="1400"/>
                </a:xfrm>
              </p:grpSpPr>
              <p:sp>
                <p:nvSpPr>
                  <p:cNvPr id="89378" name="Freeform 290"/>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9379" name="Freeform 291"/>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9380" name="Freeform 292"/>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9381" name="Freeform 293"/>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9382" name="Freeform 294"/>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9383" name="Freeform 295"/>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9384" name="Freeform 296"/>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9385" name="Group 297"/>
                  <p:cNvGrpSpPr>
                    <a:grpSpLocks/>
                  </p:cNvGrpSpPr>
                  <p:nvPr/>
                </p:nvGrpSpPr>
                <p:grpSpPr bwMode="auto">
                  <a:xfrm>
                    <a:off x="3354" y="1931"/>
                    <a:ext cx="609" cy="577"/>
                    <a:chOff x="3354" y="1931"/>
                    <a:chExt cx="609" cy="577"/>
                  </a:xfrm>
                </p:grpSpPr>
                <p:sp>
                  <p:nvSpPr>
                    <p:cNvPr id="89386" name="Freeform 298"/>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9387" name="Freeform 299"/>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9388" name="Freeform 300"/>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9389" name="Freeform 301"/>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9390" name="Freeform 302"/>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9391" name="Freeform 303"/>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9392" name="Group 304"/>
                <p:cNvGrpSpPr>
                  <a:grpSpLocks/>
                </p:cNvGrpSpPr>
                <p:nvPr/>
              </p:nvGrpSpPr>
              <p:grpSpPr bwMode="auto">
                <a:xfrm rot="-1064452">
                  <a:off x="4742" y="3811"/>
                  <a:ext cx="129" cy="116"/>
                  <a:chOff x="2227" y="1179"/>
                  <a:chExt cx="1803" cy="1400"/>
                </a:xfrm>
              </p:grpSpPr>
              <p:sp>
                <p:nvSpPr>
                  <p:cNvPr id="89393" name="Freeform 305"/>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9394" name="Freeform 306"/>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9395" name="Freeform 307"/>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9396" name="Freeform 308"/>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9397" name="Freeform 309"/>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9398" name="Freeform 310"/>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9399" name="Freeform 311"/>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9400" name="Group 312"/>
                  <p:cNvGrpSpPr>
                    <a:grpSpLocks/>
                  </p:cNvGrpSpPr>
                  <p:nvPr/>
                </p:nvGrpSpPr>
                <p:grpSpPr bwMode="auto">
                  <a:xfrm>
                    <a:off x="3354" y="1931"/>
                    <a:ext cx="609" cy="577"/>
                    <a:chOff x="3354" y="1931"/>
                    <a:chExt cx="609" cy="577"/>
                  </a:xfrm>
                </p:grpSpPr>
                <p:sp>
                  <p:nvSpPr>
                    <p:cNvPr id="89401" name="Freeform 313"/>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9402" name="Freeform 314"/>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9403" name="Freeform 315"/>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9404" name="Freeform 316"/>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9405" name="Freeform 317"/>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9406" name="Freeform 318"/>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9407" name="Group 319"/>
                <p:cNvGrpSpPr>
                  <a:grpSpLocks/>
                </p:cNvGrpSpPr>
                <p:nvPr/>
              </p:nvGrpSpPr>
              <p:grpSpPr bwMode="auto">
                <a:xfrm rot="-1064452">
                  <a:off x="3932" y="3917"/>
                  <a:ext cx="129" cy="115"/>
                  <a:chOff x="2227" y="1179"/>
                  <a:chExt cx="1803" cy="1400"/>
                </a:xfrm>
              </p:grpSpPr>
              <p:sp>
                <p:nvSpPr>
                  <p:cNvPr id="89408" name="Freeform 320"/>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9409" name="Freeform 321"/>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9410" name="Freeform 322"/>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9411" name="Freeform 323"/>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9412" name="Freeform 324"/>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9413" name="Freeform 325"/>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9414" name="Freeform 326"/>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9415" name="Group 327"/>
                  <p:cNvGrpSpPr>
                    <a:grpSpLocks/>
                  </p:cNvGrpSpPr>
                  <p:nvPr/>
                </p:nvGrpSpPr>
                <p:grpSpPr bwMode="auto">
                  <a:xfrm>
                    <a:off x="3354" y="1931"/>
                    <a:ext cx="609" cy="577"/>
                    <a:chOff x="3354" y="1931"/>
                    <a:chExt cx="609" cy="577"/>
                  </a:xfrm>
                </p:grpSpPr>
                <p:sp>
                  <p:nvSpPr>
                    <p:cNvPr id="89416" name="Freeform 328"/>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9417" name="Freeform 329"/>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9418" name="Freeform 330"/>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9419" name="Freeform 331"/>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9420" name="Freeform 332"/>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9421" name="Freeform 333"/>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grpSp>
        <p:grpSp>
          <p:nvGrpSpPr>
            <p:cNvPr id="89422" name="Group 334"/>
            <p:cNvGrpSpPr>
              <a:grpSpLocks/>
            </p:cNvGrpSpPr>
            <p:nvPr/>
          </p:nvGrpSpPr>
          <p:grpSpPr bwMode="auto">
            <a:xfrm rot="-1064452">
              <a:off x="4464" y="3696"/>
              <a:ext cx="130" cy="115"/>
              <a:chOff x="2227" y="1179"/>
              <a:chExt cx="1803" cy="1400"/>
            </a:xfrm>
          </p:grpSpPr>
          <p:sp>
            <p:nvSpPr>
              <p:cNvPr id="89423" name="Freeform 335"/>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9424" name="Freeform 336"/>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9425" name="Freeform 337"/>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9426" name="Freeform 338"/>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9427" name="Freeform 339"/>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9428" name="Freeform 340"/>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9429" name="Freeform 341"/>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9430" name="Group 342"/>
              <p:cNvGrpSpPr>
                <a:grpSpLocks/>
              </p:cNvGrpSpPr>
              <p:nvPr/>
            </p:nvGrpSpPr>
            <p:grpSpPr bwMode="auto">
              <a:xfrm>
                <a:off x="3354" y="1931"/>
                <a:ext cx="609" cy="577"/>
                <a:chOff x="3354" y="1931"/>
                <a:chExt cx="609" cy="577"/>
              </a:xfrm>
            </p:grpSpPr>
            <p:sp>
              <p:nvSpPr>
                <p:cNvPr id="89431" name="Freeform 343"/>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9432" name="Freeform 344"/>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9433" name="Freeform 345"/>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9434" name="Freeform 346"/>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9435" name="Freeform 347"/>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9436" name="Freeform 348"/>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9437" name="Group 349"/>
            <p:cNvGrpSpPr>
              <a:grpSpLocks/>
            </p:cNvGrpSpPr>
            <p:nvPr/>
          </p:nvGrpSpPr>
          <p:grpSpPr bwMode="auto">
            <a:xfrm rot="-1064452">
              <a:off x="4704" y="3744"/>
              <a:ext cx="130" cy="115"/>
              <a:chOff x="2227" y="1179"/>
              <a:chExt cx="1803" cy="1400"/>
            </a:xfrm>
          </p:grpSpPr>
          <p:sp>
            <p:nvSpPr>
              <p:cNvPr id="89438" name="Freeform 350"/>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9439" name="Freeform 351"/>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9440" name="Freeform 352"/>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9441" name="Freeform 353"/>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9442" name="Freeform 354"/>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9443" name="Freeform 355"/>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9444" name="Freeform 356"/>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9445" name="Group 357"/>
              <p:cNvGrpSpPr>
                <a:grpSpLocks/>
              </p:cNvGrpSpPr>
              <p:nvPr/>
            </p:nvGrpSpPr>
            <p:grpSpPr bwMode="auto">
              <a:xfrm>
                <a:off x="3354" y="1931"/>
                <a:ext cx="609" cy="577"/>
                <a:chOff x="3354" y="1931"/>
                <a:chExt cx="609" cy="577"/>
              </a:xfrm>
            </p:grpSpPr>
            <p:sp>
              <p:nvSpPr>
                <p:cNvPr id="89446" name="Freeform 358"/>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9447" name="Freeform 359"/>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9448" name="Freeform 360"/>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9449" name="Freeform 361"/>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9450" name="Freeform 362"/>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9451" name="Freeform 363"/>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89452" name="Group 364"/>
            <p:cNvGrpSpPr>
              <a:grpSpLocks/>
            </p:cNvGrpSpPr>
            <p:nvPr/>
          </p:nvGrpSpPr>
          <p:grpSpPr bwMode="auto">
            <a:xfrm rot="-1064452">
              <a:off x="4608" y="3744"/>
              <a:ext cx="130" cy="115"/>
              <a:chOff x="2227" y="1179"/>
              <a:chExt cx="1803" cy="1400"/>
            </a:xfrm>
          </p:grpSpPr>
          <p:sp>
            <p:nvSpPr>
              <p:cNvPr id="89453" name="Freeform 365"/>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89454" name="Freeform 366"/>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89455" name="Freeform 367"/>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89456" name="Freeform 368"/>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89457" name="Freeform 369"/>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89458" name="Freeform 370"/>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89459" name="Freeform 371"/>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89460" name="Group 372"/>
              <p:cNvGrpSpPr>
                <a:grpSpLocks/>
              </p:cNvGrpSpPr>
              <p:nvPr/>
            </p:nvGrpSpPr>
            <p:grpSpPr bwMode="auto">
              <a:xfrm>
                <a:off x="3354" y="1931"/>
                <a:ext cx="609" cy="577"/>
                <a:chOff x="3354" y="1931"/>
                <a:chExt cx="609" cy="577"/>
              </a:xfrm>
            </p:grpSpPr>
            <p:sp>
              <p:nvSpPr>
                <p:cNvPr id="89461" name="Freeform 373"/>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89462" name="Freeform 374"/>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89463" name="Freeform 375"/>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89464" name="Freeform 376"/>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89465" name="Freeform 377"/>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89466" name="Freeform 378"/>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sp>
        <p:nvSpPr>
          <p:cNvPr id="89468" name="Freeform 380"/>
          <p:cNvSpPr>
            <a:spLocks/>
          </p:cNvSpPr>
          <p:nvPr/>
        </p:nvSpPr>
        <p:spPr bwMode="auto">
          <a:xfrm rot="330356">
            <a:off x="3657600" y="4953000"/>
            <a:ext cx="1600200" cy="304800"/>
          </a:xfrm>
          <a:custGeom>
            <a:avLst/>
            <a:gdLst/>
            <a:ahLst/>
            <a:cxnLst>
              <a:cxn ang="0">
                <a:pos x="392" y="208"/>
              </a:cxn>
              <a:cxn ang="0">
                <a:pos x="104" y="304"/>
              </a:cxn>
              <a:cxn ang="0">
                <a:pos x="56" y="544"/>
              </a:cxn>
              <a:cxn ang="0">
                <a:pos x="440" y="592"/>
              </a:cxn>
              <a:cxn ang="0">
                <a:pos x="632" y="496"/>
              </a:cxn>
              <a:cxn ang="0">
                <a:pos x="1016" y="400"/>
              </a:cxn>
              <a:cxn ang="0">
                <a:pos x="1304" y="400"/>
              </a:cxn>
              <a:cxn ang="0">
                <a:pos x="1448" y="400"/>
              </a:cxn>
              <a:cxn ang="0">
                <a:pos x="1544" y="400"/>
              </a:cxn>
              <a:cxn ang="0">
                <a:pos x="1688" y="448"/>
              </a:cxn>
              <a:cxn ang="0">
                <a:pos x="1832" y="496"/>
              </a:cxn>
              <a:cxn ang="0">
                <a:pos x="1976" y="304"/>
              </a:cxn>
              <a:cxn ang="0">
                <a:pos x="1880" y="112"/>
              </a:cxn>
              <a:cxn ang="0">
                <a:pos x="1640" y="16"/>
              </a:cxn>
              <a:cxn ang="0">
                <a:pos x="1400" y="16"/>
              </a:cxn>
              <a:cxn ang="0">
                <a:pos x="1256" y="16"/>
              </a:cxn>
              <a:cxn ang="0">
                <a:pos x="1064" y="16"/>
              </a:cxn>
              <a:cxn ang="0">
                <a:pos x="872" y="16"/>
              </a:cxn>
              <a:cxn ang="0">
                <a:pos x="680" y="64"/>
              </a:cxn>
              <a:cxn ang="0">
                <a:pos x="584" y="112"/>
              </a:cxn>
              <a:cxn ang="0">
                <a:pos x="392" y="208"/>
              </a:cxn>
            </a:cxnLst>
            <a:rect l="0" t="0" r="r" b="b"/>
            <a:pathLst>
              <a:path w="1984" h="600">
                <a:moveTo>
                  <a:pt x="392" y="208"/>
                </a:moveTo>
                <a:cubicBezTo>
                  <a:pt x="312" y="240"/>
                  <a:pt x="160" y="248"/>
                  <a:pt x="104" y="304"/>
                </a:cubicBezTo>
                <a:cubicBezTo>
                  <a:pt x="48" y="360"/>
                  <a:pt x="0" y="496"/>
                  <a:pt x="56" y="544"/>
                </a:cubicBezTo>
                <a:cubicBezTo>
                  <a:pt x="112" y="592"/>
                  <a:pt x="344" y="600"/>
                  <a:pt x="440" y="592"/>
                </a:cubicBezTo>
                <a:cubicBezTo>
                  <a:pt x="536" y="584"/>
                  <a:pt x="536" y="528"/>
                  <a:pt x="632" y="496"/>
                </a:cubicBezTo>
                <a:cubicBezTo>
                  <a:pt x="728" y="464"/>
                  <a:pt x="904" y="416"/>
                  <a:pt x="1016" y="400"/>
                </a:cubicBezTo>
                <a:cubicBezTo>
                  <a:pt x="1128" y="384"/>
                  <a:pt x="1232" y="400"/>
                  <a:pt x="1304" y="400"/>
                </a:cubicBezTo>
                <a:cubicBezTo>
                  <a:pt x="1376" y="400"/>
                  <a:pt x="1408" y="400"/>
                  <a:pt x="1448" y="400"/>
                </a:cubicBezTo>
                <a:cubicBezTo>
                  <a:pt x="1488" y="400"/>
                  <a:pt x="1504" y="392"/>
                  <a:pt x="1544" y="400"/>
                </a:cubicBezTo>
                <a:cubicBezTo>
                  <a:pt x="1584" y="408"/>
                  <a:pt x="1640" y="432"/>
                  <a:pt x="1688" y="448"/>
                </a:cubicBezTo>
                <a:cubicBezTo>
                  <a:pt x="1736" y="464"/>
                  <a:pt x="1784" y="520"/>
                  <a:pt x="1832" y="496"/>
                </a:cubicBezTo>
                <a:cubicBezTo>
                  <a:pt x="1880" y="472"/>
                  <a:pt x="1968" y="368"/>
                  <a:pt x="1976" y="304"/>
                </a:cubicBezTo>
                <a:cubicBezTo>
                  <a:pt x="1984" y="240"/>
                  <a:pt x="1936" y="160"/>
                  <a:pt x="1880" y="112"/>
                </a:cubicBezTo>
                <a:cubicBezTo>
                  <a:pt x="1824" y="64"/>
                  <a:pt x="1720" y="32"/>
                  <a:pt x="1640" y="16"/>
                </a:cubicBezTo>
                <a:cubicBezTo>
                  <a:pt x="1560" y="0"/>
                  <a:pt x="1464" y="16"/>
                  <a:pt x="1400" y="16"/>
                </a:cubicBezTo>
                <a:cubicBezTo>
                  <a:pt x="1336" y="16"/>
                  <a:pt x="1312" y="16"/>
                  <a:pt x="1256" y="16"/>
                </a:cubicBezTo>
                <a:cubicBezTo>
                  <a:pt x="1200" y="16"/>
                  <a:pt x="1128" y="16"/>
                  <a:pt x="1064" y="16"/>
                </a:cubicBezTo>
                <a:cubicBezTo>
                  <a:pt x="1000" y="16"/>
                  <a:pt x="936" y="8"/>
                  <a:pt x="872" y="16"/>
                </a:cubicBezTo>
                <a:cubicBezTo>
                  <a:pt x="808" y="24"/>
                  <a:pt x="728" y="48"/>
                  <a:pt x="680" y="64"/>
                </a:cubicBezTo>
                <a:cubicBezTo>
                  <a:pt x="632" y="80"/>
                  <a:pt x="632" y="96"/>
                  <a:pt x="584" y="112"/>
                </a:cubicBezTo>
                <a:cubicBezTo>
                  <a:pt x="536" y="128"/>
                  <a:pt x="472" y="176"/>
                  <a:pt x="392" y="208"/>
                </a:cubicBezTo>
                <a:close/>
              </a:path>
            </a:pathLst>
          </a:custGeom>
          <a:solidFill>
            <a:srgbClr val="0099FF"/>
          </a:solidFill>
          <a:ln w="12700" cap="sq" cmpd="sng">
            <a:solidFill>
              <a:srgbClr val="0099FF"/>
            </a:solidFill>
            <a:prstDash val="solid"/>
            <a:round/>
            <a:headEnd type="none" w="sm" len="sm"/>
            <a:tailEnd type="none" w="sm" len="sm"/>
          </a:ln>
          <a:effectLst/>
        </p:spPr>
        <p:txBody>
          <a:bodyPr wrap="none" anchor="ctr"/>
          <a:lstStyle/>
          <a:p>
            <a:endParaRPr lang="en-US"/>
          </a:p>
        </p:txBody>
      </p:sp>
      <p:pic>
        <p:nvPicPr>
          <p:cNvPr id="89469" name="Picture 381" descr="C:\WINNT\Profiles\dhibbard\Desktop\Share\415tileast copy.jpg"/>
          <p:cNvPicPr>
            <a:picLocks noChangeAspect="1" noChangeArrowheads="1"/>
          </p:cNvPicPr>
          <p:nvPr/>
        </p:nvPicPr>
        <p:blipFill>
          <a:blip r:embed="rId4" cstate="print">
            <a:clrChange>
              <a:clrFrom>
                <a:srgbClr val="FFFFFF"/>
              </a:clrFrom>
              <a:clrTo>
                <a:srgbClr val="FFFFFF">
                  <a:alpha val="0"/>
                </a:srgbClr>
              </a:clrTo>
            </a:clrChange>
          </a:blip>
          <a:srcRect/>
          <a:stretch>
            <a:fillRect/>
          </a:stretch>
        </p:blipFill>
        <p:spPr bwMode="auto">
          <a:xfrm>
            <a:off x="990600" y="4267200"/>
            <a:ext cx="1371600" cy="522288"/>
          </a:xfrm>
          <a:prstGeom prst="rect">
            <a:avLst/>
          </a:prstGeom>
          <a:noFill/>
        </p:spPr>
      </p:pic>
      <p:grpSp>
        <p:nvGrpSpPr>
          <p:cNvPr id="89470" name="Group 382"/>
          <p:cNvGrpSpPr>
            <a:grpSpLocks/>
          </p:cNvGrpSpPr>
          <p:nvPr/>
        </p:nvGrpSpPr>
        <p:grpSpPr bwMode="auto">
          <a:xfrm>
            <a:off x="3657600" y="2209800"/>
            <a:ext cx="2362200" cy="458788"/>
            <a:chOff x="2496" y="1488"/>
            <a:chExt cx="1488" cy="289"/>
          </a:xfrm>
        </p:grpSpPr>
        <p:sp>
          <p:nvSpPr>
            <p:cNvPr id="89471" name="Line 383"/>
            <p:cNvSpPr>
              <a:spLocks noChangeShapeType="1"/>
            </p:cNvSpPr>
            <p:nvPr/>
          </p:nvSpPr>
          <p:spPr bwMode="auto">
            <a:xfrm flipH="1">
              <a:off x="2496" y="1776"/>
              <a:ext cx="1344" cy="1"/>
            </a:xfrm>
            <a:prstGeom prst="line">
              <a:avLst/>
            </a:prstGeom>
            <a:noFill/>
            <a:ln w="38100" cap="sq">
              <a:solidFill>
                <a:schemeClr val="tx1"/>
              </a:solidFill>
              <a:round/>
              <a:headEnd type="none" w="sm" len="sm"/>
              <a:tailEnd type="triangle" w="med" len="med"/>
            </a:ln>
            <a:effectLst/>
          </p:spPr>
          <p:txBody>
            <a:bodyPr wrap="none" anchor="ctr"/>
            <a:lstStyle/>
            <a:p>
              <a:endParaRPr lang="en-US"/>
            </a:p>
          </p:txBody>
        </p:sp>
        <p:sp>
          <p:nvSpPr>
            <p:cNvPr id="89472" name="Text Box 384"/>
            <p:cNvSpPr txBox="1">
              <a:spLocks noChangeArrowheads="1"/>
            </p:cNvSpPr>
            <p:nvPr/>
          </p:nvSpPr>
          <p:spPr bwMode="auto">
            <a:xfrm>
              <a:off x="2544" y="1488"/>
              <a:ext cx="1440" cy="233"/>
            </a:xfrm>
            <a:prstGeom prst="rect">
              <a:avLst/>
            </a:prstGeom>
            <a:noFill/>
            <a:ln w="12700" cap="sq">
              <a:noFill/>
              <a:miter lim="800000"/>
              <a:headEnd type="none" w="sm" len="sm"/>
              <a:tailEnd type="none" w="sm" len="sm"/>
            </a:ln>
            <a:effectLst/>
          </p:spPr>
          <p:txBody>
            <a:bodyPr>
              <a:spAutoFit/>
            </a:bodyPr>
            <a:lstStyle/>
            <a:p>
              <a:pPr eaLnBrk="0" hangingPunct="0"/>
              <a:r>
                <a:rPr lang="en-GB" b="1" dirty="0">
                  <a:solidFill>
                    <a:srgbClr val="002060"/>
                  </a:solidFill>
                </a:rPr>
                <a:t>Wind direction</a:t>
              </a:r>
            </a:p>
          </p:txBody>
        </p:sp>
      </p:grpSp>
      <p:sp>
        <p:nvSpPr>
          <p:cNvPr id="89473" name="Rectangle 385"/>
          <p:cNvSpPr>
            <a:spLocks noGrp="1" noChangeArrowheads="1"/>
          </p:cNvSpPr>
          <p:nvPr>
            <p:ph type="title"/>
          </p:nvPr>
        </p:nvSpPr>
        <p:spPr>
          <a:xfrm>
            <a:off x="685800" y="0"/>
            <a:ext cx="7772400" cy="1143000"/>
          </a:xfrm>
          <a:noFill/>
          <a:ln/>
        </p:spPr>
        <p:txBody>
          <a:bodyPr lIns="92075" tIns="46038" rIns="92075" bIns="46038"/>
          <a:lstStyle/>
          <a:p>
            <a:r>
              <a:rPr lang="en-US" b="1" dirty="0" smtClean="0"/>
              <a:t>MULTIPLE CIRCUITS</a:t>
            </a:r>
            <a:endParaRPr lang="en-US" b="1" dirty="0"/>
          </a:p>
        </p:txBody>
      </p:sp>
      <p:sp>
        <p:nvSpPr>
          <p:cNvPr id="89474" name="Text Box 386"/>
          <p:cNvSpPr txBox="1">
            <a:spLocks noChangeArrowheads="1"/>
          </p:cNvSpPr>
          <p:nvPr/>
        </p:nvSpPr>
        <p:spPr bwMode="auto">
          <a:xfrm>
            <a:off x="2587122" y="1203752"/>
            <a:ext cx="4260270" cy="584775"/>
          </a:xfrm>
          <a:prstGeom prst="rect">
            <a:avLst/>
          </a:prstGeom>
          <a:noFill/>
          <a:ln w="12700" cap="sq">
            <a:noFill/>
            <a:miter lim="800000"/>
            <a:headEnd type="none" w="sm" len="sm"/>
            <a:tailEnd type="none" w="sm" len="sm"/>
          </a:ln>
          <a:effectLst/>
        </p:spPr>
        <p:txBody>
          <a:bodyPr wrap="none">
            <a:spAutoFit/>
          </a:bodyPr>
          <a:lstStyle/>
          <a:p>
            <a:pPr algn="ctr" eaLnBrk="0" hangingPunct="0"/>
            <a:r>
              <a:rPr lang="en-US" sz="3200" b="1" dirty="0">
                <a:solidFill>
                  <a:srgbClr val="002060"/>
                </a:solidFill>
              </a:rPr>
              <a:t>Parallel - Same Target</a:t>
            </a:r>
          </a:p>
        </p:txBody>
      </p:sp>
      <p:sp>
        <p:nvSpPr>
          <p:cNvPr id="89475" name="Rectangle 387"/>
          <p:cNvSpPr>
            <a:spLocks noChangeArrowheads="1"/>
          </p:cNvSpPr>
          <p:nvPr/>
        </p:nvSpPr>
        <p:spPr bwMode="auto">
          <a:xfrm>
            <a:off x="6172200" y="3810000"/>
            <a:ext cx="1066800" cy="533400"/>
          </a:xfrm>
          <a:prstGeom prst="rect">
            <a:avLst/>
          </a:prstGeom>
          <a:noFill/>
          <a:ln w="38100" cap="sq">
            <a:solidFill>
              <a:srgbClr val="FF0000"/>
            </a:solidFill>
            <a:miter lim="800000"/>
            <a:headEnd type="none" w="sm" len="sm"/>
            <a:tailEnd type="none" w="sm" len="sm"/>
          </a:ln>
          <a:effectLst/>
        </p:spPr>
        <p:txBody>
          <a:bodyPr wrap="none" anchor="ctr"/>
          <a:lstStyle/>
          <a:p>
            <a:endParaRPr lang="en-US"/>
          </a:p>
        </p:txBody>
      </p:sp>
      <p:pic>
        <p:nvPicPr>
          <p:cNvPr id="89476" name="Picture 388" descr="C:\WINNT\Profiles\dhibbard\Desktop\Share\twin otter.JPG"/>
          <p:cNvPicPr>
            <a:picLocks noChangeAspect="1" noChangeArrowheads="1"/>
          </p:cNvPicPr>
          <p:nvPr/>
        </p:nvPicPr>
        <p:blipFill>
          <a:blip r:embed="rId5" cstate="print">
            <a:clrChange>
              <a:clrFrom>
                <a:srgbClr val="FFFFFF"/>
              </a:clrFrom>
              <a:clrTo>
                <a:srgbClr val="FFFFFF">
                  <a:alpha val="0"/>
                </a:srgbClr>
              </a:clrTo>
            </a:clrChange>
          </a:blip>
          <a:srcRect/>
          <a:stretch>
            <a:fillRect/>
          </a:stretch>
        </p:blipFill>
        <p:spPr bwMode="auto">
          <a:xfrm>
            <a:off x="7010400" y="3352800"/>
            <a:ext cx="1295400" cy="536575"/>
          </a:xfrm>
          <a:prstGeom prst="rect">
            <a:avLst/>
          </a:prstGeom>
          <a:noFill/>
        </p:spPr>
      </p:pic>
    </p:spTree>
    <p:extLst>
      <p:ext uri="{BB962C8B-B14F-4D97-AF65-F5344CB8AC3E}">
        <p14:creationId xmlns:p14="http://schemas.microsoft.com/office/powerpoint/2010/main" val="29982271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8947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475"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Rectangle 2"/>
          <p:cNvSpPr>
            <a:spLocks noGrp="1" noChangeArrowheads="1"/>
          </p:cNvSpPr>
          <p:nvPr>
            <p:ph type="title"/>
          </p:nvPr>
        </p:nvSpPr>
        <p:spPr>
          <a:xfrm>
            <a:off x="685800" y="0"/>
            <a:ext cx="7772400" cy="914400"/>
          </a:xfrm>
        </p:spPr>
        <p:txBody>
          <a:bodyPr/>
          <a:lstStyle/>
          <a:p>
            <a:r>
              <a:rPr lang="en-US" b="1" dirty="0" smtClean="0"/>
              <a:t>MULTIPLE CIRCUITS</a:t>
            </a:r>
            <a:endParaRPr lang="en-GB" b="1" dirty="0"/>
          </a:p>
        </p:txBody>
      </p:sp>
      <p:sp>
        <p:nvSpPr>
          <p:cNvPr id="93187" name="Freeform 3"/>
          <p:cNvSpPr>
            <a:spLocks/>
          </p:cNvSpPr>
          <p:nvPr/>
        </p:nvSpPr>
        <p:spPr bwMode="auto">
          <a:xfrm flipH="1">
            <a:off x="3124200" y="4876800"/>
            <a:ext cx="3352800" cy="990600"/>
          </a:xfrm>
          <a:custGeom>
            <a:avLst/>
            <a:gdLst/>
            <a:ahLst/>
            <a:cxnLst>
              <a:cxn ang="0">
                <a:pos x="392" y="208"/>
              </a:cxn>
              <a:cxn ang="0">
                <a:pos x="104" y="304"/>
              </a:cxn>
              <a:cxn ang="0">
                <a:pos x="56" y="544"/>
              </a:cxn>
              <a:cxn ang="0">
                <a:pos x="440" y="592"/>
              </a:cxn>
              <a:cxn ang="0">
                <a:pos x="632" y="496"/>
              </a:cxn>
              <a:cxn ang="0">
                <a:pos x="1016" y="400"/>
              </a:cxn>
              <a:cxn ang="0">
                <a:pos x="1304" y="400"/>
              </a:cxn>
              <a:cxn ang="0">
                <a:pos x="1448" y="400"/>
              </a:cxn>
              <a:cxn ang="0">
                <a:pos x="1544" y="400"/>
              </a:cxn>
              <a:cxn ang="0">
                <a:pos x="1688" y="448"/>
              </a:cxn>
              <a:cxn ang="0">
                <a:pos x="1832" y="496"/>
              </a:cxn>
              <a:cxn ang="0">
                <a:pos x="1976" y="304"/>
              </a:cxn>
              <a:cxn ang="0">
                <a:pos x="1880" y="112"/>
              </a:cxn>
              <a:cxn ang="0">
                <a:pos x="1640" y="16"/>
              </a:cxn>
              <a:cxn ang="0">
                <a:pos x="1400" y="16"/>
              </a:cxn>
              <a:cxn ang="0">
                <a:pos x="1256" y="16"/>
              </a:cxn>
              <a:cxn ang="0">
                <a:pos x="1064" y="16"/>
              </a:cxn>
              <a:cxn ang="0">
                <a:pos x="872" y="16"/>
              </a:cxn>
              <a:cxn ang="0">
                <a:pos x="680" y="64"/>
              </a:cxn>
              <a:cxn ang="0">
                <a:pos x="584" y="112"/>
              </a:cxn>
              <a:cxn ang="0">
                <a:pos x="392" y="208"/>
              </a:cxn>
            </a:cxnLst>
            <a:rect l="0" t="0" r="r" b="b"/>
            <a:pathLst>
              <a:path w="1984" h="600">
                <a:moveTo>
                  <a:pt x="392" y="208"/>
                </a:moveTo>
                <a:cubicBezTo>
                  <a:pt x="312" y="240"/>
                  <a:pt x="160" y="248"/>
                  <a:pt x="104" y="304"/>
                </a:cubicBezTo>
                <a:cubicBezTo>
                  <a:pt x="48" y="360"/>
                  <a:pt x="0" y="496"/>
                  <a:pt x="56" y="544"/>
                </a:cubicBezTo>
                <a:cubicBezTo>
                  <a:pt x="112" y="592"/>
                  <a:pt x="344" y="600"/>
                  <a:pt x="440" y="592"/>
                </a:cubicBezTo>
                <a:cubicBezTo>
                  <a:pt x="536" y="584"/>
                  <a:pt x="536" y="528"/>
                  <a:pt x="632" y="496"/>
                </a:cubicBezTo>
                <a:cubicBezTo>
                  <a:pt x="728" y="464"/>
                  <a:pt x="904" y="416"/>
                  <a:pt x="1016" y="400"/>
                </a:cubicBezTo>
                <a:cubicBezTo>
                  <a:pt x="1128" y="384"/>
                  <a:pt x="1232" y="400"/>
                  <a:pt x="1304" y="400"/>
                </a:cubicBezTo>
                <a:cubicBezTo>
                  <a:pt x="1376" y="400"/>
                  <a:pt x="1408" y="400"/>
                  <a:pt x="1448" y="400"/>
                </a:cubicBezTo>
                <a:cubicBezTo>
                  <a:pt x="1488" y="400"/>
                  <a:pt x="1504" y="392"/>
                  <a:pt x="1544" y="400"/>
                </a:cubicBezTo>
                <a:cubicBezTo>
                  <a:pt x="1584" y="408"/>
                  <a:pt x="1640" y="432"/>
                  <a:pt x="1688" y="448"/>
                </a:cubicBezTo>
                <a:cubicBezTo>
                  <a:pt x="1736" y="464"/>
                  <a:pt x="1784" y="520"/>
                  <a:pt x="1832" y="496"/>
                </a:cubicBezTo>
                <a:cubicBezTo>
                  <a:pt x="1880" y="472"/>
                  <a:pt x="1968" y="368"/>
                  <a:pt x="1976" y="304"/>
                </a:cubicBezTo>
                <a:cubicBezTo>
                  <a:pt x="1984" y="240"/>
                  <a:pt x="1936" y="160"/>
                  <a:pt x="1880" y="112"/>
                </a:cubicBezTo>
                <a:cubicBezTo>
                  <a:pt x="1824" y="64"/>
                  <a:pt x="1720" y="32"/>
                  <a:pt x="1640" y="16"/>
                </a:cubicBezTo>
                <a:cubicBezTo>
                  <a:pt x="1560" y="0"/>
                  <a:pt x="1464" y="16"/>
                  <a:pt x="1400" y="16"/>
                </a:cubicBezTo>
                <a:cubicBezTo>
                  <a:pt x="1336" y="16"/>
                  <a:pt x="1312" y="16"/>
                  <a:pt x="1256" y="16"/>
                </a:cubicBezTo>
                <a:cubicBezTo>
                  <a:pt x="1200" y="16"/>
                  <a:pt x="1128" y="16"/>
                  <a:pt x="1064" y="16"/>
                </a:cubicBezTo>
                <a:cubicBezTo>
                  <a:pt x="1000" y="16"/>
                  <a:pt x="936" y="8"/>
                  <a:pt x="872" y="16"/>
                </a:cubicBezTo>
                <a:cubicBezTo>
                  <a:pt x="808" y="24"/>
                  <a:pt x="728" y="48"/>
                  <a:pt x="680" y="64"/>
                </a:cubicBezTo>
                <a:cubicBezTo>
                  <a:pt x="632" y="80"/>
                  <a:pt x="632" y="96"/>
                  <a:pt x="584" y="112"/>
                </a:cubicBezTo>
                <a:cubicBezTo>
                  <a:pt x="536" y="128"/>
                  <a:pt x="472" y="176"/>
                  <a:pt x="392" y="208"/>
                </a:cubicBezTo>
                <a:close/>
              </a:path>
            </a:pathLst>
          </a:custGeom>
          <a:solidFill>
            <a:srgbClr val="0099FF"/>
          </a:solidFill>
          <a:ln w="12700" cap="sq" cmpd="sng">
            <a:solidFill>
              <a:srgbClr val="0099FF"/>
            </a:solidFill>
            <a:prstDash val="solid"/>
            <a:round/>
            <a:headEnd type="none" w="sm" len="sm"/>
            <a:tailEnd type="none" w="sm" len="sm"/>
          </a:ln>
          <a:effectLst/>
        </p:spPr>
        <p:txBody>
          <a:bodyPr wrap="none" anchor="ctr"/>
          <a:lstStyle/>
          <a:p>
            <a:endParaRPr lang="en-US"/>
          </a:p>
        </p:txBody>
      </p:sp>
      <p:sp>
        <p:nvSpPr>
          <p:cNvPr id="93188" name="Oval 4"/>
          <p:cNvSpPr>
            <a:spLocks noChangeArrowheads="1"/>
          </p:cNvSpPr>
          <p:nvPr/>
        </p:nvSpPr>
        <p:spPr bwMode="auto">
          <a:xfrm>
            <a:off x="1066800" y="3505200"/>
            <a:ext cx="7239000" cy="1676400"/>
          </a:xfrm>
          <a:prstGeom prst="ellipse">
            <a:avLst/>
          </a:prstGeom>
          <a:noFill/>
          <a:ln w="12700" cap="sq">
            <a:solidFill>
              <a:schemeClr val="tx1"/>
            </a:solidFill>
            <a:round/>
            <a:headEnd type="none" w="sm" len="sm"/>
            <a:tailEnd type="none" w="sm" len="sm"/>
          </a:ln>
          <a:effectLst/>
        </p:spPr>
        <p:txBody>
          <a:bodyPr wrap="none" anchor="ctr"/>
          <a:lstStyle/>
          <a:p>
            <a:endParaRPr lang="en-US"/>
          </a:p>
        </p:txBody>
      </p:sp>
      <p:sp>
        <p:nvSpPr>
          <p:cNvPr id="93189" name="Freeform 5"/>
          <p:cNvSpPr>
            <a:spLocks/>
          </p:cNvSpPr>
          <p:nvPr/>
        </p:nvSpPr>
        <p:spPr bwMode="auto">
          <a:xfrm>
            <a:off x="3733800" y="4114800"/>
            <a:ext cx="1295400" cy="457200"/>
          </a:xfrm>
          <a:custGeom>
            <a:avLst/>
            <a:gdLst/>
            <a:ahLst/>
            <a:cxnLst>
              <a:cxn ang="0">
                <a:pos x="40" y="56"/>
              </a:cxn>
              <a:cxn ang="0">
                <a:pos x="40" y="200"/>
              </a:cxn>
              <a:cxn ang="0">
                <a:pos x="280" y="248"/>
              </a:cxn>
              <a:cxn ang="0">
                <a:pos x="568" y="200"/>
              </a:cxn>
              <a:cxn ang="0">
                <a:pos x="424" y="56"/>
              </a:cxn>
              <a:cxn ang="0">
                <a:pos x="136" y="8"/>
              </a:cxn>
              <a:cxn ang="0">
                <a:pos x="40" y="56"/>
              </a:cxn>
            </a:cxnLst>
            <a:rect l="0" t="0" r="r" b="b"/>
            <a:pathLst>
              <a:path w="592" h="248">
                <a:moveTo>
                  <a:pt x="40" y="56"/>
                </a:moveTo>
                <a:cubicBezTo>
                  <a:pt x="24" y="88"/>
                  <a:pt x="0" y="168"/>
                  <a:pt x="40" y="200"/>
                </a:cubicBezTo>
                <a:cubicBezTo>
                  <a:pt x="80" y="232"/>
                  <a:pt x="192" y="248"/>
                  <a:pt x="280" y="248"/>
                </a:cubicBezTo>
                <a:cubicBezTo>
                  <a:pt x="368" y="248"/>
                  <a:pt x="544" y="232"/>
                  <a:pt x="568" y="200"/>
                </a:cubicBezTo>
                <a:cubicBezTo>
                  <a:pt x="592" y="168"/>
                  <a:pt x="496" y="88"/>
                  <a:pt x="424" y="56"/>
                </a:cubicBezTo>
                <a:cubicBezTo>
                  <a:pt x="352" y="24"/>
                  <a:pt x="200" y="0"/>
                  <a:pt x="136" y="8"/>
                </a:cubicBezTo>
                <a:cubicBezTo>
                  <a:pt x="72" y="16"/>
                  <a:pt x="56" y="24"/>
                  <a:pt x="40" y="56"/>
                </a:cubicBezTo>
                <a:close/>
              </a:path>
            </a:pathLst>
          </a:custGeom>
          <a:solidFill>
            <a:srgbClr val="0099FF"/>
          </a:solidFill>
          <a:ln w="12700" cap="sq" cmpd="sng">
            <a:solidFill>
              <a:srgbClr val="0099FF"/>
            </a:solidFill>
            <a:prstDash val="solid"/>
            <a:round/>
            <a:headEnd type="none" w="sm" len="sm"/>
            <a:tailEnd type="none" w="sm" len="sm"/>
          </a:ln>
          <a:effectLst/>
        </p:spPr>
        <p:txBody>
          <a:bodyPr wrap="none" anchor="ctr"/>
          <a:lstStyle/>
          <a:p>
            <a:endParaRPr lang="en-US"/>
          </a:p>
        </p:txBody>
      </p:sp>
      <p:sp>
        <p:nvSpPr>
          <p:cNvPr id="93190" name="Oval 6"/>
          <p:cNvSpPr>
            <a:spLocks noChangeArrowheads="1"/>
          </p:cNvSpPr>
          <p:nvPr/>
        </p:nvSpPr>
        <p:spPr bwMode="auto">
          <a:xfrm>
            <a:off x="2971800" y="3810000"/>
            <a:ext cx="2949575" cy="609600"/>
          </a:xfrm>
          <a:prstGeom prst="ellipse">
            <a:avLst/>
          </a:prstGeom>
          <a:noFill/>
          <a:ln w="12700" cap="sq">
            <a:solidFill>
              <a:schemeClr val="tx1"/>
            </a:solidFill>
            <a:round/>
            <a:headEnd type="none" w="sm" len="sm"/>
            <a:tailEnd type="none" w="sm" len="sm"/>
          </a:ln>
          <a:effectLst/>
        </p:spPr>
        <p:txBody>
          <a:bodyPr wrap="none" anchor="ctr"/>
          <a:lstStyle/>
          <a:p>
            <a:endParaRPr lang="en-US"/>
          </a:p>
        </p:txBody>
      </p:sp>
      <p:pic>
        <p:nvPicPr>
          <p:cNvPr id="93191" name="Picture 7" descr="C:\WINNT\Profiles\dhibbard\Desktop\Share\twin otter.JPG"/>
          <p:cNvPicPr>
            <a:picLocks noChangeAspect="1" noChangeArrowheads="1"/>
          </p:cNvPicPr>
          <p:nvPr/>
        </p:nvPicPr>
        <p:blipFill>
          <a:blip r:embed="rId3" cstate="print">
            <a:clrChange>
              <a:clrFrom>
                <a:srgbClr val="FFFFFF"/>
              </a:clrFrom>
              <a:clrTo>
                <a:srgbClr val="FFFFFF">
                  <a:alpha val="0"/>
                </a:srgbClr>
              </a:clrTo>
            </a:clrChange>
          </a:blip>
          <a:srcRect/>
          <a:stretch>
            <a:fillRect/>
          </a:stretch>
        </p:blipFill>
        <p:spPr bwMode="auto">
          <a:xfrm>
            <a:off x="6781800" y="4648200"/>
            <a:ext cx="1295400" cy="676275"/>
          </a:xfrm>
          <a:prstGeom prst="rect">
            <a:avLst/>
          </a:prstGeom>
          <a:noFill/>
        </p:spPr>
      </p:pic>
      <p:grpSp>
        <p:nvGrpSpPr>
          <p:cNvPr id="93192" name="Group 8"/>
          <p:cNvGrpSpPr>
            <a:grpSpLocks/>
          </p:cNvGrpSpPr>
          <p:nvPr/>
        </p:nvGrpSpPr>
        <p:grpSpPr bwMode="auto">
          <a:xfrm>
            <a:off x="3200400" y="2362200"/>
            <a:ext cx="3276600" cy="1524000"/>
            <a:chOff x="2400" y="2496"/>
            <a:chExt cx="505" cy="392"/>
          </a:xfrm>
        </p:grpSpPr>
        <p:grpSp>
          <p:nvGrpSpPr>
            <p:cNvPr id="93193" name="Group 9"/>
            <p:cNvGrpSpPr>
              <a:grpSpLocks/>
            </p:cNvGrpSpPr>
            <p:nvPr/>
          </p:nvGrpSpPr>
          <p:grpSpPr bwMode="auto">
            <a:xfrm>
              <a:off x="2400" y="2496"/>
              <a:ext cx="505" cy="392"/>
              <a:chOff x="2400" y="2496"/>
              <a:chExt cx="505" cy="392"/>
            </a:xfrm>
          </p:grpSpPr>
          <p:grpSp>
            <p:nvGrpSpPr>
              <p:cNvPr id="93194" name="Group 10"/>
              <p:cNvGrpSpPr>
                <a:grpSpLocks/>
              </p:cNvGrpSpPr>
              <p:nvPr/>
            </p:nvGrpSpPr>
            <p:grpSpPr bwMode="auto">
              <a:xfrm rot="-1064452">
                <a:off x="2400" y="2784"/>
                <a:ext cx="160" cy="96"/>
                <a:chOff x="2227" y="1179"/>
                <a:chExt cx="1803" cy="1400"/>
              </a:xfrm>
            </p:grpSpPr>
            <p:sp>
              <p:nvSpPr>
                <p:cNvPr id="93195" name="Freeform 11"/>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93196" name="Freeform 12"/>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93197" name="Freeform 13"/>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93198" name="Freeform 14"/>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93199" name="Freeform 15"/>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93200" name="Freeform 16"/>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93201" name="Freeform 17"/>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93202" name="Group 18"/>
                <p:cNvGrpSpPr>
                  <a:grpSpLocks/>
                </p:cNvGrpSpPr>
                <p:nvPr/>
              </p:nvGrpSpPr>
              <p:grpSpPr bwMode="auto">
                <a:xfrm>
                  <a:off x="3354" y="1931"/>
                  <a:ext cx="609" cy="577"/>
                  <a:chOff x="3354" y="1931"/>
                  <a:chExt cx="609" cy="577"/>
                </a:xfrm>
              </p:grpSpPr>
              <p:sp>
                <p:nvSpPr>
                  <p:cNvPr id="93203" name="Freeform 19"/>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93204" name="Freeform 20"/>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93205" name="Freeform 21"/>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93206" name="Freeform 22"/>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93207" name="Freeform 23"/>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93208" name="Freeform 24"/>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93209" name="Group 25"/>
              <p:cNvGrpSpPr>
                <a:grpSpLocks/>
              </p:cNvGrpSpPr>
              <p:nvPr/>
            </p:nvGrpSpPr>
            <p:grpSpPr bwMode="auto">
              <a:xfrm>
                <a:off x="2448" y="2496"/>
                <a:ext cx="457" cy="392"/>
                <a:chOff x="2448" y="2496"/>
                <a:chExt cx="457" cy="392"/>
              </a:xfrm>
            </p:grpSpPr>
            <p:grpSp>
              <p:nvGrpSpPr>
                <p:cNvPr id="93210" name="Group 26"/>
                <p:cNvGrpSpPr>
                  <a:grpSpLocks/>
                </p:cNvGrpSpPr>
                <p:nvPr/>
              </p:nvGrpSpPr>
              <p:grpSpPr bwMode="auto">
                <a:xfrm>
                  <a:off x="2448" y="2496"/>
                  <a:ext cx="457" cy="392"/>
                  <a:chOff x="2448" y="2496"/>
                  <a:chExt cx="457" cy="392"/>
                </a:xfrm>
              </p:grpSpPr>
              <p:grpSp>
                <p:nvGrpSpPr>
                  <p:cNvPr id="93211" name="Group 27"/>
                  <p:cNvGrpSpPr>
                    <a:grpSpLocks/>
                  </p:cNvGrpSpPr>
                  <p:nvPr/>
                </p:nvGrpSpPr>
                <p:grpSpPr bwMode="auto">
                  <a:xfrm>
                    <a:off x="2448" y="2496"/>
                    <a:ext cx="457" cy="392"/>
                    <a:chOff x="2448" y="2496"/>
                    <a:chExt cx="457" cy="392"/>
                  </a:xfrm>
                </p:grpSpPr>
                <p:grpSp>
                  <p:nvGrpSpPr>
                    <p:cNvPr id="93212" name="Group 28"/>
                    <p:cNvGrpSpPr>
                      <a:grpSpLocks/>
                    </p:cNvGrpSpPr>
                    <p:nvPr/>
                  </p:nvGrpSpPr>
                  <p:grpSpPr bwMode="auto">
                    <a:xfrm>
                      <a:off x="2448" y="2496"/>
                      <a:ext cx="457" cy="392"/>
                      <a:chOff x="2254" y="2448"/>
                      <a:chExt cx="457" cy="392"/>
                    </a:xfrm>
                  </p:grpSpPr>
                  <p:grpSp>
                    <p:nvGrpSpPr>
                      <p:cNvPr id="93213" name="Group 29"/>
                      <p:cNvGrpSpPr>
                        <a:grpSpLocks/>
                      </p:cNvGrpSpPr>
                      <p:nvPr/>
                    </p:nvGrpSpPr>
                    <p:grpSpPr bwMode="auto">
                      <a:xfrm flipH="1">
                        <a:off x="2304" y="2448"/>
                        <a:ext cx="407" cy="392"/>
                        <a:chOff x="383" y="816"/>
                        <a:chExt cx="3063" cy="3165"/>
                      </a:xfrm>
                    </p:grpSpPr>
                    <p:sp>
                      <p:nvSpPr>
                        <p:cNvPr id="93214" name="Freeform 30"/>
                        <p:cNvSpPr>
                          <a:spLocks/>
                        </p:cNvSpPr>
                        <p:nvPr/>
                      </p:nvSpPr>
                      <p:spPr bwMode="auto">
                        <a:xfrm rot="-2100308">
                          <a:off x="2591" y="2496"/>
                          <a:ext cx="654" cy="1160"/>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93215" name="Freeform 31"/>
                        <p:cNvSpPr>
                          <a:spLocks/>
                        </p:cNvSpPr>
                        <p:nvPr/>
                      </p:nvSpPr>
                      <p:spPr bwMode="auto">
                        <a:xfrm rot="-2100308">
                          <a:off x="383" y="816"/>
                          <a:ext cx="2498" cy="3165"/>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93216" name="Freeform 32"/>
                        <p:cNvSpPr>
                          <a:spLocks/>
                        </p:cNvSpPr>
                        <p:nvPr/>
                      </p:nvSpPr>
                      <p:spPr bwMode="auto">
                        <a:xfrm rot="-2100308">
                          <a:off x="2063" y="1536"/>
                          <a:ext cx="307" cy="899"/>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93217" name="Freeform 33"/>
                        <p:cNvSpPr>
                          <a:spLocks/>
                        </p:cNvSpPr>
                        <p:nvPr/>
                      </p:nvSpPr>
                      <p:spPr bwMode="auto">
                        <a:xfrm rot="-2100308">
                          <a:off x="671" y="1392"/>
                          <a:ext cx="1056" cy="1728"/>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93218" name="Freeform 34"/>
                        <p:cNvSpPr>
                          <a:spLocks/>
                        </p:cNvSpPr>
                        <p:nvPr/>
                      </p:nvSpPr>
                      <p:spPr bwMode="auto">
                        <a:xfrm rot="-2100308">
                          <a:off x="2831" y="2880"/>
                          <a:ext cx="391" cy="805"/>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93219" name="Freeform 35"/>
                        <p:cNvSpPr>
                          <a:spLocks/>
                        </p:cNvSpPr>
                        <p:nvPr/>
                      </p:nvSpPr>
                      <p:spPr bwMode="auto">
                        <a:xfrm rot="-2100308">
                          <a:off x="2255" y="2736"/>
                          <a:ext cx="649" cy="1056"/>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nvGrpSpPr>
                        <p:cNvPr id="93220" name="Group 36"/>
                        <p:cNvGrpSpPr>
                          <a:grpSpLocks/>
                        </p:cNvGrpSpPr>
                        <p:nvPr/>
                      </p:nvGrpSpPr>
                      <p:grpSpPr bwMode="auto">
                        <a:xfrm rot="-1303306">
                          <a:off x="1775" y="2256"/>
                          <a:ext cx="1031" cy="1304"/>
                          <a:chOff x="3354" y="1931"/>
                          <a:chExt cx="609" cy="577"/>
                        </a:xfrm>
                      </p:grpSpPr>
                      <p:sp>
                        <p:nvSpPr>
                          <p:cNvPr id="93221" name="Freeform 37"/>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93222" name="Freeform 38"/>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93223" name="Freeform 39"/>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sp>
                        <p:nvSpPr>
                          <p:cNvPr id="93224" name="Freeform 40"/>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sp>
                      <p:nvSpPr>
                        <p:cNvPr id="93225" name="Freeform 41"/>
                        <p:cNvSpPr>
                          <a:spLocks/>
                        </p:cNvSpPr>
                        <p:nvPr/>
                      </p:nvSpPr>
                      <p:spPr bwMode="auto">
                        <a:xfrm rot="-2100308">
                          <a:off x="3119" y="2832"/>
                          <a:ext cx="327" cy="532"/>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gradFill rotWithShape="0">
                          <a:gsLst>
                            <a:gs pos="0">
                              <a:srgbClr val="5F5F5F"/>
                            </a:gs>
                            <a:gs pos="100000">
                              <a:srgbClr val="5F5F5F">
                                <a:gamma/>
                                <a:tint val="48627"/>
                                <a:invGamma/>
                              </a:srgbClr>
                            </a:gs>
                          </a:gsLst>
                          <a:lin ang="5400000" scaled="1"/>
                        </a:gradFill>
                        <a:ln w="9525">
                          <a:noFill/>
                          <a:round/>
                          <a:headEnd/>
                          <a:tailEnd/>
                        </a:ln>
                      </p:spPr>
                      <p:txBody>
                        <a:bodyPr/>
                        <a:lstStyle/>
                        <a:p>
                          <a:endParaRPr lang="en-US"/>
                        </a:p>
                      </p:txBody>
                    </p:sp>
                  </p:grpSp>
                  <p:grpSp>
                    <p:nvGrpSpPr>
                      <p:cNvPr id="93226" name="Group 42"/>
                      <p:cNvGrpSpPr>
                        <a:grpSpLocks/>
                      </p:cNvGrpSpPr>
                      <p:nvPr/>
                    </p:nvGrpSpPr>
                    <p:grpSpPr bwMode="auto">
                      <a:xfrm rot="-1064452">
                        <a:off x="2400" y="2736"/>
                        <a:ext cx="64" cy="47"/>
                        <a:chOff x="2227" y="1179"/>
                        <a:chExt cx="1803" cy="1400"/>
                      </a:xfrm>
                    </p:grpSpPr>
                    <p:sp>
                      <p:nvSpPr>
                        <p:cNvPr id="93227" name="Freeform 43"/>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93228" name="Freeform 44"/>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93229" name="Freeform 45"/>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93230" name="Freeform 46"/>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93231" name="Freeform 47"/>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93232" name="Freeform 48"/>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93233" name="Freeform 49"/>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93234" name="Group 50"/>
                        <p:cNvGrpSpPr>
                          <a:grpSpLocks/>
                        </p:cNvGrpSpPr>
                        <p:nvPr/>
                      </p:nvGrpSpPr>
                      <p:grpSpPr bwMode="auto">
                        <a:xfrm>
                          <a:off x="3354" y="1931"/>
                          <a:ext cx="609" cy="577"/>
                          <a:chOff x="3354" y="1931"/>
                          <a:chExt cx="609" cy="577"/>
                        </a:xfrm>
                      </p:grpSpPr>
                      <p:sp>
                        <p:nvSpPr>
                          <p:cNvPr id="93235" name="Freeform 51"/>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93236" name="Freeform 52"/>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93237" name="Freeform 53"/>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93238" name="Freeform 54"/>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93239" name="Freeform 55"/>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93240" name="Freeform 56"/>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93241" name="Group 57"/>
                      <p:cNvGrpSpPr>
                        <a:grpSpLocks/>
                      </p:cNvGrpSpPr>
                      <p:nvPr/>
                    </p:nvGrpSpPr>
                    <p:grpSpPr bwMode="auto">
                      <a:xfrm rot="-1064452">
                        <a:off x="2254" y="2771"/>
                        <a:ext cx="144" cy="47"/>
                        <a:chOff x="2227" y="1179"/>
                        <a:chExt cx="1803" cy="1400"/>
                      </a:xfrm>
                    </p:grpSpPr>
                    <p:sp>
                      <p:nvSpPr>
                        <p:cNvPr id="93242" name="Freeform 58"/>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93243" name="Freeform 59"/>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93244" name="Freeform 60"/>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93245" name="Freeform 61"/>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93246" name="Freeform 62"/>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93247" name="Freeform 63"/>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93248" name="Freeform 64"/>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93249" name="Group 65"/>
                        <p:cNvGrpSpPr>
                          <a:grpSpLocks/>
                        </p:cNvGrpSpPr>
                        <p:nvPr/>
                      </p:nvGrpSpPr>
                      <p:grpSpPr bwMode="auto">
                        <a:xfrm>
                          <a:off x="3354" y="1931"/>
                          <a:ext cx="609" cy="577"/>
                          <a:chOff x="3354" y="1931"/>
                          <a:chExt cx="609" cy="577"/>
                        </a:xfrm>
                      </p:grpSpPr>
                      <p:sp>
                        <p:nvSpPr>
                          <p:cNvPr id="93250" name="Freeform 66"/>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93251" name="Freeform 67"/>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93252" name="Freeform 68"/>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93253" name="Freeform 69"/>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93254" name="Freeform 70"/>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93255" name="Freeform 71"/>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nvGrpSpPr>
                      <p:cNvPr id="93256" name="Group 72"/>
                      <p:cNvGrpSpPr>
                        <a:grpSpLocks/>
                      </p:cNvGrpSpPr>
                      <p:nvPr/>
                    </p:nvGrpSpPr>
                    <p:grpSpPr bwMode="auto">
                      <a:xfrm rot="-1064452">
                        <a:off x="2400" y="2784"/>
                        <a:ext cx="64" cy="47"/>
                        <a:chOff x="2227" y="1179"/>
                        <a:chExt cx="1803" cy="1400"/>
                      </a:xfrm>
                    </p:grpSpPr>
                    <p:sp>
                      <p:nvSpPr>
                        <p:cNvPr id="93257" name="Freeform 73"/>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93258" name="Freeform 74"/>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93259" name="Freeform 75"/>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93260" name="Freeform 76"/>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93261" name="Freeform 77"/>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93262" name="Freeform 78"/>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93263" name="Freeform 79"/>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93264" name="Group 80"/>
                        <p:cNvGrpSpPr>
                          <a:grpSpLocks/>
                        </p:cNvGrpSpPr>
                        <p:nvPr/>
                      </p:nvGrpSpPr>
                      <p:grpSpPr bwMode="auto">
                        <a:xfrm>
                          <a:off x="3354" y="1931"/>
                          <a:ext cx="609" cy="577"/>
                          <a:chOff x="3354" y="1931"/>
                          <a:chExt cx="609" cy="577"/>
                        </a:xfrm>
                      </p:grpSpPr>
                      <p:sp>
                        <p:nvSpPr>
                          <p:cNvPr id="93265" name="Freeform 81"/>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93266" name="Freeform 82"/>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93267" name="Freeform 83"/>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93268" name="Freeform 84"/>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93269" name="Freeform 85"/>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93270" name="Freeform 86"/>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grpSp>
                  <p:nvGrpSpPr>
                    <p:cNvPr id="93271" name="Group 87"/>
                    <p:cNvGrpSpPr>
                      <a:grpSpLocks/>
                    </p:cNvGrpSpPr>
                    <p:nvPr/>
                  </p:nvGrpSpPr>
                  <p:grpSpPr bwMode="auto">
                    <a:xfrm rot="-1064452">
                      <a:off x="2496" y="2784"/>
                      <a:ext cx="64" cy="48"/>
                      <a:chOff x="2227" y="1179"/>
                      <a:chExt cx="1803" cy="1400"/>
                    </a:xfrm>
                  </p:grpSpPr>
                  <p:sp>
                    <p:nvSpPr>
                      <p:cNvPr id="93272" name="Freeform 88"/>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93273" name="Freeform 89"/>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93274" name="Freeform 90"/>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93275" name="Freeform 91"/>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93276" name="Freeform 92"/>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93277" name="Freeform 93"/>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93278" name="Freeform 94"/>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93279" name="Group 95"/>
                      <p:cNvGrpSpPr>
                        <a:grpSpLocks/>
                      </p:cNvGrpSpPr>
                      <p:nvPr/>
                    </p:nvGrpSpPr>
                    <p:grpSpPr bwMode="auto">
                      <a:xfrm>
                        <a:off x="3354" y="1931"/>
                        <a:ext cx="609" cy="577"/>
                        <a:chOff x="3354" y="1931"/>
                        <a:chExt cx="609" cy="577"/>
                      </a:xfrm>
                    </p:grpSpPr>
                    <p:sp>
                      <p:nvSpPr>
                        <p:cNvPr id="93280" name="Freeform 96"/>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93281" name="Freeform 97"/>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93282" name="Freeform 98"/>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93283" name="Freeform 99"/>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93284" name="Freeform 100"/>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93285" name="Freeform 101"/>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grpSp>
                <p:nvGrpSpPr>
                  <p:cNvPr id="93286" name="Group 102"/>
                  <p:cNvGrpSpPr>
                    <a:grpSpLocks/>
                  </p:cNvGrpSpPr>
                  <p:nvPr/>
                </p:nvGrpSpPr>
                <p:grpSpPr bwMode="auto">
                  <a:xfrm rot="-1064452">
                    <a:off x="2640" y="2784"/>
                    <a:ext cx="64" cy="96"/>
                    <a:chOff x="2227" y="1179"/>
                    <a:chExt cx="1803" cy="1400"/>
                  </a:xfrm>
                </p:grpSpPr>
                <p:sp>
                  <p:nvSpPr>
                    <p:cNvPr id="93287" name="Freeform 103"/>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93288" name="Freeform 104"/>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93289" name="Freeform 105"/>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93290" name="Freeform 106"/>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93291" name="Freeform 107"/>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93292" name="Freeform 108"/>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93293" name="Freeform 109"/>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93294" name="Group 110"/>
                    <p:cNvGrpSpPr>
                      <a:grpSpLocks/>
                    </p:cNvGrpSpPr>
                    <p:nvPr/>
                  </p:nvGrpSpPr>
                  <p:grpSpPr bwMode="auto">
                    <a:xfrm>
                      <a:off x="3354" y="1931"/>
                      <a:ext cx="609" cy="577"/>
                      <a:chOff x="3354" y="1931"/>
                      <a:chExt cx="609" cy="577"/>
                    </a:xfrm>
                  </p:grpSpPr>
                  <p:sp>
                    <p:nvSpPr>
                      <p:cNvPr id="93295" name="Freeform 111"/>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93296" name="Freeform 112"/>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93297" name="Freeform 113"/>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93298" name="Freeform 114"/>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93299" name="Freeform 115"/>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93300" name="Freeform 116"/>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grpSp>
              <p:nvGrpSpPr>
                <p:cNvPr id="93301" name="Group 117"/>
                <p:cNvGrpSpPr>
                  <a:grpSpLocks/>
                </p:cNvGrpSpPr>
                <p:nvPr/>
              </p:nvGrpSpPr>
              <p:grpSpPr bwMode="auto">
                <a:xfrm rot="-1064452">
                  <a:off x="2496" y="2784"/>
                  <a:ext cx="161" cy="96"/>
                  <a:chOff x="2227" y="1179"/>
                  <a:chExt cx="1803" cy="1400"/>
                </a:xfrm>
              </p:grpSpPr>
              <p:sp>
                <p:nvSpPr>
                  <p:cNvPr id="93302" name="Freeform 118"/>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93303" name="Freeform 119"/>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93304" name="Freeform 120"/>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93305" name="Freeform 121"/>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93306" name="Freeform 122"/>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93307" name="Freeform 123"/>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93308" name="Freeform 124"/>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93309" name="Group 125"/>
                  <p:cNvGrpSpPr>
                    <a:grpSpLocks/>
                  </p:cNvGrpSpPr>
                  <p:nvPr/>
                </p:nvGrpSpPr>
                <p:grpSpPr bwMode="auto">
                  <a:xfrm>
                    <a:off x="3354" y="1931"/>
                    <a:ext cx="609" cy="577"/>
                    <a:chOff x="3354" y="1931"/>
                    <a:chExt cx="609" cy="577"/>
                  </a:xfrm>
                </p:grpSpPr>
                <p:sp>
                  <p:nvSpPr>
                    <p:cNvPr id="93310" name="Freeform 126"/>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93311" name="Freeform 127"/>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93312" name="Freeform 128"/>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93313" name="Freeform 129"/>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93314" name="Freeform 130"/>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93315" name="Freeform 131"/>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grpSp>
        <p:grpSp>
          <p:nvGrpSpPr>
            <p:cNvPr id="93316" name="Group 132"/>
            <p:cNvGrpSpPr>
              <a:grpSpLocks/>
            </p:cNvGrpSpPr>
            <p:nvPr/>
          </p:nvGrpSpPr>
          <p:grpSpPr bwMode="auto">
            <a:xfrm rot="-1064452">
              <a:off x="2688" y="2784"/>
              <a:ext cx="96" cy="96"/>
              <a:chOff x="2227" y="1179"/>
              <a:chExt cx="1803" cy="1400"/>
            </a:xfrm>
          </p:grpSpPr>
          <p:sp>
            <p:nvSpPr>
              <p:cNvPr id="93317" name="Freeform 133"/>
              <p:cNvSpPr>
                <a:spLocks/>
              </p:cNvSpPr>
              <p:nvPr/>
            </p:nvSpPr>
            <p:spPr bwMode="auto">
              <a:xfrm>
                <a:off x="2227" y="1568"/>
                <a:ext cx="386" cy="513"/>
              </a:xfrm>
              <a:custGeom>
                <a:avLst/>
                <a:gdLst/>
                <a:ahLst/>
                <a:cxnLst>
                  <a:cxn ang="0">
                    <a:pos x="768" y="639"/>
                  </a:cxn>
                  <a:cxn ang="0">
                    <a:pos x="773" y="476"/>
                  </a:cxn>
                  <a:cxn ang="0">
                    <a:pos x="748" y="369"/>
                  </a:cxn>
                  <a:cxn ang="0">
                    <a:pos x="704" y="293"/>
                  </a:cxn>
                  <a:cxn ang="0">
                    <a:pos x="625" y="224"/>
                  </a:cxn>
                  <a:cxn ang="0">
                    <a:pos x="556" y="186"/>
                  </a:cxn>
                  <a:cxn ang="0">
                    <a:pos x="518" y="145"/>
                  </a:cxn>
                  <a:cxn ang="0">
                    <a:pos x="508" y="77"/>
                  </a:cxn>
                  <a:cxn ang="0">
                    <a:pos x="492" y="40"/>
                  </a:cxn>
                  <a:cxn ang="0">
                    <a:pos x="463" y="113"/>
                  </a:cxn>
                  <a:cxn ang="0">
                    <a:pos x="453" y="167"/>
                  </a:cxn>
                  <a:cxn ang="0">
                    <a:pos x="407" y="133"/>
                  </a:cxn>
                  <a:cxn ang="0">
                    <a:pos x="389" y="57"/>
                  </a:cxn>
                  <a:cxn ang="0">
                    <a:pos x="383" y="3"/>
                  </a:cxn>
                  <a:cxn ang="0">
                    <a:pos x="343" y="64"/>
                  </a:cxn>
                  <a:cxn ang="0">
                    <a:pos x="325" y="171"/>
                  </a:cxn>
                  <a:cxn ang="0">
                    <a:pos x="338" y="260"/>
                  </a:cxn>
                  <a:cxn ang="0">
                    <a:pos x="285" y="194"/>
                  </a:cxn>
                  <a:cxn ang="0">
                    <a:pos x="209" y="167"/>
                  </a:cxn>
                  <a:cxn ang="0">
                    <a:pos x="146" y="183"/>
                  </a:cxn>
                  <a:cxn ang="0">
                    <a:pos x="130" y="234"/>
                  </a:cxn>
                  <a:cxn ang="0">
                    <a:pos x="184" y="255"/>
                  </a:cxn>
                  <a:cxn ang="0">
                    <a:pos x="215" y="336"/>
                  </a:cxn>
                  <a:cxn ang="0">
                    <a:pos x="180" y="406"/>
                  </a:cxn>
                  <a:cxn ang="0">
                    <a:pos x="117" y="441"/>
                  </a:cxn>
                  <a:cxn ang="0">
                    <a:pos x="72" y="429"/>
                  </a:cxn>
                  <a:cxn ang="0">
                    <a:pos x="67" y="378"/>
                  </a:cxn>
                  <a:cxn ang="0">
                    <a:pos x="43" y="385"/>
                  </a:cxn>
                  <a:cxn ang="0">
                    <a:pos x="9" y="439"/>
                  </a:cxn>
                  <a:cxn ang="0">
                    <a:pos x="3" y="537"/>
                  </a:cxn>
                  <a:cxn ang="0">
                    <a:pos x="32" y="647"/>
                  </a:cxn>
                  <a:cxn ang="0">
                    <a:pos x="72" y="674"/>
                  </a:cxn>
                  <a:cxn ang="0">
                    <a:pos x="143" y="720"/>
                  </a:cxn>
                  <a:cxn ang="0">
                    <a:pos x="180" y="775"/>
                  </a:cxn>
                  <a:cxn ang="0">
                    <a:pos x="207" y="860"/>
                  </a:cxn>
                  <a:cxn ang="0">
                    <a:pos x="236" y="958"/>
                  </a:cxn>
                  <a:cxn ang="0">
                    <a:pos x="284" y="997"/>
                  </a:cxn>
                  <a:cxn ang="0">
                    <a:pos x="366" y="1017"/>
                  </a:cxn>
                  <a:cxn ang="0">
                    <a:pos x="474" y="1026"/>
                  </a:cxn>
                  <a:cxn ang="0">
                    <a:pos x="619" y="997"/>
                  </a:cxn>
                  <a:cxn ang="0">
                    <a:pos x="707" y="939"/>
                  </a:cxn>
                  <a:cxn ang="0">
                    <a:pos x="741" y="857"/>
                  </a:cxn>
                </a:cxnLst>
                <a:rect l="0" t="0" r="r" b="b"/>
                <a:pathLst>
                  <a:path w="773" h="1026">
                    <a:moveTo>
                      <a:pt x="754" y="766"/>
                    </a:moveTo>
                    <a:lnTo>
                      <a:pt x="764" y="697"/>
                    </a:lnTo>
                    <a:lnTo>
                      <a:pt x="768" y="639"/>
                    </a:lnTo>
                    <a:lnTo>
                      <a:pt x="773" y="578"/>
                    </a:lnTo>
                    <a:lnTo>
                      <a:pt x="773" y="522"/>
                    </a:lnTo>
                    <a:lnTo>
                      <a:pt x="773" y="476"/>
                    </a:lnTo>
                    <a:lnTo>
                      <a:pt x="768" y="435"/>
                    </a:lnTo>
                    <a:lnTo>
                      <a:pt x="760" y="400"/>
                    </a:lnTo>
                    <a:lnTo>
                      <a:pt x="748" y="369"/>
                    </a:lnTo>
                    <a:lnTo>
                      <a:pt x="738" y="345"/>
                    </a:lnTo>
                    <a:lnTo>
                      <a:pt x="721" y="316"/>
                    </a:lnTo>
                    <a:lnTo>
                      <a:pt x="704" y="293"/>
                    </a:lnTo>
                    <a:lnTo>
                      <a:pt x="678" y="264"/>
                    </a:lnTo>
                    <a:lnTo>
                      <a:pt x="651" y="241"/>
                    </a:lnTo>
                    <a:lnTo>
                      <a:pt x="625" y="224"/>
                    </a:lnTo>
                    <a:lnTo>
                      <a:pt x="602" y="215"/>
                    </a:lnTo>
                    <a:lnTo>
                      <a:pt x="575" y="202"/>
                    </a:lnTo>
                    <a:lnTo>
                      <a:pt x="556" y="186"/>
                    </a:lnTo>
                    <a:lnTo>
                      <a:pt x="538" y="173"/>
                    </a:lnTo>
                    <a:lnTo>
                      <a:pt x="524" y="154"/>
                    </a:lnTo>
                    <a:lnTo>
                      <a:pt x="518" y="145"/>
                    </a:lnTo>
                    <a:lnTo>
                      <a:pt x="511" y="127"/>
                    </a:lnTo>
                    <a:lnTo>
                      <a:pt x="508" y="98"/>
                    </a:lnTo>
                    <a:lnTo>
                      <a:pt x="508" y="77"/>
                    </a:lnTo>
                    <a:lnTo>
                      <a:pt x="514" y="46"/>
                    </a:lnTo>
                    <a:lnTo>
                      <a:pt x="515" y="17"/>
                    </a:lnTo>
                    <a:lnTo>
                      <a:pt x="492" y="40"/>
                    </a:lnTo>
                    <a:lnTo>
                      <a:pt x="476" y="60"/>
                    </a:lnTo>
                    <a:lnTo>
                      <a:pt x="465" y="89"/>
                    </a:lnTo>
                    <a:lnTo>
                      <a:pt x="463" y="113"/>
                    </a:lnTo>
                    <a:lnTo>
                      <a:pt x="465" y="138"/>
                    </a:lnTo>
                    <a:lnTo>
                      <a:pt x="471" y="167"/>
                    </a:lnTo>
                    <a:lnTo>
                      <a:pt x="453" y="167"/>
                    </a:lnTo>
                    <a:lnTo>
                      <a:pt x="433" y="159"/>
                    </a:lnTo>
                    <a:lnTo>
                      <a:pt x="421" y="147"/>
                    </a:lnTo>
                    <a:lnTo>
                      <a:pt x="407" y="133"/>
                    </a:lnTo>
                    <a:lnTo>
                      <a:pt x="393" y="113"/>
                    </a:lnTo>
                    <a:lnTo>
                      <a:pt x="389" y="89"/>
                    </a:lnTo>
                    <a:lnTo>
                      <a:pt x="389" y="57"/>
                    </a:lnTo>
                    <a:lnTo>
                      <a:pt x="393" y="26"/>
                    </a:lnTo>
                    <a:lnTo>
                      <a:pt x="402" y="0"/>
                    </a:lnTo>
                    <a:lnTo>
                      <a:pt x="383" y="3"/>
                    </a:lnTo>
                    <a:lnTo>
                      <a:pt x="361" y="17"/>
                    </a:lnTo>
                    <a:lnTo>
                      <a:pt x="349" y="40"/>
                    </a:lnTo>
                    <a:lnTo>
                      <a:pt x="343" y="64"/>
                    </a:lnTo>
                    <a:lnTo>
                      <a:pt x="331" y="95"/>
                    </a:lnTo>
                    <a:lnTo>
                      <a:pt x="328" y="133"/>
                    </a:lnTo>
                    <a:lnTo>
                      <a:pt x="325" y="171"/>
                    </a:lnTo>
                    <a:lnTo>
                      <a:pt x="328" y="206"/>
                    </a:lnTo>
                    <a:lnTo>
                      <a:pt x="331" y="234"/>
                    </a:lnTo>
                    <a:lnTo>
                      <a:pt x="338" y="260"/>
                    </a:lnTo>
                    <a:lnTo>
                      <a:pt x="319" y="234"/>
                    </a:lnTo>
                    <a:lnTo>
                      <a:pt x="302" y="209"/>
                    </a:lnTo>
                    <a:lnTo>
                      <a:pt x="285" y="194"/>
                    </a:lnTo>
                    <a:lnTo>
                      <a:pt x="259" y="179"/>
                    </a:lnTo>
                    <a:lnTo>
                      <a:pt x="236" y="171"/>
                    </a:lnTo>
                    <a:lnTo>
                      <a:pt x="209" y="167"/>
                    </a:lnTo>
                    <a:lnTo>
                      <a:pt x="184" y="168"/>
                    </a:lnTo>
                    <a:lnTo>
                      <a:pt x="165" y="173"/>
                    </a:lnTo>
                    <a:lnTo>
                      <a:pt x="146" y="183"/>
                    </a:lnTo>
                    <a:lnTo>
                      <a:pt x="125" y="202"/>
                    </a:lnTo>
                    <a:lnTo>
                      <a:pt x="104" y="235"/>
                    </a:lnTo>
                    <a:lnTo>
                      <a:pt x="130" y="234"/>
                    </a:lnTo>
                    <a:lnTo>
                      <a:pt x="146" y="234"/>
                    </a:lnTo>
                    <a:lnTo>
                      <a:pt x="166" y="243"/>
                    </a:lnTo>
                    <a:lnTo>
                      <a:pt x="184" y="255"/>
                    </a:lnTo>
                    <a:lnTo>
                      <a:pt x="203" y="279"/>
                    </a:lnTo>
                    <a:lnTo>
                      <a:pt x="213" y="304"/>
                    </a:lnTo>
                    <a:lnTo>
                      <a:pt x="215" y="336"/>
                    </a:lnTo>
                    <a:lnTo>
                      <a:pt x="210" y="363"/>
                    </a:lnTo>
                    <a:lnTo>
                      <a:pt x="201" y="383"/>
                    </a:lnTo>
                    <a:lnTo>
                      <a:pt x="180" y="406"/>
                    </a:lnTo>
                    <a:lnTo>
                      <a:pt x="156" y="421"/>
                    </a:lnTo>
                    <a:lnTo>
                      <a:pt x="133" y="435"/>
                    </a:lnTo>
                    <a:lnTo>
                      <a:pt x="117" y="441"/>
                    </a:lnTo>
                    <a:lnTo>
                      <a:pt x="102" y="445"/>
                    </a:lnTo>
                    <a:lnTo>
                      <a:pt x="79" y="441"/>
                    </a:lnTo>
                    <a:lnTo>
                      <a:pt x="72" y="429"/>
                    </a:lnTo>
                    <a:lnTo>
                      <a:pt x="66" y="410"/>
                    </a:lnTo>
                    <a:lnTo>
                      <a:pt x="66" y="389"/>
                    </a:lnTo>
                    <a:lnTo>
                      <a:pt x="67" y="378"/>
                    </a:lnTo>
                    <a:lnTo>
                      <a:pt x="67" y="363"/>
                    </a:lnTo>
                    <a:lnTo>
                      <a:pt x="55" y="371"/>
                    </a:lnTo>
                    <a:lnTo>
                      <a:pt x="43" y="385"/>
                    </a:lnTo>
                    <a:lnTo>
                      <a:pt x="32" y="400"/>
                    </a:lnTo>
                    <a:lnTo>
                      <a:pt x="18" y="418"/>
                    </a:lnTo>
                    <a:lnTo>
                      <a:pt x="9" y="439"/>
                    </a:lnTo>
                    <a:lnTo>
                      <a:pt x="5" y="467"/>
                    </a:lnTo>
                    <a:lnTo>
                      <a:pt x="0" y="503"/>
                    </a:lnTo>
                    <a:lnTo>
                      <a:pt x="3" y="537"/>
                    </a:lnTo>
                    <a:lnTo>
                      <a:pt x="6" y="575"/>
                    </a:lnTo>
                    <a:lnTo>
                      <a:pt x="17" y="621"/>
                    </a:lnTo>
                    <a:lnTo>
                      <a:pt x="32" y="647"/>
                    </a:lnTo>
                    <a:lnTo>
                      <a:pt x="44" y="659"/>
                    </a:lnTo>
                    <a:lnTo>
                      <a:pt x="55" y="668"/>
                    </a:lnTo>
                    <a:lnTo>
                      <a:pt x="72" y="674"/>
                    </a:lnTo>
                    <a:lnTo>
                      <a:pt x="95" y="689"/>
                    </a:lnTo>
                    <a:lnTo>
                      <a:pt x="122" y="709"/>
                    </a:lnTo>
                    <a:lnTo>
                      <a:pt x="143" y="720"/>
                    </a:lnTo>
                    <a:lnTo>
                      <a:pt x="159" y="737"/>
                    </a:lnTo>
                    <a:lnTo>
                      <a:pt x="168" y="749"/>
                    </a:lnTo>
                    <a:lnTo>
                      <a:pt x="180" y="775"/>
                    </a:lnTo>
                    <a:lnTo>
                      <a:pt x="194" y="805"/>
                    </a:lnTo>
                    <a:lnTo>
                      <a:pt x="201" y="827"/>
                    </a:lnTo>
                    <a:lnTo>
                      <a:pt x="207" y="860"/>
                    </a:lnTo>
                    <a:lnTo>
                      <a:pt x="215" y="901"/>
                    </a:lnTo>
                    <a:lnTo>
                      <a:pt x="223" y="932"/>
                    </a:lnTo>
                    <a:lnTo>
                      <a:pt x="236" y="958"/>
                    </a:lnTo>
                    <a:lnTo>
                      <a:pt x="250" y="973"/>
                    </a:lnTo>
                    <a:lnTo>
                      <a:pt x="265" y="985"/>
                    </a:lnTo>
                    <a:lnTo>
                      <a:pt x="284" y="997"/>
                    </a:lnTo>
                    <a:lnTo>
                      <a:pt x="309" y="1008"/>
                    </a:lnTo>
                    <a:lnTo>
                      <a:pt x="337" y="1013"/>
                    </a:lnTo>
                    <a:lnTo>
                      <a:pt x="366" y="1017"/>
                    </a:lnTo>
                    <a:lnTo>
                      <a:pt x="408" y="1025"/>
                    </a:lnTo>
                    <a:lnTo>
                      <a:pt x="433" y="1025"/>
                    </a:lnTo>
                    <a:lnTo>
                      <a:pt x="474" y="1026"/>
                    </a:lnTo>
                    <a:lnTo>
                      <a:pt x="526" y="1025"/>
                    </a:lnTo>
                    <a:lnTo>
                      <a:pt x="572" y="1013"/>
                    </a:lnTo>
                    <a:lnTo>
                      <a:pt x="619" y="997"/>
                    </a:lnTo>
                    <a:lnTo>
                      <a:pt x="655" y="977"/>
                    </a:lnTo>
                    <a:lnTo>
                      <a:pt x="687" y="958"/>
                    </a:lnTo>
                    <a:lnTo>
                      <a:pt x="707" y="939"/>
                    </a:lnTo>
                    <a:lnTo>
                      <a:pt x="721" y="920"/>
                    </a:lnTo>
                    <a:lnTo>
                      <a:pt x="730" y="892"/>
                    </a:lnTo>
                    <a:lnTo>
                      <a:pt x="741" y="857"/>
                    </a:lnTo>
                    <a:lnTo>
                      <a:pt x="751" y="807"/>
                    </a:lnTo>
                    <a:lnTo>
                      <a:pt x="754" y="766"/>
                    </a:lnTo>
                    <a:close/>
                  </a:path>
                </a:pathLst>
              </a:custGeom>
              <a:solidFill>
                <a:srgbClr val="FF0000"/>
              </a:solidFill>
              <a:ln w="9525">
                <a:noFill/>
                <a:round/>
                <a:headEnd/>
                <a:tailEnd/>
              </a:ln>
            </p:spPr>
            <p:txBody>
              <a:bodyPr/>
              <a:lstStyle/>
              <a:p>
                <a:endParaRPr lang="en-US"/>
              </a:p>
            </p:txBody>
          </p:sp>
          <p:sp>
            <p:nvSpPr>
              <p:cNvPr id="93318" name="Freeform 134"/>
              <p:cNvSpPr>
                <a:spLocks/>
              </p:cNvSpPr>
              <p:nvPr/>
            </p:nvSpPr>
            <p:spPr bwMode="auto">
              <a:xfrm>
                <a:off x="2418" y="1279"/>
                <a:ext cx="455" cy="882"/>
              </a:xfrm>
              <a:custGeom>
                <a:avLst/>
                <a:gdLst/>
                <a:ahLst/>
                <a:cxnLst>
                  <a:cxn ang="0">
                    <a:pos x="132" y="1599"/>
                  </a:cxn>
                  <a:cxn ang="0">
                    <a:pos x="35" y="1428"/>
                  </a:cxn>
                  <a:cxn ang="0">
                    <a:pos x="6" y="1256"/>
                  </a:cxn>
                  <a:cxn ang="0">
                    <a:pos x="6" y="1047"/>
                  </a:cxn>
                  <a:cxn ang="0">
                    <a:pos x="29" y="881"/>
                  </a:cxn>
                  <a:cxn ang="0">
                    <a:pos x="94" y="730"/>
                  </a:cxn>
                  <a:cxn ang="0">
                    <a:pos x="100" y="565"/>
                  </a:cxn>
                  <a:cxn ang="0">
                    <a:pos x="82" y="471"/>
                  </a:cxn>
                  <a:cxn ang="0">
                    <a:pos x="41" y="355"/>
                  </a:cxn>
                  <a:cxn ang="0">
                    <a:pos x="51" y="320"/>
                  </a:cxn>
                  <a:cxn ang="0">
                    <a:pos x="121" y="395"/>
                  </a:cxn>
                  <a:cxn ang="0">
                    <a:pos x="163" y="420"/>
                  </a:cxn>
                  <a:cxn ang="0">
                    <a:pos x="160" y="251"/>
                  </a:cxn>
                  <a:cxn ang="0">
                    <a:pos x="94" y="65"/>
                  </a:cxn>
                  <a:cxn ang="0">
                    <a:pos x="94" y="0"/>
                  </a:cxn>
                  <a:cxn ang="0">
                    <a:pos x="207" y="20"/>
                  </a:cxn>
                  <a:cxn ang="0">
                    <a:pos x="309" y="116"/>
                  </a:cxn>
                  <a:cxn ang="0">
                    <a:pos x="384" y="282"/>
                  </a:cxn>
                  <a:cxn ang="0">
                    <a:pos x="426" y="346"/>
                  </a:cxn>
                  <a:cxn ang="0">
                    <a:pos x="499" y="234"/>
                  </a:cxn>
                  <a:cxn ang="0">
                    <a:pos x="617" y="169"/>
                  </a:cxn>
                  <a:cxn ang="0">
                    <a:pos x="714" y="183"/>
                  </a:cxn>
                  <a:cxn ang="0">
                    <a:pos x="761" y="285"/>
                  </a:cxn>
                  <a:cxn ang="0">
                    <a:pos x="682" y="285"/>
                  </a:cxn>
                  <a:cxn ang="0">
                    <a:pos x="641" y="320"/>
                  </a:cxn>
                  <a:cxn ang="0">
                    <a:pos x="617" y="404"/>
                  </a:cxn>
                  <a:cxn ang="0">
                    <a:pos x="633" y="475"/>
                  </a:cxn>
                  <a:cxn ang="0">
                    <a:pos x="690" y="535"/>
                  </a:cxn>
                  <a:cxn ang="0">
                    <a:pos x="769" y="532"/>
                  </a:cxn>
                  <a:cxn ang="0">
                    <a:pos x="769" y="411"/>
                  </a:cxn>
                  <a:cxn ang="0">
                    <a:pos x="835" y="495"/>
                  </a:cxn>
                  <a:cxn ang="0">
                    <a:pos x="885" y="634"/>
                  </a:cxn>
                  <a:cxn ang="0">
                    <a:pos x="885" y="751"/>
                  </a:cxn>
                  <a:cxn ang="0">
                    <a:pos x="841" y="861"/>
                  </a:cxn>
                  <a:cxn ang="0">
                    <a:pos x="768" y="955"/>
                  </a:cxn>
                  <a:cxn ang="0">
                    <a:pos x="731" y="1036"/>
                  </a:cxn>
                  <a:cxn ang="0">
                    <a:pos x="758" y="1151"/>
                  </a:cxn>
                  <a:cxn ang="0">
                    <a:pos x="830" y="1222"/>
                  </a:cxn>
                  <a:cxn ang="0">
                    <a:pos x="882" y="1198"/>
                  </a:cxn>
                  <a:cxn ang="0">
                    <a:pos x="909" y="1304"/>
                  </a:cxn>
                  <a:cxn ang="0">
                    <a:pos x="877" y="1461"/>
                  </a:cxn>
                  <a:cxn ang="0">
                    <a:pos x="824" y="1594"/>
                  </a:cxn>
                  <a:cxn ang="0">
                    <a:pos x="745" y="1686"/>
                  </a:cxn>
                  <a:cxn ang="0">
                    <a:pos x="650" y="1747"/>
                  </a:cxn>
                  <a:cxn ang="0">
                    <a:pos x="536" y="1754"/>
                  </a:cxn>
                  <a:cxn ang="0">
                    <a:pos x="388" y="1699"/>
                  </a:cxn>
                  <a:cxn ang="0">
                    <a:pos x="202" y="1663"/>
                  </a:cxn>
                </a:cxnLst>
                <a:rect l="0" t="0" r="r" b="b"/>
                <a:pathLst>
                  <a:path w="909" h="1763">
                    <a:moveTo>
                      <a:pt x="202" y="1663"/>
                    </a:moveTo>
                    <a:lnTo>
                      <a:pt x="169" y="1637"/>
                    </a:lnTo>
                    <a:lnTo>
                      <a:pt x="132" y="1599"/>
                    </a:lnTo>
                    <a:lnTo>
                      <a:pt x="97" y="1545"/>
                    </a:lnTo>
                    <a:lnTo>
                      <a:pt x="62" y="1489"/>
                    </a:lnTo>
                    <a:lnTo>
                      <a:pt x="35" y="1428"/>
                    </a:lnTo>
                    <a:lnTo>
                      <a:pt x="19" y="1376"/>
                    </a:lnTo>
                    <a:lnTo>
                      <a:pt x="7" y="1311"/>
                    </a:lnTo>
                    <a:lnTo>
                      <a:pt x="6" y="1256"/>
                    </a:lnTo>
                    <a:lnTo>
                      <a:pt x="1" y="1176"/>
                    </a:lnTo>
                    <a:lnTo>
                      <a:pt x="0" y="1106"/>
                    </a:lnTo>
                    <a:lnTo>
                      <a:pt x="6" y="1047"/>
                    </a:lnTo>
                    <a:lnTo>
                      <a:pt x="6" y="1001"/>
                    </a:lnTo>
                    <a:lnTo>
                      <a:pt x="13" y="937"/>
                    </a:lnTo>
                    <a:lnTo>
                      <a:pt x="29" y="881"/>
                    </a:lnTo>
                    <a:lnTo>
                      <a:pt x="48" y="827"/>
                    </a:lnTo>
                    <a:lnTo>
                      <a:pt x="76" y="777"/>
                    </a:lnTo>
                    <a:lnTo>
                      <a:pt x="94" y="730"/>
                    </a:lnTo>
                    <a:lnTo>
                      <a:pt x="103" y="667"/>
                    </a:lnTo>
                    <a:lnTo>
                      <a:pt x="106" y="617"/>
                    </a:lnTo>
                    <a:lnTo>
                      <a:pt x="100" y="565"/>
                    </a:lnTo>
                    <a:lnTo>
                      <a:pt x="94" y="532"/>
                    </a:lnTo>
                    <a:lnTo>
                      <a:pt x="86" y="504"/>
                    </a:lnTo>
                    <a:lnTo>
                      <a:pt x="82" y="471"/>
                    </a:lnTo>
                    <a:lnTo>
                      <a:pt x="68" y="433"/>
                    </a:lnTo>
                    <a:lnTo>
                      <a:pt x="51" y="391"/>
                    </a:lnTo>
                    <a:lnTo>
                      <a:pt x="41" y="355"/>
                    </a:lnTo>
                    <a:lnTo>
                      <a:pt x="27" y="330"/>
                    </a:lnTo>
                    <a:lnTo>
                      <a:pt x="9" y="303"/>
                    </a:lnTo>
                    <a:lnTo>
                      <a:pt x="51" y="320"/>
                    </a:lnTo>
                    <a:lnTo>
                      <a:pt x="82" y="341"/>
                    </a:lnTo>
                    <a:lnTo>
                      <a:pt x="108" y="373"/>
                    </a:lnTo>
                    <a:lnTo>
                      <a:pt x="121" y="395"/>
                    </a:lnTo>
                    <a:lnTo>
                      <a:pt x="138" y="433"/>
                    </a:lnTo>
                    <a:lnTo>
                      <a:pt x="152" y="477"/>
                    </a:lnTo>
                    <a:lnTo>
                      <a:pt x="163" y="420"/>
                    </a:lnTo>
                    <a:lnTo>
                      <a:pt x="169" y="364"/>
                    </a:lnTo>
                    <a:lnTo>
                      <a:pt x="169" y="312"/>
                    </a:lnTo>
                    <a:lnTo>
                      <a:pt x="160" y="251"/>
                    </a:lnTo>
                    <a:lnTo>
                      <a:pt x="138" y="178"/>
                    </a:lnTo>
                    <a:lnTo>
                      <a:pt x="118" y="122"/>
                    </a:lnTo>
                    <a:lnTo>
                      <a:pt x="94" y="65"/>
                    </a:lnTo>
                    <a:lnTo>
                      <a:pt x="76" y="26"/>
                    </a:lnTo>
                    <a:lnTo>
                      <a:pt x="62" y="0"/>
                    </a:lnTo>
                    <a:lnTo>
                      <a:pt x="94" y="0"/>
                    </a:lnTo>
                    <a:lnTo>
                      <a:pt x="135" y="1"/>
                    </a:lnTo>
                    <a:lnTo>
                      <a:pt x="176" y="10"/>
                    </a:lnTo>
                    <a:lnTo>
                      <a:pt x="207" y="20"/>
                    </a:lnTo>
                    <a:lnTo>
                      <a:pt x="246" y="44"/>
                    </a:lnTo>
                    <a:lnTo>
                      <a:pt x="278" y="82"/>
                    </a:lnTo>
                    <a:lnTo>
                      <a:pt x="309" y="116"/>
                    </a:lnTo>
                    <a:lnTo>
                      <a:pt x="335" y="164"/>
                    </a:lnTo>
                    <a:lnTo>
                      <a:pt x="358" y="224"/>
                    </a:lnTo>
                    <a:lnTo>
                      <a:pt x="384" y="282"/>
                    </a:lnTo>
                    <a:lnTo>
                      <a:pt x="402" y="346"/>
                    </a:lnTo>
                    <a:lnTo>
                      <a:pt x="411" y="420"/>
                    </a:lnTo>
                    <a:lnTo>
                      <a:pt x="426" y="346"/>
                    </a:lnTo>
                    <a:lnTo>
                      <a:pt x="446" y="306"/>
                    </a:lnTo>
                    <a:lnTo>
                      <a:pt x="470" y="270"/>
                    </a:lnTo>
                    <a:lnTo>
                      <a:pt x="499" y="234"/>
                    </a:lnTo>
                    <a:lnTo>
                      <a:pt x="537" y="202"/>
                    </a:lnTo>
                    <a:lnTo>
                      <a:pt x="579" y="181"/>
                    </a:lnTo>
                    <a:lnTo>
                      <a:pt x="617" y="169"/>
                    </a:lnTo>
                    <a:lnTo>
                      <a:pt x="655" y="161"/>
                    </a:lnTo>
                    <a:lnTo>
                      <a:pt x="690" y="169"/>
                    </a:lnTo>
                    <a:lnTo>
                      <a:pt x="714" y="183"/>
                    </a:lnTo>
                    <a:lnTo>
                      <a:pt x="739" y="209"/>
                    </a:lnTo>
                    <a:lnTo>
                      <a:pt x="751" y="239"/>
                    </a:lnTo>
                    <a:lnTo>
                      <a:pt x="761" y="285"/>
                    </a:lnTo>
                    <a:lnTo>
                      <a:pt x="734" y="276"/>
                    </a:lnTo>
                    <a:lnTo>
                      <a:pt x="707" y="273"/>
                    </a:lnTo>
                    <a:lnTo>
                      <a:pt x="682" y="285"/>
                    </a:lnTo>
                    <a:lnTo>
                      <a:pt x="672" y="291"/>
                    </a:lnTo>
                    <a:lnTo>
                      <a:pt x="658" y="300"/>
                    </a:lnTo>
                    <a:lnTo>
                      <a:pt x="641" y="320"/>
                    </a:lnTo>
                    <a:lnTo>
                      <a:pt x="630" y="343"/>
                    </a:lnTo>
                    <a:lnTo>
                      <a:pt x="621" y="376"/>
                    </a:lnTo>
                    <a:lnTo>
                      <a:pt x="617" y="404"/>
                    </a:lnTo>
                    <a:lnTo>
                      <a:pt x="617" y="433"/>
                    </a:lnTo>
                    <a:lnTo>
                      <a:pt x="624" y="459"/>
                    </a:lnTo>
                    <a:lnTo>
                      <a:pt x="633" y="475"/>
                    </a:lnTo>
                    <a:lnTo>
                      <a:pt x="644" y="497"/>
                    </a:lnTo>
                    <a:lnTo>
                      <a:pt x="667" y="518"/>
                    </a:lnTo>
                    <a:lnTo>
                      <a:pt x="690" y="535"/>
                    </a:lnTo>
                    <a:lnTo>
                      <a:pt x="714" y="547"/>
                    </a:lnTo>
                    <a:lnTo>
                      <a:pt x="742" y="548"/>
                    </a:lnTo>
                    <a:lnTo>
                      <a:pt x="769" y="532"/>
                    </a:lnTo>
                    <a:lnTo>
                      <a:pt x="777" y="497"/>
                    </a:lnTo>
                    <a:lnTo>
                      <a:pt x="777" y="457"/>
                    </a:lnTo>
                    <a:lnTo>
                      <a:pt x="769" y="411"/>
                    </a:lnTo>
                    <a:lnTo>
                      <a:pt x="792" y="433"/>
                    </a:lnTo>
                    <a:lnTo>
                      <a:pt x="815" y="466"/>
                    </a:lnTo>
                    <a:lnTo>
                      <a:pt x="835" y="495"/>
                    </a:lnTo>
                    <a:lnTo>
                      <a:pt x="859" y="544"/>
                    </a:lnTo>
                    <a:lnTo>
                      <a:pt x="874" y="584"/>
                    </a:lnTo>
                    <a:lnTo>
                      <a:pt x="885" y="634"/>
                    </a:lnTo>
                    <a:lnTo>
                      <a:pt x="891" y="673"/>
                    </a:lnTo>
                    <a:lnTo>
                      <a:pt x="891" y="707"/>
                    </a:lnTo>
                    <a:lnTo>
                      <a:pt x="885" y="751"/>
                    </a:lnTo>
                    <a:lnTo>
                      <a:pt x="877" y="791"/>
                    </a:lnTo>
                    <a:lnTo>
                      <a:pt x="864" y="824"/>
                    </a:lnTo>
                    <a:lnTo>
                      <a:pt x="841" y="861"/>
                    </a:lnTo>
                    <a:lnTo>
                      <a:pt x="815" y="894"/>
                    </a:lnTo>
                    <a:lnTo>
                      <a:pt x="789" y="923"/>
                    </a:lnTo>
                    <a:lnTo>
                      <a:pt x="768" y="955"/>
                    </a:lnTo>
                    <a:lnTo>
                      <a:pt x="749" y="977"/>
                    </a:lnTo>
                    <a:lnTo>
                      <a:pt x="739" y="1003"/>
                    </a:lnTo>
                    <a:lnTo>
                      <a:pt x="731" y="1036"/>
                    </a:lnTo>
                    <a:lnTo>
                      <a:pt x="731" y="1080"/>
                    </a:lnTo>
                    <a:lnTo>
                      <a:pt x="742" y="1112"/>
                    </a:lnTo>
                    <a:lnTo>
                      <a:pt x="758" y="1151"/>
                    </a:lnTo>
                    <a:lnTo>
                      <a:pt x="784" y="1181"/>
                    </a:lnTo>
                    <a:lnTo>
                      <a:pt x="804" y="1202"/>
                    </a:lnTo>
                    <a:lnTo>
                      <a:pt x="830" y="1222"/>
                    </a:lnTo>
                    <a:lnTo>
                      <a:pt x="851" y="1195"/>
                    </a:lnTo>
                    <a:lnTo>
                      <a:pt x="864" y="1167"/>
                    </a:lnTo>
                    <a:lnTo>
                      <a:pt x="882" y="1198"/>
                    </a:lnTo>
                    <a:lnTo>
                      <a:pt x="893" y="1227"/>
                    </a:lnTo>
                    <a:lnTo>
                      <a:pt x="903" y="1263"/>
                    </a:lnTo>
                    <a:lnTo>
                      <a:pt x="909" y="1304"/>
                    </a:lnTo>
                    <a:lnTo>
                      <a:pt x="909" y="1359"/>
                    </a:lnTo>
                    <a:lnTo>
                      <a:pt x="893" y="1413"/>
                    </a:lnTo>
                    <a:lnTo>
                      <a:pt x="877" y="1461"/>
                    </a:lnTo>
                    <a:lnTo>
                      <a:pt x="867" y="1503"/>
                    </a:lnTo>
                    <a:lnTo>
                      <a:pt x="851" y="1545"/>
                    </a:lnTo>
                    <a:lnTo>
                      <a:pt x="824" y="1594"/>
                    </a:lnTo>
                    <a:lnTo>
                      <a:pt x="792" y="1632"/>
                    </a:lnTo>
                    <a:lnTo>
                      <a:pt x="768" y="1658"/>
                    </a:lnTo>
                    <a:lnTo>
                      <a:pt x="745" y="1686"/>
                    </a:lnTo>
                    <a:lnTo>
                      <a:pt x="720" y="1710"/>
                    </a:lnTo>
                    <a:lnTo>
                      <a:pt x="688" y="1728"/>
                    </a:lnTo>
                    <a:lnTo>
                      <a:pt x="650" y="1747"/>
                    </a:lnTo>
                    <a:lnTo>
                      <a:pt x="609" y="1759"/>
                    </a:lnTo>
                    <a:lnTo>
                      <a:pt x="574" y="1763"/>
                    </a:lnTo>
                    <a:lnTo>
                      <a:pt x="536" y="1754"/>
                    </a:lnTo>
                    <a:lnTo>
                      <a:pt x="498" y="1719"/>
                    </a:lnTo>
                    <a:lnTo>
                      <a:pt x="448" y="1705"/>
                    </a:lnTo>
                    <a:lnTo>
                      <a:pt x="388" y="1699"/>
                    </a:lnTo>
                    <a:lnTo>
                      <a:pt x="313" y="1699"/>
                    </a:lnTo>
                    <a:lnTo>
                      <a:pt x="249" y="1684"/>
                    </a:lnTo>
                    <a:lnTo>
                      <a:pt x="202" y="1663"/>
                    </a:lnTo>
                    <a:close/>
                  </a:path>
                </a:pathLst>
              </a:custGeom>
              <a:solidFill>
                <a:srgbClr val="E00000"/>
              </a:solidFill>
              <a:ln w="9525">
                <a:noFill/>
                <a:round/>
                <a:headEnd/>
                <a:tailEnd/>
              </a:ln>
            </p:spPr>
            <p:txBody>
              <a:bodyPr/>
              <a:lstStyle/>
              <a:p>
                <a:endParaRPr lang="en-US"/>
              </a:p>
            </p:txBody>
          </p:sp>
          <p:sp>
            <p:nvSpPr>
              <p:cNvPr id="93319" name="Freeform 135"/>
              <p:cNvSpPr>
                <a:spLocks/>
              </p:cNvSpPr>
              <p:nvPr/>
            </p:nvSpPr>
            <p:spPr bwMode="auto">
              <a:xfrm>
                <a:off x="2556" y="1179"/>
                <a:ext cx="1474" cy="1400"/>
              </a:xfrm>
              <a:custGeom>
                <a:avLst/>
                <a:gdLst/>
                <a:ahLst/>
                <a:cxnLst>
                  <a:cxn ang="0">
                    <a:pos x="5" y="1406"/>
                  </a:cxn>
                  <a:cxn ang="0">
                    <a:pos x="64" y="1152"/>
                  </a:cxn>
                  <a:cxn ang="0">
                    <a:pos x="154" y="1007"/>
                  </a:cxn>
                  <a:cxn ang="0">
                    <a:pos x="339" y="938"/>
                  </a:cxn>
                  <a:cxn ang="0">
                    <a:pos x="543" y="874"/>
                  </a:cxn>
                  <a:cxn ang="0">
                    <a:pos x="678" y="778"/>
                  </a:cxn>
                  <a:cxn ang="0">
                    <a:pos x="762" y="602"/>
                  </a:cxn>
                  <a:cxn ang="0">
                    <a:pos x="765" y="362"/>
                  </a:cxn>
                  <a:cxn ang="0">
                    <a:pos x="808" y="166"/>
                  </a:cxn>
                  <a:cxn ang="0">
                    <a:pos x="918" y="30"/>
                  </a:cxn>
                  <a:cxn ang="0">
                    <a:pos x="971" y="83"/>
                  </a:cxn>
                  <a:cxn ang="0">
                    <a:pos x="980" y="231"/>
                  </a:cxn>
                  <a:cxn ang="0">
                    <a:pos x="1061" y="323"/>
                  </a:cxn>
                  <a:cxn ang="0">
                    <a:pos x="1177" y="333"/>
                  </a:cxn>
                  <a:cxn ang="0">
                    <a:pos x="1251" y="341"/>
                  </a:cxn>
                  <a:cxn ang="0">
                    <a:pos x="1306" y="449"/>
                  </a:cxn>
                  <a:cxn ang="0">
                    <a:pos x="1340" y="617"/>
                  </a:cxn>
                  <a:cxn ang="0">
                    <a:pos x="1443" y="402"/>
                  </a:cxn>
                  <a:cxn ang="0">
                    <a:pos x="1524" y="437"/>
                  </a:cxn>
                  <a:cxn ang="0">
                    <a:pos x="1596" y="603"/>
                  </a:cxn>
                  <a:cxn ang="0">
                    <a:pos x="1657" y="792"/>
                  </a:cxn>
                  <a:cxn ang="0">
                    <a:pos x="1637" y="995"/>
                  </a:cxn>
                  <a:cxn ang="0">
                    <a:pos x="1757" y="856"/>
                  </a:cxn>
                  <a:cxn ang="0">
                    <a:pos x="1847" y="693"/>
                  </a:cxn>
                  <a:cxn ang="0">
                    <a:pos x="2006" y="678"/>
                  </a:cxn>
                  <a:cxn ang="0">
                    <a:pos x="2029" y="753"/>
                  </a:cxn>
                  <a:cxn ang="0">
                    <a:pos x="2004" y="862"/>
                  </a:cxn>
                  <a:cxn ang="0">
                    <a:pos x="2068" y="945"/>
                  </a:cxn>
                  <a:cxn ang="0">
                    <a:pos x="2205" y="942"/>
                  </a:cxn>
                  <a:cxn ang="0">
                    <a:pos x="2295" y="862"/>
                  </a:cxn>
                  <a:cxn ang="0">
                    <a:pos x="2315" y="705"/>
                  </a:cxn>
                  <a:cxn ang="0">
                    <a:pos x="2257" y="538"/>
                  </a:cxn>
                  <a:cxn ang="0">
                    <a:pos x="2370" y="556"/>
                  </a:cxn>
                  <a:cxn ang="0">
                    <a:pos x="2519" y="716"/>
                  </a:cxn>
                  <a:cxn ang="0">
                    <a:pos x="2606" y="908"/>
                  </a:cxn>
                  <a:cxn ang="0">
                    <a:pos x="2659" y="1153"/>
                  </a:cxn>
                  <a:cxn ang="0">
                    <a:pos x="2664" y="1385"/>
                  </a:cxn>
                  <a:cxn ang="0">
                    <a:pos x="2594" y="1693"/>
                  </a:cxn>
                  <a:cxn ang="0">
                    <a:pos x="2554" y="1919"/>
                  </a:cxn>
                  <a:cxn ang="0">
                    <a:pos x="2627" y="1929"/>
                  </a:cxn>
                  <a:cxn ang="0">
                    <a:pos x="2780" y="1815"/>
                  </a:cxn>
                  <a:cxn ang="0">
                    <a:pos x="2792" y="2004"/>
                  </a:cxn>
                  <a:cxn ang="0">
                    <a:pos x="2842" y="2178"/>
                  </a:cxn>
                  <a:cxn ang="0">
                    <a:pos x="2929" y="2103"/>
                  </a:cxn>
                  <a:cxn ang="0">
                    <a:pos x="2947" y="2315"/>
                  </a:cxn>
                  <a:cxn ang="0">
                    <a:pos x="2883" y="2486"/>
                  </a:cxn>
                  <a:cxn ang="0">
                    <a:pos x="2792" y="2670"/>
                  </a:cxn>
                  <a:cxn ang="0">
                    <a:pos x="2603" y="2800"/>
                  </a:cxn>
                  <a:cxn ang="0">
                    <a:pos x="2344" y="2725"/>
                  </a:cxn>
                  <a:cxn ang="0">
                    <a:pos x="2152" y="2617"/>
                  </a:cxn>
                  <a:cxn ang="0">
                    <a:pos x="1943" y="2531"/>
                  </a:cxn>
                  <a:cxn ang="0">
                    <a:pos x="1707" y="2335"/>
                  </a:cxn>
                  <a:cxn ang="0">
                    <a:pos x="1370" y="2220"/>
                  </a:cxn>
                  <a:cxn ang="0">
                    <a:pos x="415" y="1897"/>
                  </a:cxn>
                </a:cxnLst>
                <a:rect l="0" t="0" r="r" b="b"/>
                <a:pathLst>
                  <a:path w="2947" h="2800">
                    <a:moveTo>
                      <a:pt x="23" y="1682"/>
                    </a:moveTo>
                    <a:lnTo>
                      <a:pt x="0" y="1595"/>
                    </a:lnTo>
                    <a:lnTo>
                      <a:pt x="0" y="1498"/>
                    </a:lnTo>
                    <a:lnTo>
                      <a:pt x="5" y="1406"/>
                    </a:lnTo>
                    <a:lnTo>
                      <a:pt x="14" y="1338"/>
                    </a:lnTo>
                    <a:lnTo>
                      <a:pt x="26" y="1266"/>
                    </a:lnTo>
                    <a:lnTo>
                      <a:pt x="45" y="1205"/>
                    </a:lnTo>
                    <a:lnTo>
                      <a:pt x="64" y="1152"/>
                    </a:lnTo>
                    <a:lnTo>
                      <a:pt x="81" y="1114"/>
                    </a:lnTo>
                    <a:lnTo>
                      <a:pt x="96" y="1073"/>
                    </a:lnTo>
                    <a:lnTo>
                      <a:pt x="122" y="1039"/>
                    </a:lnTo>
                    <a:lnTo>
                      <a:pt x="154" y="1007"/>
                    </a:lnTo>
                    <a:lnTo>
                      <a:pt x="198" y="978"/>
                    </a:lnTo>
                    <a:lnTo>
                      <a:pt x="238" y="957"/>
                    </a:lnTo>
                    <a:lnTo>
                      <a:pt x="284" y="946"/>
                    </a:lnTo>
                    <a:lnTo>
                      <a:pt x="339" y="938"/>
                    </a:lnTo>
                    <a:lnTo>
                      <a:pt x="383" y="928"/>
                    </a:lnTo>
                    <a:lnTo>
                      <a:pt x="444" y="908"/>
                    </a:lnTo>
                    <a:lnTo>
                      <a:pt x="508" y="885"/>
                    </a:lnTo>
                    <a:lnTo>
                      <a:pt x="543" y="874"/>
                    </a:lnTo>
                    <a:lnTo>
                      <a:pt x="578" y="865"/>
                    </a:lnTo>
                    <a:lnTo>
                      <a:pt x="616" y="839"/>
                    </a:lnTo>
                    <a:lnTo>
                      <a:pt x="648" y="815"/>
                    </a:lnTo>
                    <a:lnTo>
                      <a:pt x="678" y="778"/>
                    </a:lnTo>
                    <a:lnTo>
                      <a:pt x="707" y="743"/>
                    </a:lnTo>
                    <a:lnTo>
                      <a:pt x="730" y="698"/>
                    </a:lnTo>
                    <a:lnTo>
                      <a:pt x="749" y="661"/>
                    </a:lnTo>
                    <a:lnTo>
                      <a:pt x="762" y="602"/>
                    </a:lnTo>
                    <a:lnTo>
                      <a:pt x="765" y="542"/>
                    </a:lnTo>
                    <a:lnTo>
                      <a:pt x="768" y="487"/>
                    </a:lnTo>
                    <a:lnTo>
                      <a:pt x="771" y="426"/>
                    </a:lnTo>
                    <a:lnTo>
                      <a:pt x="765" y="362"/>
                    </a:lnTo>
                    <a:lnTo>
                      <a:pt x="768" y="315"/>
                    </a:lnTo>
                    <a:lnTo>
                      <a:pt x="778" y="245"/>
                    </a:lnTo>
                    <a:lnTo>
                      <a:pt x="791" y="208"/>
                    </a:lnTo>
                    <a:lnTo>
                      <a:pt x="808" y="166"/>
                    </a:lnTo>
                    <a:lnTo>
                      <a:pt x="829" y="115"/>
                    </a:lnTo>
                    <a:lnTo>
                      <a:pt x="855" y="83"/>
                    </a:lnTo>
                    <a:lnTo>
                      <a:pt x="883" y="57"/>
                    </a:lnTo>
                    <a:lnTo>
                      <a:pt x="918" y="30"/>
                    </a:lnTo>
                    <a:lnTo>
                      <a:pt x="965" y="4"/>
                    </a:lnTo>
                    <a:lnTo>
                      <a:pt x="992" y="0"/>
                    </a:lnTo>
                    <a:lnTo>
                      <a:pt x="979" y="47"/>
                    </a:lnTo>
                    <a:lnTo>
                      <a:pt x="971" y="83"/>
                    </a:lnTo>
                    <a:lnTo>
                      <a:pt x="968" y="123"/>
                    </a:lnTo>
                    <a:lnTo>
                      <a:pt x="965" y="158"/>
                    </a:lnTo>
                    <a:lnTo>
                      <a:pt x="971" y="198"/>
                    </a:lnTo>
                    <a:lnTo>
                      <a:pt x="980" y="231"/>
                    </a:lnTo>
                    <a:lnTo>
                      <a:pt x="997" y="263"/>
                    </a:lnTo>
                    <a:lnTo>
                      <a:pt x="1017" y="285"/>
                    </a:lnTo>
                    <a:lnTo>
                      <a:pt x="1038" y="304"/>
                    </a:lnTo>
                    <a:lnTo>
                      <a:pt x="1061" y="323"/>
                    </a:lnTo>
                    <a:lnTo>
                      <a:pt x="1090" y="336"/>
                    </a:lnTo>
                    <a:lnTo>
                      <a:pt x="1122" y="347"/>
                    </a:lnTo>
                    <a:lnTo>
                      <a:pt x="1151" y="347"/>
                    </a:lnTo>
                    <a:lnTo>
                      <a:pt x="1177" y="333"/>
                    </a:lnTo>
                    <a:lnTo>
                      <a:pt x="1195" y="315"/>
                    </a:lnTo>
                    <a:lnTo>
                      <a:pt x="1204" y="285"/>
                    </a:lnTo>
                    <a:lnTo>
                      <a:pt x="1227" y="309"/>
                    </a:lnTo>
                    <a:lnTo>
                      <a:pt x="1251" y="341"/>
                    </a:lnTo>
                    <a:lnTo>
                      <a:pt x="1273" y="376"/>
                    </a:lnTo>
                    <a:lnTo>
                      <a:pt x="1285" y="402"/>
                    </a:lnTo>
                    <a:lnTo>
                      <a:pt x="1297" y="431"/>
                    </a:lnTo>
                    <a:lnTo>
                      <a:pt x="1306" y="449"/>
                    </a:lnTo>
                    <a:lnTo>
                      <a:pt x="1315" y="481"/>
                    </a:lnTo>
                    <a:lnTo>
                      <a:pt x="1326" y="521"/>
                    </a:lnTo>
                    <a:lnTo>
                      <a:pt x="1335" y="563"/>
                    </a:lnTo>
                    <a:lnTo>
                      <a:pt x="1340" y="617"/>
                    </a:lnTo>
                    <a:lnTo>
                      <a:pt x="1361" y="553"/>
                    </a:lnTo>
                    <a:lnTo>
                      <a:pt x="1386" y="487"/>
                    </a:lnTo>
                    <a:lnTo>
                      <a:pt x="1425" y="431"/>
                    </a:lnTo>
                    <a:lnTo>
                      <a:pt x="1443" y="402"/>
                    </a:lnTo>
                    <a:lnTo>
                      <a:pt x="1489" y="355"/>
                    </a:lnTo>
                    <a:lnTo>
                      <a:pt x="1541" y="326"/>
                    </a:lnTo>
                    <a:lnTo>
                      <a:pt x="1523" y="391"/>
                    </a:lnTo>
                    <a:lnTo>
                      <a:pt x="1524" y="437"/>
                    </a:lnTo>
                    <a:lnTo>
                      <a:pt x="1541" y="487"/>
                    </a:lnTo>
                    <a:lnTo>
                      <a:pt x="1558" y="524"/>
                    </a:lnTo>
                    <a:lnTo>
                      <a:pt x="1579" y="563"/>
                    </a:lnTo>
                    <a:lnTo>
                      <a:pt x="1596" y="603"/>
                    </a:lnTo>
                    <a:lnTo>
                      <a:pt x="1617" y="650"/>
                    </a:lnTo>
                    <a:lnTo>
                      <a:pt x="1634" y="682"/>
                    </a:lnTo>
                    <a:lnTo>
                      <a:pt x="1646" y="737"/>
                    </a:lnTo>
                    <a:lnTo>
                      <a:pt x="1657" y="792"/>
                    </a:lnTo>
                    <a:lnTo>
                      <a:pt x="1658" y="842"/>
                    </a:lnTo>
                    <a:lnTo>
                      <a:pt x="1657" y="902"/>
                    </a:lnTo>
                    <a:lnTo>
                      <a:pt x="1649" y="942"/>
                    </a:lnTo>
                    <a:lnTo>
                      <a:pt x="1637" y="995"/>
                    </a:lnTo>
                    <a:lnTo>
                      <a:pt x="1683" y="958"/>
                    </a:lnTo>
                    <a:lnTo>
                      <a:pt x="1716" y="937"/>
                    </a:lnTo>
                    <a:lnTo>
                      <a:pt x="1742" y="902"/>
                    </a:lnTo>
                    <a:lnTo>
                      <a:pt x="1757" y="856"/>
                    </a:lnTo>
                    <a:lnTo>
                      <a:pt x="1777" y="798"/>
                    </a:lnTo>
                    <a:lnTo>
                      <a:pt x="1800" y="759"/>
                    </a:lnTo>
                    <a:lnTo>
                      <a:pt x="1821" y="719"/>
                    </a:lnTo>
                    <a:lnTo>
                      <a:pt x="1847" y="693"/>
                    </a:lnTo>
                    <a:lnTo>
                      <a:pt x="1890" y="672"/>
                    </a:lnTo>
                    <a:lnTo>
                      <a:pt x="1925" y="672"/>
                    </a:lnTo>
                    <a:lnTo>
                      <a:pt x="1960" y="672"/>
                    </a:lnTo>
                    <a:lnTo>
                      <a:pt x="2006" y="678"/>
                    </a:lnTo>
                    <a:lnTo>
                      <a:pt x="2041" y="685"/>
                    </a:lnTo>
                    <a:lnTo>
                      <a:pt x="2088" y="724"/>
                    </a:lnTo>
                    <a:lnTo>
                      <a:pt x="2051" y="737"/>
                    </a:lnTo>
                    <a:lnTo>
                      <a:pt x="2029" y="753"/>
                    </a:lnTo>
                    <a:lnTo>
                      <a:pt x="2009" y="780"/>
                    </a:lnTo>
                    <a:lnTo>
                      <a:pt x="2000" y="806"/>
                    </a:lnTo>
                    <a:lnTo>
                      <a:pt x="2000" y="842"/>
                    </a:lnTo>
                    <a:lnTo>
                      <a:pt x="2004" y="862"/>
                    </a:lnTo>
                    <a:lnTo>
                      <a:pt x="2009" y="876"/>
                    </a:lnTo>
                    <a:lnTo>
                      <a:pt x="2022" y="897"/>
                    </a:lnTo>
                    <a:lnTo>
                      <a:pt x="2048" y="931"/>
                    </a:lnTo>
                    <a:lnTo>
                      <a:pt x="2068" y="945"/>
                    </a:lnTo>
                    <a:lnTo>
                      <a:pt x="2103" y="955"/>
                    </a:lnTo>
                    <a:lnTo>
                      <a:pt x="2132" y="955"/>
                    </a:lnTo>
                    <a:lnTo>
                      <a:pt x="2170" y="952"/>
                    </a:lnTo>
                    <a:lnTo>
                      <a:pt x="2205" y="942"/>
                    </a:lnTo>
                    <a:lnTo>
                      <a:pt x="2236" y="934"/>
                    </a:lnTo>
                    <a:lnTo>
                      <a:pt x="2257" y="919"/>
                    </a:lnTo>
                    <a:lnTo>
                      <a:pt x="2280" y="891"/>
                    </a:lnTo>
                    <a:lnTo>
                      <a:pt x="2295" y="862"/>
                    </a:lnTo>
                    <a:lnTo>
                      <a:pt x="2312" y="835"/>
                    </a:lnTo>
                    <a:lnTo>
                      <a:pt x="2318" y="792"/>
                    </a:lnTo>
                    <a:lnTo>
                      <a:pt x="2318" y="748"/>
                    </a:lnTo>
                    <a:lnTo>
                      <a:pt x="2315" y="705"/>
                    </a:lnTo>
                    <a:lnTo>
                      <a:pt x="2301" y="653"/>
                    </a:lnTo>
                    <a:lnTo>
                      <a:pt x="2292" y="614"/>
                    </a:lnTo>
                    <a:lnTo>
                      <a:pt x="2275" y="582"/>
                    </a:lnTo>
                    <a:lnTo>
                      <a:pt x="2257" y="538"/>
                    </a:lnTo>
                    <a:lnTo>
                      <a:pt x="2236" y="495"/>
                    </a:lnTo>
                    <a:lnTo>
                      <a:pt x="2274" y="510"/>
                    </a:lnTo>
                    <a:lnTo>
                      <a:pt x="2321" y="531"/>
                    </a:lnTo>
                    <a:lnTo>
                      <a:pt x="2370" y="556"/>
                    </a:lnTo>
                    <a:lnTo>
                      <a:pt x="2414" y="588"/>
                    </a:lnTo>
                    <a:lnTo>
                      <a:pt x="2452" y="624"/>
                    </a:lnTo>
                    <a:lnTo>
                      <a:pt x="2487" y="667"/>
                    </a:lnTo>
                    <a:lnTo>
                      <a:pt x="2519" y="716"/>
                    </a:lnTo>
                    <a:lnTo>
                      <a:pt x="2542" y="763"/>
                    </a:lnTo>
                    <a:lnTo>
                      <a:pt x="2563" y="813"/>
                    </a:lnTo>
                    <a:lnTo>
                      <a:pt x="2589" y="862"/>
                    </a:lnTo>
                    <a:lnTo>
                      <a:pt x="2606" y="908"/>
                    </a:lnTo>
                    <a:lnTo>
                      <a:pt x="2621" y="952"/>
                    </a:lnTo>
                    <a:lnTo>
                      <a:pt x="2640" y="1006"/>
                    </a:lnTo>
                    <a:lnTo>
                      <a:pt x="2652" y="1074"/>
                    </a:lnTo>
                    <a:lnTo>
                      <a:pt x="2659" y="1153"/>
                    </a:lnTo>
                    <a:lnTo>
                      <a:pt x="2667" y="1230"/>
                    </a:lnTo>
                    <a:lnTo>
                      <a:pt x="2667" y="1263"/>
                    </a:lnTo>
                    <a:lnTo>
                      <a:pt x="2667" y="1327"/>
                    </a:lnTo>
                    <a:lnTo>
                      <a:pt x="2664" y="1385"/>
                    </a:lnTo>
                    <a:lnTo>
                      <a:pt x="2658" y="1445"/>
                    </a:lnTo>
                    <a:lnTo>
                      <a:pt x="2637" y="1534"/>
                    </a:lnTo>
                    <a:lnTo>
                      <a:pt x="2621" y="1595"/>
                    </a:lnTo>
                    <a:lnTo>
                      <a:pt x="2594" y="1693"/>
                    </a:lnTo>
                    <a:lnTo>
                      <a:pt x="2580" y="1762"/>
                    </a:lnTo>
                    <a:lnTo>
                      <a:pt x="2563" y="1826"/>
                    </a:lnTo>
                    <a:lnTo>
                      <a:pt x="2551" y="1873"/>
                    </a:lnTo>
                    <a:lnTo>
                      <a:pt x="2554" y="1919"/>
                    </a:lnTo>
                    <a:lnTo>
                      <a:pt x="2560" y="1966"/>
                    </a:lnTo>
                    <a:lnTo>
                      <a:pt x="2583" y="2004"/>
                    </a:lnTo>
                    <a:lnTo>
                      <a:pt x="2608" y="1963"/>
                    </a:lnTo>
                    <a:lnTo>
                      <a:pt x="2627" y="1929"/>
                    </a:lnTo>
                    <a:lnTo>
                      <a:pt x="2659" y="1894"/>
                    </a:lnTo>
                    <a:lnTo>
                      <a:pt x="2699" y="1868"/>
                    </a:lnTo>
                    <a:lnTo>
                      <a:pt x="2734" y="1839"/>
                    </a:lnTo>
                    <a:lnTo>
                      <a:pt x="2780" y="1815"/>
                    </a:lnTo>
                    <a:lnTo>
                      <a:pt x="2824" y="1797"/>
                    </a:lnTo>
                    <a:lnTo>
                      <a:pt x="2865" y="1783"/>
                    </a:lnTo>
                    <a:lnTo>
                      <a:pt x="2801" y="1940"/>
                    </a:lnTo>
                    <a:lnTo>
                      <a:pt x="2792" y="2004"/>
                    </a:lnTo>
                    <a:lnTo>
                      <a:pt x="2794" y="2083"/>
                    </a:lnTo>
                    <a:lnTo>
                      <a:pt x="2801" y="2143"/>
                    </a:lnTo>
                    <a:lnTo>
                      <a:pt x="2813" y="2196"/>
                    </a:lnTo>
                    <a:lnTo>
                      <a:pt x="2842" y="2178"/>
                    </a:lnTo>
                    <a:lnTo>
                      <a:pt x="2862" y="2146"/>
                    </a:lnTo>
                    <a:lnTo>
                      <a:pt x="2879" y="2114"/>
                    </a:lnTo>
                    <a:lnTo>
                      <a:pt x="2903" y="2040"/>
                    </a:lnTo>
                    <a:lnTo>
                      <a:pt x="2929" y="2103"/>
                    </a:lnTo>
                    <a:lnTo>
                      <a:pt x="2938" y="2149"/>
                    </a:lnTo>
                    <a:lnTo>
                      <a:pt x="2944" y="2210"/>
                    </a:lnTo>
                    <a:lnTo>
                      <a:pt x="2947" y="2265"/>
                    </a:lnTo>
                    <a:lnTo>
                      <a:pt x="2947" y="2315"/>
                    </a:lnTo>
                    <a:lnTo>
                      <a:pt x="2941" y="2359"/>
                    </a:lnTo>
                    <a:lnTo>
                      <a:pt x="2926" y="2414"/>
                    </a:lnTo>
                    <a:lnTo>
                      <a:pt x="2909" y="2446"/>
                    </a:lnTo>
                    <a:lnTo>
                      <a:pt x="2883" y="2486"/>
                    </a:lnTo>
                    <a:lnTo>
                      <a:pt x="2858" y="2531"/>
                    </a:lnTo>
                    <a:lnTo>
                      <a:pt x="2839" y="2574"/>
                    </a:lnTo>
                    <a:lnTo>
                      <a:pt x="2819" y="2614"/>
                    </a:lnTo>
                    <a:lnTo>
                      <a:pt x="2792" y="2670"/>
                    </a:lnTo>
                    <a:lnTo>
                      <a:pt x="2772" y="2743"/>
                    </a:lnTo>
                    <a:lnTo>
                      <a:pt x="2763" y="2800"/>
                    </a:lnTo>
                    <a:lnTo>
                      <a:pt x="2694" y="2800"/>
                    </a:lnTo>
                    <a:lnTo>
                      <a:pt x="2603" y="2800"/>
                    </a:lnTo>
                    <a:lnTo>
                      <a:pt x="2516" y="2789"/>
                    </a:lnTo>
                    <a:lnTo>
                      <a:pt x="2438" y="2768"/>
                    </a:lnTo>
                    <a:lnTo>
                      <a:pt x="2399" y="2754"/>
                    </a:lnTo>
                    <a:lnTo>
                      <a:pt x="2344" y="2725"/>
                    </a:lnTo>
                    <a:lnTo>
                      <a:pt x="2295" y="2693"/>
                    </a:lnTo>
                    <a:lnTo>
                      <a:pt x="2248" y="2659"/>
                    </a:lnTo>
                    <a:lnTo>
                      <a:pt x="2196" y="2635"/>
                    </a:lnTo>
                    <a:lnTo>
                      <a:pt x="2152" y="2617"/>
                    </a:lnTo>
                    <a:lnTo>
                      <a:pt x="2106" y="2606"/>
                    </a:lnTo>
                    <a:lnTo>
                      <a:pt x="2048" y="2585"/>
                    </a:lnTo>
                    <a:lnTo>
                      <a:pt x="1994" y="2565"/>
                    </a:lnTo>
                    <a:lnTo>
                      <a:pt x="1943" y="2531"/>
                    </a:lnTo>
                    <a:lnTo>
                      <a:pt x="1890" y="2496"/>
                    </a:lnTo>
                    <a:lnTo>
                      <a:pt x="1847" y="2457"/>
                    </a:lnTo>
                    <a:lnTo>
                      <a:pt x="1760" y="2377"/>
                    </a:lnTo>
                    <a:lnTo>
                      <a:pt x="1707" y="2335"/>
                    </a:lnTo>
                    <a:lnTo>
                      <a:pt x="1646" y="2307"/>
                    </a:lnTo>
                    <a:lnTo>
                      <a:pt x="1570" y="2265"/>
                    </a:lnTo>
                    <a:lnTo>
                      <a:pt x="1474" y="2233"/>
                    </a:lnTo>
                    <a:lnTo>
                      <a:pt x="1370" y="2220"/>
                    </a:lnTo>
                    <a:lnTo>
                      <a:pt x="1093" y="2188"/>
                    </a:lnTo>
                    <a:lnTo>
                      <a:pt x="864" y="2036"/>
                    </a:lnTo>
                    <a:lnTo>
                      <a:pt x="692" y="1908"/>
                    </a:lnTo>
                    <a:lnTo>
                      <a:pt x="415" y="1897"/>
                    </a:lnTo>
                    <a:lnTo>
                      <a:pt x="157" y="1833"/>
                    </a:lnTo>
                    <a:lnTo>
                      <a:pt x="23" y="1682"/>
                    </a:lnTo>
                    <a:close/>
                  </a:path>
                </a:pathLst>
              </a:custGeom>
              <a:solidFill>
                <a:srgbClr val="FF0000"/>
              </a:solidFill>
              <a:ln w="9525">
                <a:noFill/>
                <a:round/>
                <a:headEnd/>
                <a:tailEnd/>
              </a:ln>
            </p:spPr>
            <p:txBody>
              <a:bodyPr/>
              <a:lstStyle/>
              <a:p>
                <a:endParaRPr lang="en-US"/>
              </a:p>
            </p:txBody>
          </p:sp>
          <p:sp>
            <p:nvSpPr>
              <p:cNvPr id="93320" name="Freeform 136"/>
              <p:cNvSpPr>
                <a:spLocks/>
              </p:cNvSpPr>
              <p:nvPr/>
            </p:nvSpPr>
            <p:spPr bwMode="auto">
              <a:xfrm>
                <a:off x="2554" y="1730"/>
                <a:ext cx="181" cy="398"/>
              </a:xfrm>
              <a:custGeom>
                <a:avLst/>
                <a:gdLst/>
                <a:ahLst/>
                <a:cxnLst>
                  <a:cxn ang="0">
                    <a:pos x="53" y="724"/>
                  </a:cxn>
                  <a:cxn ang="0">
                    <a:pos x="14" y="646"/>
                  </a:cxn>
                  <a:cxn ang="0">
                    <a:pos x="1" y="567"/>
                  </a:cxn>
                  <a:cxn ang="0">
                    <a:pos x="1" y="472"/>
                  </a:cxn>
                  <a:cxn ang="0">
                    <a:pos x="12" y="396"/>
                  </a:cxn>
                  <a:cxn ang="0">
                    <a:pos x="38" y="330"/>
                  </a:cxn>
                  <a:cxn ang="0">
                    <a:pos x="39" y="256"/>
                  </a:cxn>
                  <a:cxn ang="0">
                    <a:pos x="32" y="213"/>
                  </a:cxn>
                  <a:cxn ang="0">
                    <a:pos x="17" y="161"/>
                  </a:cxn>
                  <a:cxn ang="0">
                    <a:pos x="20" y="143"/>
                  </a:cxn>
                  <a:cxn ang="0">
                    <a:pos x="49" y="179"/>
                  </a:cxn>
                  <a:cxn ang="0">
                    <a:pos x="65" y="190"/>
                  </a:cxn>
                  <a:cxn ang="0">
                    <a:pos x="64" y="112"/>
                  </a:cxn>
                  <a:cxn ang="0">
                    <a:pos x="38" y="30"/>
                  </a:cxn>
                  <a:cxn ang="0">
                    <a:pos x="36" y="0"/>
                  </a:cxn>
                  <a:cxn ang="0">
                    <a:pos x="82" y="9"/>
                  </a:cxn>
                  <a:cxn ang="0">
                    <a:pos x="123" y="53"/>
                  </a:cxn>
                  <a:cxn ang="0">
                    <a:pos x="154" y="126"/>
                  </a:cxn>
                  <a:cxn ang="0">
                    <a:pos x="170" y="155"/>
                  </a:cxn>
                  <a:cxn ang="0">
                    <a:pos x="199" y="105"/>
                  </a:cxn>
                  <a:cxn ang="0">
                    <a:pos x="247" y="76"/>
                  </a:cxn>
                  <a:cxn ang="0">
                    <a:pos x="285" y="82"/>
                  </a:cxn>
                  <a:cxn ang="0">
                    <a:pos x="305" y="129"/>
                  </a:cxn>
                  <a:cxn ang="0">
                    <a:pos x="273" y="129"/>
                  </a:cxn>
                  <a:cxn ang="0">
                    <a:pos x="256" y="143"/>
                  </a:cxn>
                  <a:cxn ang="0">
                    <a:pos x="247" y="182"/>
                  </a:cxn>
                  <a:cxn ang="0">
                    <a:pos x="253" y="216"/>
                  </a:cxn>
                  <a:cxn ang="0">
                    <a:pos x="276" y="242"/>
                  </a:cxn>
                  <a:cxn ang="0">
                    <a:pos x="308" y="242"/>
                  </a:cxn>
                  <a:cxn ang="0">
                    <a:pos x="308" y="184"/>
                  </a:cxn>
                  <a:cxn ang="0">
                    <a:pos x="334" y="224"/>
                  </a:cxn>
                  <a:cxn ang="0">
                    <a:pos x="353" y="286"/>
                  </a:cxn>
                  <a:cxn ang="0">
                    <a:pos x="353" y="339"/>
                  </a:cxn>
                  <a:cxn ang="0">
                    <a:pos x="335" y="390"/>
                  </a:cxn>
                  <a:cxn ang="0">
                    <a:pos x="306" y="431"/>
                  </a:cxn>
                  <a:cxn ang="0">
                    <a:pos x="291" y="466"/>
                  </a:cxn>
                  <a:cxn ang="0">
                    <a:pos x="302" y="519"/>
                  </a:cxn>
                  <a:cxn ang="0">
                    <a:pos x="332" y="551"/>
                  </a:cxn>
                  <a:cxn ang="0">
                    <a:pos x="353" y="541"/>
                  </a:cxn>
                  <a:cxn ang="0">
                    <a:pos x="362" y="589"/>
                  </a:cxn>
                  <a:cxn ang="0">
                    <a:pos x="352" y="661"/>
                  </a:cxn>
                  <a:cxn ang="0">
                    <a:pos x="329" y="722"/>
                  </a:cxn>
                  <a:cxn ang="0">
                    <a:pos x="298" y="763"/>
                  </a:cxn>
                  <a:cxn ang="0">
                    <a:pos x="260" y="789"/>
                  </a:cxn>
                  <a:cxn ang="0">
                    <a:pos x="215" y="794"/>
                  </a:cxn>
                  <a:cxn ang="0">
                    <a:pos x="154" y="768"/>
                  </a:cxn>
                  <a:cxn ang="0">
                    <a:pos x="81" y="753"/>
                  </a:cxn>
                </a:cxnLst>
                <a:rect l="0" t="0" r="r" b="b"/>
                <a:pathLst>
                  <a:path w="362" h="797">
                    <a:moveTo>
                      <a:pt x="81" y="753"/>
                    </a:moveTo>
                    <a:lnTo>
                      <a:pt x="67" y="739"/>
                    </a:lnTo>
                    <a:lnTo>
                      <a:pt x="53" y="724"/>
                    </a:lnTo>
                    <a:lnTo>
                      <a:pt x="38" y="698"/>
                    </a:lnTo>
                    <a:lnTo>
                      <a:pt x="26" y="673"/>
                    </a:lnTo>
                    <a:lnTo>
                      <a:pt x="14" y="646"/>
                    </a:lnTo>
                    <a:lnTo>
                      <a:pt x="7" y="623"/>
                    </a:lnTo>
                    <a:lnTo>
                      <a:pt x="3" y="592"/>
                    </a:lnTo>
                    <a:lnTo>
                      <a:pt x="1" y="567"/>
                    </a:lnTo>
                    <a:lnTo>
                      <a:pt x="1" y="532"/>
                    </a:lnTo>
                    <a:lnTo>
                      <a:pt x="0" y="500"/>
                    </a:lnTo>
                    <a:lnTo>
                      <a:pt x="1" y="472"/>
                    </a:lnTo>
                    <a:lnTo>
                      <a:pt x="1" y="452"/>
                    </a:lnTo>
                    <a:lnTo>
                      <a:pt x="6" y="423"/>
                    </a:lnTo>
                    <a:lnTo>
                      <a:pt x="12" y="396"/>
                    </a:lnTo>
                    <a:lnTo>
                      <a:pt x="20" y="373"/>
                    </a:lnTo>
                    <a:lnTo>
                      <a:pt x="30" y="352"/>
                    </a:lnTo>
                    <a:lnTo>
                      <a:pt x="38" y="330"/>
                    </a:lnTo>
                    <a:lnTo>
                      <a:pt x="41" y="304"/>
                    </a:lnTo>
                    <a:lnTo>
                      <a:pt x="41" y="280"/>
                    </a:lnTo>
                    <a:lnTo>
                      <a:pt x="39" y="256"/>
                    </a:lnTo>
                    <a:lnTo>
                      <a:pt x="36" y="242"/>
                    </a:lnTo>
                    <a:lnTo>
                      <a:pt x="35" y="230"/>
                    </a:lnTo>
                    <a:lnTo>
                      <a:pt x="32" y="213"/>
                    </a:lnTo>
                    <a:lnTo>
                      <a:pt x="27" y="195"/>
                    </a:lnTo>
                    <a:lnTo>
                      <a:pt x="20" y="178"/>
                    </a:lnTo>
                    <a:lnTo>
                      <a:pt x="17" y="161"/>
                    </a:lnTo>
                    <a:lnTo>
                      <a:pt x="10" y="149"/>
                    </a:lnTo>
                    <a:lnTo>
                      <a:pt x="4" y="138"/>
                    </a:lnTo>
                    <a:lnTo>
                      <a:pt x="20" y="143"/>
                    </a:lnTo>
                    <a:lnTo>
                      <a:pt x="32" y="154"/>
                    </a:lnTo>
                    <a:lnTo>
                      <a:pt x="44" y="169"/>
                    </a:lnTo>
                    <a:lnTo>
                      <a:pt x="49" y="179"/>
                    </a:lnTo>
                    <a:lnTo>
                      <a:pt x="56" y="195"/>
                    </a:lnTo>
                    <a:lnTo>
                      <a:pt x="61" y="216"/>
                    </a:lnTo>
                    <a:lnTo>
                      <a:pt x="65" y="190"/>
                    </a:lnTo>
                    <a:lnTo>
                      <a:pt x="67" y="164"/>
                    </a:lnTo>
                    <a:lnTo>
                      <a:pt x="67" y="141"/>
                    </a:lnTo>
                    <a:lnTo>
                      <a:pt x="64" y="112"/>
                    </a:lnTo>
                    <a:lnTo>
                      <a:pt x="56" y="80"/>
                    </a:lnTo>
                    <a:lnTo>
                      <a:pt x="47" y="54"/>
                    </a:lnTo>
                    <a:lnTo>
                      <a:pt x="38" y="30"/>
                    </a:lnTo>
                    <a:lnTo>
                      <a:pt x="30" y="10"/>
                    </a:lnTo>
                    <a:lnTo>
                      <a:pt x="26" y="0"/>
                    </a:lnTo>
                    <a:lnTo>
                      <a:pt x="36" y="0"/>
                    </a:lnTo>
                    <a:lnTo>
                      <a:pt x="55" y="0"/>
                    </a:lnTo>
                    <a:lnTo>
                      <a:pt x="71" y="4"/>
                    </a:lnTo>
                    <a:lnTo>
                      <a:pt x="82" y="9"/>
                    </a:lnTo>
                    <a:lnTo>
                      <a:pt x="99" y="19"/>
                    </a:lnTo>
                    <a:lnTo>
                      <a:pt x="113" y="35"/>
                    </a:lnTo>
                    <a:lnTo>
                      <a:pt x="123" y="53"/>
                    </a:lnTo>
                    <a:lnTo>
                      <a:pt x="134" y="74"/>
                    </a:lnTo>
                    <a:lnTo>
                      <a:pt x="143" y="100"/>
                    </a:lnTo>
                    <a:lnTo>
                      <a:pt x="154" y="126"/>
                    </a:lnTo>
                    <a:lnTo>
                      <a:pt x="161" y="155"/>
                    </a:lnTo>
                    <a:lnTo>
                      <a:pt x="166" y="190"/>
                    </a:lnTo>
                    <a:lnTo>
                      <a:pt x="170" y="155"/>
                    </a:lnTo>
                    <a:lnTo>
                      <a:pt x="180" y="138"/>
                    </a:lnTo>
                    <a:lnTo>
                      <a:pt x="189" y="121"/>
                    </a:lnTo>
                    <a:lnTo>
                      <a:pt x="199" y="105"/>
                    </a:lnTo>
                    <a:lnTo>
                      <a:pt x="216" y="91"/>
                    </a:lnTo>
                    <a:lnTo>
                      <a:pt x="231" y="82"/>
                    </a:lnTo>
                    <a:lnTo>
                      <a:pt x="247" y="76"/>
                    </a:lnTo>
                    <a:lnTo>
                      <a:pt x="262" y="73"/>
                    </a:lnTo>
                    <a:lnTo>
                      <a:pt x="276" y="76"/>
                    </a:lnTo>
                    <a:lnTo>
                      <a:pt x="285" y="82"/>
                    </a:lnTo>
                    <a:lnTo>
                      <a:pt x="294" y="93"/>
                    </a:lnTo>
                    <a:lnTo>
                      <a:pt x="300" y="108"/>
                    </a:lnTo>
                    <a:lnTo>
                      <a:pt x="305" y="129"/>
                    </a:lnTo>
                    <a:lnTo>
                      <a:pt x="292" y="123"/>
                    </a:lnTo>
                    <a:lnTo>
                      <a:pt x="282" y="123"/>
                    </a:lnTo>
                    <a:lnTo>
                      <a:pt x="273" y="129"/>
                    </a:lnTo>
                    <a:lnTo>
                      <a:pt x="270" y="131"/>
                    </a:lnTo>
                    <a:lnTo>
                      <a:pt x="262" y="135"/>
                    </a:lnTo>
                    <a:lnTo>
                      <a:pt x="256" y="143"/>
                    </a:lnTo>
                    <a:lnTo>
                      <a:pt x="253" y="154"/>
                    </a:lnTo>
                    <a:lnTo>
                      <a:pt x="248" y="170"/>
                    </a:lnTo>
                    <a:lnTo>
                      <a:pt x="247" y="182"/>
                    </a:lnTo>
                    <a:lnTo>
                      <a:pt x="247" y="195"/>
                    </a:lnTo>
                    <a:lnTo>
                      <a:pt x="248" y="207"/>
                    </a:lnTo>
                    <a:lnTo>
                      <a:pt x="253" y="216"/>
                    </a:lnTo>
                    <a:lnTo>
                      <a:pt x="257" y="225"/>
                    </a:lnTo>
                    <a:lnTo>
                      <a:pt x="265" y="234"/>
                    </a:lnTo>
                    <a:lnTo>
                      <a:pt x="276" y="242"/>
                    </a:lnTo>
                    <a:lnTo>
                      <a:pt x="285" y="246"/>
                    </a:lnTo>
                    <a:lnTo>
                      <a:pt x="297" y="250"/>
                    </a:lnTo>
                    <a:lnTo>
                      <a:pt x="308" y="242"/>
                    </a:lnTo>
                    <a:lnTo>
                      <a:pt x="311" y="225"/>
                    </a:lnTo>
                    <a:lnTo>
                      <a:pt x="311" y="207"/>
                    </a:lnTo>
                    <a:lnTo>
                      <a:pt x="308" y="184"/>
                    </a:lnTo>
                    <a:lnTo>
                      <a:pt x="315" y="195"/>
                    </a:lnTo>
                    <a:lnTo>
                      <a:pt x="326" y="211"/>
                    </a:lnTo>
                    <a:lnTo>
                      <a:pt x="334" y="224"/>
                    </a:lnTo>
                    <a:lnTo>
                      <a:pt x="343" y="246"/>
                    </a:lnTo>
                    <a:lnTo>
                      <a:pt x="350" y="265"/>
                    </a:lnTo>
                    <a:lnTo>
                      <a:pt x="353" y="286"/>
                    </a:lnTo>
                    <a:lnTo>
                      <a:pt x="356" y="306"/>
                    </a:lnTo>
                    <a:lnTo>
                      <a:pt x="356" y="321"/>
                    </a:lnTo>
                    <a:lnTo>
                      <a:pt x="353" y="339"/>
                    </a:lnTo>
                    <a:lnTo>
                      <a:pt x="350" y="356"/>
                    </a:lnTo>
                    <a:lnTo>
                      <a:pt x="344" y="371"/>
                    </a:lnTo>
                    <a:lnTo>
                      <a:pt x="335" y="390"/>
                    </a:lnTo>
                    <a:lnTo>
                      <a:pt x="326" y="403"/>
                    </a:lnTo>
                    <a:lnTo>
                      <a:pt x="315" y="416"/>
                    </a:lnTo>
                    <a:lnTo>
                      <a:pt x="306" y="431"/>
                    </a:lnTo>
                    <a:lnTo>
                      <a:pt x="298" y="442"/>
                    </a:lnTo>
                    <a:lnTo>
                      <a:pt x="294" y="452"/>
                    </a:lnTo>
                    <a:lnTo>
                      <a:pt x="291" y="466"/>
                    </a:lnTo>
                    <a:lnTo>
                      <a:pt x="291" y="486"/>
                    </a:lnTo>
                    <a:lnTo>
                      <a:pt x="297" y="503"/>
                    </a:lnTo>
                    <a:lnTo>
                      <a:pt x="302" y="519"/>
                    </a:lnTo>
                    <a:lnTo>
                      <a:pt x="312" y="533"/>
                    </a:lnTo>
                    <a:lnTo>
                      <a:pt x="321" y="542"/>
                    </a:lnTo>
                    <a:lnTo>
                      <a:pt x="332" y="551"/>
                    </a:lnTo>
                    <a:lnTo>
                      <a:pt x="340" y="541"/>
                    </a:lnTo>
                    <a:lnTo>
                      <a:pt x="344" y="527"/>
                    </a:lnTo>
                    <a:lnTo>
                      <a:pt x="353" y="541"/>
                    </a:lnTo>
                    <a:lnTo>
                      <a:pt x="356" y="553"/>
                    </a:lnTo>
                    <a:lnTo>
                      <a:pt x="361" y="571"/>
                    </a:lnTo>
                    <a:lnTo>
                      <a:pt x="362" y="589"/>
                    </a:lnTo>
                    <a:lnTo>
                      <a:pt x="362" y="615"/>
                    </a:lnTo>
                    <a:lnTo>
                      <a:pt x="356" y="638"/>
                    </a:lnTo>
                    <a:lnTo>
                      <a:pt x="352" y="661"/>
                    </a:lnTo>
                    <a:lnTo>
                      <a:pt x="346" y="678"/>
                    </a:lnTo>
                    <a:lnTo>
                      <a:pt x="340" y="698"/>
                    </a:lnTo>
                    <a:lnTo>
                      <a:pt x="329" y="722"/>
                    </a:lnTo>
                    <a:lnTo>
                      <a:pt x="315" y="737"/>
                    </a:lnTo>
                    <a:lnTo>
                      <a:pt x="306" y="751"/>
                    </a:lnTo>
                    <a:lnTo>
                      <a:pt x="298" y="763"/>
                    </a:lnTo>
                    <a:lnTo>
                      <a:pt x="289" y="774"/>
                    </a:lnTo>
                    <a:lnTo>
                      <a:pt x="276" y="782"/>
                    </a:lnTo>
                    <a:lnTo>
                      <a:pt x="260" y="789"/>
                    </a:lnTo>
                    <a:lnTo>
                      <a:pt x="244" y="795"/>
                    </a:lnTo>
                    <a:lnTo>
                      <a:pt x="228" y="797"/>
                    </a:lnTo>
                    <a:lnTo>
                      <a:pt x="215" y="794"/>
                    </a:lnTo>
                    <a:lnTo>
                      <a:pt x="198" y="777"/>
                    </a:lnTo>
                    <a:lnTo>
                      <a:pt x="180" y="771"/>
                    </a:lnTo>
                    <a:lnTo>
                      <a:pt x="154" y="768"/>
                    </a:lnTo>
                    <a:lnTo>
                      <a:pt x="126" y="768"/>
                    </a:lnTo>
                    <a:lnTo>
                      <a:pt x="100" y="762"/>
                    </a:lnTo>
                    <a:lnTo>
                      <a:pt x="81" y="753"/>
                    </a:lnTo>
                    <a:close/>
                  </a:path>
                </a:pathLst>
              </a:custGeom>
              <a:solidFill>
                <a:srgbClr val="FF8000"/>
              </a:solidFill>
              <a:ln w="9525">
                <a:noFill/>
                <a:round/>
                <a:headEnd/>
                <a:tailEnd/>
              </a:ln>
            </p:spPr>
            <p:txBody>
              <a:bodyPr/>
              <a:lstStyle/>
              <a:p>
                <a:endParaRPr lang="en-US"/>
              </a:p>
            </p:txBody>
          </p:sp>
          <p:sp>
            <p:nvSpPr>
              <p:cNvPr id="93321" name="Freeform 137"/>
              <p:cNvSpPr>
                <a:spLocks/>
              </p:cNvSpPr>
              <p:nvPr/>
            </p:nvSpPr>
            <p:spPr bwMode="auto">
              <a:xfrm>
                <a:off x="2711" y="1364"/>
                <a:ext cx="880" cy="1059"/>
              </a:xfrm>
              <a:custGeom>
                <a:avLst/>
                <a:gdLst/>
                <a:ahLst/>
                <a:cxnLst>
                  <a:cxn ang="0">
                    <a:pos x="0" y="1378"/>
                  </a:cxn>
                  <a:cxn ang="0">
                    <a:pos x="64" y="1100"/>
                  </a:cxn>
                  <a:cxn ang="0">
                    <a:pos x="151" y="879"/>
                  </a:cxn>
                  <a:cxn ang="0">
                    <a:pos x="151" y="651"/>
                  </a:cxn>
                  <a:cxn ang="0">
                    <a:pos x="304" y="809"/>
                  </a:cxn>
                  <a:cxn ang="0">
                    <a:pos x="375" y="323"/>
                  </a:cxn>
                  <a:cxn ang="0">
                    <a:pos x="432" y="192"/>
                  </a:cxn>
                  <a:cxn ang="0">
                    <a:pos x="527" y="254"/>
                  </a:cxn>
                  <a:cxn ang="0">
                    <a:pos x="614" y="93"/>
                  </a:cxn>
                  <a:cxn ang="0">
                    <a:pos x="752" y="168"/>
                  </a:cxn>
                  <a:cxn ang="0">
                    <a:pos x="801" y="354"/>
                  </a:cxn>
                  <a:cxn ang="0">
                    <a:pos x="963" y="428"/>
                  </a:cxn>
                  <a:cxn ang="0">
                    <a:pos x="1120" y="366"/>
                  </a:cxn>
                  <a:cxn ang="0">
                    <a:pos x="1231" y="221"/>
                  </a:cxn>
                  <a:cxn ang="0">
                    <a:pos x="1287" y="232"/>
                  </a:cxn>
                  <a:cxn ang="0">
                    <a:pos x="1234" y="509"/>
                  </a:cxn>
                  <a:cxn ang="0">
                    <a:pos x="1024" y="695"/>
                  </a:cxn>
                  <a:cxn ang="0">
                    <a:pos x="1013" y="783"/>
                  </a:cxn>
                  <a:cxn ang="0">
                    <a:pos x="1277" y="724"/>
                  </a:cxn>
                  <a:cxn ang="0">
                    <a:pos x="1463" y="718"/>
                  </a:cxn>
                  <a:cxn ang="0">
                    <a:pos x="1414" y="872"/>
                  </a:cxn>
                  <a:cxn ang="0">
                    <a:pos x="1316" y="968"/>
                  </a:cxn>
                  <a:cxn ang="0">
                    <a:pos x="1289" y="1103"/>
                  </a:cxn>
                  <a:cxn ang="0">
                    <a:pos x="1307" y="1186"/>
                  </a:cxn>
                  <a:cxn ang="0">
                    <a:pos x="1415" y="1215"/>
                  </a:cxn>
                  <a:cxn ang="0">
                    <a:pos x="1469" y="1075"/>
                  </a:cxn>
                  <a:cxn ang="0">
                    <a:pos x="1517" y="975"/>
                  </a:cxn>
                  <a:cxn ang="0">
                    <a:pos x="1562" y="1033"/>
                  </a:cxn>
                  <a:cxn ang="0">
                    <a:pos x="1574" y="1172"/>
                  </a:cxn>
                  <a:cxn ang="0">
                    <a:pos x="1548" y="1247"/>
                  </a:cxn>
                  <a:cxn ang="0">
                    <a:pos x="1496" y="1372"/>
                  </a:cxn>
                  <a:cxn ang="0">
                    <a:pos x="1478" y="1512"/>
                  </a:cxn>
                  <a:cxn ang="0">
                    <a:pos x="1517" y="1579"/>
                  </a:cxn>
                  <a:cxn ang="0">
                    <a:pos x="1600" y="1562"/>
                  </a:cxn>
                  <a:cxn ang="0">
                    <a:pos x="1680" y="1504"/>
                  </a:cxn>
                  <a:cxn ang="0">
                    <a:pos x="1732" y="1428"/>
                  </a:cxn>
                  <a:cxn ang="0">
                    <a:pos x="1760" y="1468"/>
                  </a:cxn>
                  <a:cxn ang="0">
                    <a:pos x="1732" y="1603"/>
                  </a:cxn>
                  <a:cxn ang="0">
                    <a:pos x="1607" y="1773"/>
                  </a:cxn>
                  <a:cxn ang="0">
                    <a:pos x="1420" y="1968"/>
                  </a:cxn>
                  <a:cxn ang="0">
                    <a:pos x="1252" y="2119"/>
                  </a:cxn>
                  <a:cxn ang="0">
                    <a:pos x="1037" y="2033"/>
                  </a:cxn>
                  <a:cxn ang="0">
                    <a:pos x="911" y="1853"/>
                  </a:cxn>
                  <a:cxn ang="0">
                    <a:pos x="643" y="1818"/>
                  </a:cxn>
                  <a:cxn ang="0">
                    <a:pos x="457" y="1748"/>
                  </a:cxn>
                  <a:cxn ang="0">
                    <a:pos x="120" y="1649"/>
                  </a:cxn>
                </a:cxnLst>
                <a:rect l="0" t="0" r="r" b="b"/>
                <a:pathLst>
                  <a:path w="1760" h="2119">
                    <a:moveTo>
                      <a:pt x="48" y="1599"/>
                    </a:moveTo>
                    <a:lnTo>
                      <a:pt x="10" y="1523"/>
                    </a:lnTo>
                    <a:lnTo>
                      <a:pt x="0" y="1378"/>
                    </a:lnTo>
                    <a:lnTo>
                      <a:pt x="4" y="1256"/>
                    </a:lnTo>
                    <a:lnTo>
                      <a:pt x="21" y="1146"/>
                    </a:lnTo>
                    <a:lnTo>
                      <a:pt x="64" y="1100"/>
                    </a:lnTo>
                    <a:lnTo>
                      <a:pt x="173" y="1055"/>
                    </a:lnTo>
                    <a:lnTo>
                      <a:pt x="167" y="978"/>
                    </a:lnTo>
                    <a:lnTo>
                      <a:pt x="151" y="879"/>
                    </a:lnTo>
                    <a:lnTo>
                      <a:pt x="138" y="817"/>
                    </a:lnTo>
                    <a:lnTo>
                      <a:pt x="138" y="736"/>
                    </a:lnTo>
                    <a:lnTo>
                      <a:pt x="151" y="651"/>
                    </a:lnTo>
                    <a:lnTo>
                      <a:pt x="192" y="552"/>
                    </a:lnTo>
                    <a:lnTo>
                      <a:pt x="244" y="655"/>
                    </a:lnTo>
                    <a:lnTo>
                      <a:pt x="304" y="809"/>
                    </a:lnTo>
                    <a:lnTo>
                      <a:pt x="350" y="834"/>
                    </a:lnTo>
                    <a:lnTo>
                      <a:pt x="375" y="578"/>
                    </a:lnTo>
                    <a:lnTo>
                      <a:pt x="375" y="323"/>
                    </a:lnTo>
                    <a:lnTo>
                      <a:pt x="329" y="137"/>
                    </a:lnTo>
                    <a:lnTo>
                      <a:pt x="376" y="151"/>
                    </a:lnTo>
                    <a:lnTo>
                      <a:pt x="432" y="192"/>
                    </a:lnTo>
                    <a:lnTo>
                      <a:pt x="480" y="254"/>
                    </a:lnTo>
                    <a:lnTo>
                      <a:pt x="521" y="347"/>
                    </a:lnTo>
                    <a:lnTo>
                      <a:pt x="527" y="254"/>
                    </a:lnTo>
                    <a:lnTo>
                      <a:pt x="545" y="192"/>
                    </a:lnTo>
                    <a:lnTo>
                      <a:pt x="579" y="140"/>
                    </a:lnTo>
                    <a:lnTo>
                      <a:pt x="614" y="93"/>
                    </a:lnTo>
                    <a:lnTo>
                      <a:pt x="724" y="0"/>
                    </a:lnTo>
                    <a:lnTo>
                      <a:pt x="737" y="104"/>
                    </a:lnTo>
                    <a:lnTo>
                      <a:pt x="752" y="168"/>
                    </a:lnTo>
                    <a:lnTo>
                      <a:pt x="760" y="215"/>
                    </a:lnTo>
                    <a:lnTo>
                      <a:pt x="771" y="267"/>
                    </a:lnTo>
                    <a:lnTo>
                      <a:pt x="801" y="354"/>
                    </a:lnTo>
                    <a:lnTo>
                      <a:pt x="841" y="405"/>
                    </a:lnTo>
                    <a:lnTo>
                      <a:pt x="887" y="428"/>
                    </a:lnTo>
                    <a:lnTo>
                      <a:pt x="963" y="428"/>
                    </a:lnTo>
                    <a:lnTo>
                      <a:pt x="1013" y="418"/>
                    </a:lnTo>
                    <a:lnTo>
                      <a:pt x="1072" y="401"/>
                    </a:lnTo>
                    <a:lnTo>
                      <a:pt x="1120" y="366"/>
                    </a:lnTo>
                    <a:lnTo>
                      <a:pt x="1165" y="312"/>
                    </a:lnTo>
                    <a:lnTo>
                      <a:pt x="1199" y="267"/>
                    </a:lnTo>
                    <a:lnTo>
                      <a:pt x="1231" y="221"/>
                    </a:lnTo>
                    <a:lnTo>
                      <a:pt x="1258" y="181"/>
                    </a:lnTo>
                    <a:lnTo>
                      <a:pt x="1295" y="129"/>
                    </a:lnTo>
                    <a:lnTo>
                      <a:pt x="1287" y="232"/>
                    </a:lnTo>
                    <a:lnTo>
                      <a:pt x="1283" y="312"/>
                    </a:lnTo>
                    <a:lnTo>
                      <a:pt x="1271" y="405"/>
                    </a:lnTo>
                    <a:lnTo>
                      <a:pt x="1234" y="509"/>
                    </a:lnTo>
                    <a:lnTo>
                      <a:pt x="1172" y="604"/>
                    </a:lnTo>
                    <a:lnTo>
                      <a:pt x="1101" y="666"/>
                    </a:lnTo>
                    <a:lnTo>
                      <a:pt x="1024" y="695"/>
                    </a:lnTo>
                    <a:lnTo>
                      <a:pt x="975" y="742"/>
                    </a:lnTo>
                    <a:lnTo>
                      <a:pt x="905" y="823"/>
                    </a:lnTo>
                    <a:lnTo>
                      <a:pt x="1013" y="783"/>
                    </a:lnTo>
                    <a:lnTo>
                      <a:pt x="1124" y="748"/>
                    </a:lnTo>
                    <a:lnTo>
                      <a:pt x="1196" y="736"/>
                    </a:lnTo>
                    <a:lnTo>
                      <a:pt x="1277" y="724"/>
                    </a:lnTo>
                    <a:lnTo>
                      <a:pt x="1345" y="718"/>
                    </a:lnTo>
                    <a:lnTo>
                      <a:pt x="1414" y="716"/>
                    </a:lnTo>
                    <a:lnTo>
                      <a:pt x="1463" y="718"/>
                    </a:lnTo>
                    <a:lnTo>
                      <a:pt x="1452" y="777"/>
                    </a:lnTo>
                    <a:lnTo>
                      <a:pt x="1440" y="832"/>
                    </a:lnTo>
                    <a:lnTo>
                      <a:pt x="1414" y="872"/>
                    </a:lnTo>
                    <a:lnTo>
                      <a:pt x="1388" y="899"/>
                    </a:lnTo>
                    <a:lnTo>
                      <a:pt x="1359" y="925"/>
                    </a:lnTo>
                    <a:lnTo>
                      <a:pt x="1316" y="968"/>
                    </a:lnTo>
                    <a:lnTo>
                      <a:pt x="1293" y="1023"/>
                    </a:lnTo>
                    <a:lnTo>
                      <a:pt x="1289" y="1067"/>
                    </a:lnTo>
                    <a:lnTo>
                      <a:pt x="1289" y="1103"/>
                    </a:lnTo>
                    <a:lnTo>
                      <a:pt x="1293" y="1135"/>
                    </a:lnTo>
                    <a:lnTo>
                      <a:pt x="1295" y="1161"/>
                    </a:lnTo>
                    <a:lnTo>
                      <a:pt x="1307" y="1186"/>
                    </a:lnTo>
                    <a:lnTo>
                      <a:pt x="1321" y="1204"/>
                    </a:lnTo>
                    <a:lnTo>
                      <a:pt x="1373" y="1225"/>
                    </a:lnTo>
                    <a:lnTo>
                      <a:pt x="1415" y="1215"/>
                    </a:lnTo>
                    <a:lnTo>
                      <a:pt x="1444" y="1171"/>
                    </a:lnTo>
                    <a:lnTo>
                      <a:pt x="1463" y="1100"/>
                    </a:lnTo>
                    <a:lnTo>
                      <a:pt x="1469" y="1075"/>
                    </a:lnTo>
                    <a:lnTo>
                      <a:pt x="1481" y="1044"/>
                    </a:lnTo>
                    <a:lnTo>
                      <a:pt x="1493" y="1012"/>
                    </a:lnTo>
                    <a:lnTo>
                      <a:pt x="1517" y="975"/>
                    </a:lnTo>
                    <a:lnTo>
                      <a:pt x="1537" y="950"/>
                    </a:lnTo>
                    <a:lnTo>
                      <a:pt x="1552" y="986"/>
                    </a:lnTo>
                    <a:lnTo>
                      <a:pt x="1562" y="1033"/>
                    </a:lnTo>
                    <a:lnTo>
                      <a:pt x="1574" y="1078"/>
                    </a:lnTo>
                    <a:lnTo>
                      <a:pt x="1580" y="1123"/>
                    </a:lnTo>
                    <a:lnTo>
                      <a:pt x="1574" y="1172"/>
                    </a:lnTo>
                    <a:lnTo>
                      <a:pt x="1562" y="1215"/>
                    </a:lnTo>
                    <a:lnTo>
                      <a:pt x="1539" y="1276"/>
                    </a:lnTo>
                    <a:lnTo>
                      <a:pt x="1548" y="1247"/>
                    </a:lnTo>
                    <a:lnTo>
                      <a:pt x="1519" y="1308"/>
                    </a:lnTo>
                    <a:lnTo>
                      <a:pt x="1510" y="1329"/>
                    </a:lnTo>
                    <a:lnTo>
                      <a:pt x="1496" y="1372"/>
                    </a:lnTo>
                    <a:lnTo>
                      <a:pt x="1487" y="1436"/>
                    </a:lnTo>
                    <a:lnTo>
                      <a:pt x="1481" y="1468"/>
                    </a:lnTo>
                    <a:lnTo>
                      <a:pt x="1478" y="1512"/>
                    </a:lnTo>
                    <a:lnTo>
                      <a:pt x="1478" y="1544"/>
                    </a:lnTo>
                    <a:lnTo>
                      <a:pt x="1490" y="1574"/>
                    </a:lnTo>
                    <a:lnTo>
                      <a:pt x="1517" y="1579"/>
                    </a:lnTo>
                    <a:lnTo>
                      <a:pt x="1549" y="1582"/>
                    </a:lnTo>
                    <a:lnTo>
                      <a:pt x="1574" y="1573"/>
                    </a:lnTo>
                    <a:lnTo>
                      <a:pt x="1600" y="1562"/>
                    </a:lnTo>
                    <a:lnTo>
                      <a:pt x="1626" y="1552"/>
                    </a:lnTo>
                    <a:lnTo>
                      <a:pt x="1653" y="1535"/>
                    </a:lnTo>
                    <a:lnTo>
                      <a:pt x="1680" y="1504"/>
                    </a:lnTo>
                    <a:lnTo>
                      <a:pt x="1697" y="1486"/>
                    </a:lnTo>
                    <a:lnTo>
                      <a:pt x="1717" y="1457"/>
                    </a:lnTo>
                    <a:lnTo>
                      <a:pt x="1732" y="1428"/>
                    </a:lnTo>
                    <a:lnTo>
                      <a:pt x="1744" y="1389"/>
                    </a:lnTo>
                    <a:lnTo>
                      <a:pt x="1757" y="1436"/>
                    </a:lnTo>
                    <a:lnTo>
                      <a:pt x="1760" y="1468"/>
                    </a:lnTo>
                    <a:lnTo>
                      <a:pt x="1757" y="1507"/>
                    </a:lnTo>
                    <a:lnTo>
                      <a:pt x="1749" y="1562"/>
                    </a:lnTo>
                    <a:lnTo>
                      <a:pt x="1732" y="1603"/>
                    </a:lnTo>
                    <a:lnTo>
                      <a:pt x="1705" y="1649"/>
                    </a:lnTo>
                    <a:lnTo>
                      <a:pt x="1665" y="1696"/>
                    </a:lnTo>
                    <a:lnTo>
                      <a:pt x="1607" y="1773"/>
                    </a:lnTo>
                    <a:lnTo>
                      <a:pt x="1519" y="1853"/>
                    </a:lnTo>
                    <a:lnTo>
                      <a:pt x="1456" y="1899"/>
                    </a:lnTo>
                    <a:lnTo>
                      <a:pt x="1420" y="1968"/>
                    </a:lnTo>
                    <a:lnTo>
                      <a:pt x="1405" y="2103"/>
                    </a:lnTo>
                    <a:lnTo>
                      <a:pt x="1333" y="2119"/>
                    </a:lnTo>
                    <a:lnTo>
                      <a:pt x="1252" y="2119"/>
                    </a:lnTo>
                    <a:lnTo>
                      <a:pt x="1178" y="2103"/>
                    </a:lnTo>
                    <a:lnTo>
                      <a:pt x="1101" y="2074"/>
                    </a:lnTo>
                    <a:lnTo>
                      <a:pt x="1037" y="2033"/>
                    </a:lnTo>
                    <a:lnTo>
                      <a:pt x="981" y="1986"/>
                    </a:lnTo>
                    <a:lnTo>
                      <a:pt x="934" y="1910"/>
                    </a:lnTo>
                    <a:lnTo>
                      <a:pt x="911" y="1853"/>
                    </a:lnTo>
                    <a:lnTo>
                      <a:pt x="830" y="1870"/>
                    </a:lnTo>
                    <a:lnTo>
                      <a:pt x="725" y="1853"/>
                    </a:lnTo>
                    <a:lnTo>
                      <a:pt x="643" y="1818"/>
                    </a:lnTo>
                    <a:lnTo>
                      <a:pt x="597" y="1777"/>
                    </a:lnTo>
                    <a:lnTo>
                      <a:pt x="560" y="1713"/>
                    </a:lnTo>
                    <a:lnTo>
                      <a:pt x="457" y="1748"/>
                    </a:lnTo>
                    <a:lnTo>
                      <a:pt x="341" y="1738"/>
                    </a:lnTo>
                    <a:lnTo>
                      <a:pt x="219" y="1696"/>
                    </a:lnTo>
                    <a:lnTo>
                      <a:pt x="120" y="1649"/>
                    </a:lnTo>
                    <a:lnTo>
                      <a:pt x="48" y="1599"/>
                    </a:lnTo>
                    <a:close/>
                  </a:path>
                </a:pathLst>
              </a:custGeom>
              <a:solidFill>
                <a:srgbClr val="E00000"/>
              </a:solidFill>
              <a:ln w="9525">
                <a:noFill/>
                <a:round/>
                <a:headEnd/>
                <a:tailEnd/>
              </a:ln>
            </p:spPr>
            <p:txBody>
              <a:bodyPr/>
              <a:lstStyle/>
              <a:p>
                <a:endParaRPr lang="en-US"/>
              </a:p>
            </p:txBody>
          </p:sp>
          <p:sp>
            <p:nvSpPr>
              <p:cNvPr id="93322" name="Freeform 138"/>
              <p:cNvSpPr>
                <a:spLocks/>
              </p:cNvSpPr>
              <p:nvPr/>
            </p:nvSpPr>
            <p:spPr bwMode="auto">
              <a:xfrm>
                <a:off x="2734" y="1596"/>
                <a:ext cx="633" cy="768"/>
              </a:xfrm>
              <a:custGeom>
                <a:avLst/>
                <a:gdLst/>
                <a:ahLst/>
                <a:cxnLst>
                  <a:cxn ang="0">
                    <a:pos x="8" y="1104"/>
                  </a:cxn>
                  <a:cxn ang="0">
                    <a:pos x="6" y="912"/>
                  </a:cxn>
                  <a:cxn ang="0">
                    <a:pos x="46" y="799"/>
                  </a:cxn>
                  <a:cxn ang="0">
                    <a:pos x="122" y="709"/>
                  </a:cxn>
                  <a:cxn ang="0">
                    <a:pos x="99" y="593"/>
                  </a:cxn>
                  <a:cxn ang="0">
                    <a:pos x="108" y="471"/>
                  </a:cxn>
                  <a:cxn ang="0">
                    <a:pos x="177" y="474"/>
                  </a:cxn>
                  <a:cxn ang="0">
                    <a:pos x="253" y="604"/>
                  </a:cxn>
                  <a:cxn ang="0">
                    <a:pos x="270" y="234"/>
                  </a:cxn>
                  <a:cxn ang="0">
                    <a:pos x="270" y="109"/>
                  </a:cxn>
                  <a:cxn ang="0">
                    <a:pos x="344" y="183"/>
                  </a:cxn>
                  <a:cxn ang="0">
                    <a:pos x="379" y="183"/>
                  </a:cxn>
                  <a:cxn ang="0">
                    <a:pos x="417" y="99"/>
                  </a:cxn>
                  <a:cxn ang="0">
                    <a:pos x="520" y="0"/>
                  </a:cxn>
                  <a:cxn ang="0">
                    <a:pos x="542" y="121"/>
                  </a:cxn>
                  <a:cxn ang="0">
                    <a:pos x="555" y="192"/>
                  </a:cxn>
                  <a:cxn ang="0">
                    <a:pos x="605" y="293"/>
                  </a:cxn>
                  <a:cxn ang="0">
                    <a:pos x="693" y="310"/>
                  </a:cxn>
                  <a:cxn ang="0">
                    <a:pos x="771" y="290"/>
                  </a:cxn>
                  <a:cxn ang="0">
                    <a:pos x="838" y="224"/>
                  </a:cxn>
                  <a:cxn ang="0">
                    <a:pos x="884" y="159"/>
                  </a:cxn>
                  <a:cxn ang="0">
                    <a:pos x="931" y="90"/>
                  </a:cxn>
                  <a:cxn ang="0">
                    <a:pos x="922" y="224"/>
                  </a:cxn>
                  <a:cxn ang="0">
                    <a:pos x="890" y="369"/>
                  </a:cxn>
                  <a:cxn ang="0">
                    <a:pos x="794" y="483"/>
                  </a:cxn>
                  <a:cxn ang="0">
                    <a:pos x="699" y="537"/>
                  </a:cxn>
                  <a:cxn ang="0">
                    <a:pos x="731" y="569"/>
                  </a:cxn>
                  <a:cxn ang="0">
                    <a:pos x="858" y="534"/>
                  </a:cxn>
                  <a:cxn ang="0">
                    <a:pos x="966" y="522"/>
                  </a:cxn>
                  <a:cxn ang="0">
                    <a:pos x="1021" y="590"/>
                  </a:cxn>
                  <a:cxn ang="0">
                    <a:pos x="946" y="701"/>
                  </a:cxn>
                  <a:cxn ang="0">
                    <a:pos x="879" y="764"/>
                  </a:cxn>
                  <a:cxn ang="0">
                    <a:pos x="870" y="805"/>
                  </a:cxn>
                  <a:cxn ang="0">
                    <a:pos x="902" y="849"/>
                  </a:cxn>
                  <a:cxn ang="0">
                    <a:pos x="984" y="890"/>
                  </a:cxn>
                  <a:cxn ang="0">
                    <a:pos x="1038" y="849"/>
                  </a:cxn>
                  <a:cxn ang="0">
                    <a:pos x="1074" y="733"/>
                  </a:cxn>
                  <a:cxn ang="0">
                    <a:pos x="1125" y="755"/>
                  </a:cxn>
                  <a:cxn ang="0">
                    <a:pos x="1121" y="881"/>
                  </a:cxn>
                  <a:cxn ang="0">
                    <a:pos x="1071" y="1041"/>
                  </a:cxn>
                  <a:cxn ang="0">
                    <a:pos x="1114" y="1147"/>
                  </a:cxn>
                  <a:cxn ang="0">
                    <a:pos x="1189" y="1113"/>
                  </a:cxn>
                  <a:cxn ang="0">
                    <a:pos x="1257" y="1009"/>
                  </a:cxn>
                  <a:cxn ang="0">
                    <a:pos x="1254" y="1125"/>
                  </a:cxn>
                  <a:cxn ang="0">
                    <a:pos x="1196" y="1230"/>
                  </a:cxn>
                  <a:cxn ang="0">
                    <a:pos x="1093" y="1345"/>
                  </a:cxn>
                  <a:cxn ang="0">
                    <a:pos x="1019" y="1427"/>
                  </a:cxn>
                  <a:cxn ang="0">
                    <a:pos x="958" y="1537"/>
                  </a:cxn>
                  <a:cxn ang="0">
                    <a:pos x="847" y="1525"/>
                  </a:cxn>
                  <a:cxn ang="0">
                    <a:pos x="747" y="1474"/>
                  </a:cxn>
                  <a:cxn ang="0">
                    <a:pos x="670" y="1386"/>
                  </a:cxn>
                  <a:cxn ang="0">
                    <a:pos x="596" y="1357"/>
                  </a:cxn>
                  <a:cxn ang="0">
                    <a:pos x="463" y="1320"/>
                  </a:cxn>
                  <a:cxn ang="0">
                    <a:pos x="402" y="1243"/>
                  </a:cxn>
                  <a:cxn ang="0">
                    <a:pos x="247" y="1261"/>
                  </a:cxn>
                  <a:cxn ang="0">
                    <a:pos x="88" y="1197"/>
                  </a:cxn>
                </a:cxnLst>
                <a:rect l="0" t="0" r="r" b="b"/>
                <a:pathLst>
                  <a:path w="1265" h="1537">
                    <a:moveTo>
                      <a:pt x="37" y="1160"/>
                    </a:moveTo>
                    <a:lnTo>
                      <a:pt x="8" y="1104"/>
                    </a:lnTo>
                    <a:lnTo>
                      <a:pt x="0" y="1000"/>
                    </a:lnTo>
                    <a:lnTo>
                      <a:pt x="6" y="912"/>
                    </a:lnTo>
                    <a:lnTo>
                      <a:pt x="17" y="831"/>
                    </a:lnTo>
                    <a:lnTo>
                      <a:pt x="46" y="799"/>
                    </a:lnTo>
                    <a:lnTo>
                      <a:pt x="125" y="764"/>
                    </a:lnTo>
                    <a:lnTo>
                      <a:pt x="122" y="709"/>
                    </a:lnTo>
                    <a:lnTo>
                      <a:pt x="108" y="637"/>
                    </a:lnTo>
                    <a:lnTo>
                      <a:pt x="99" y="593"/>
                    </a:lnTo>
                    <a:lnTo>
                      <a:pt x="99" y="534"/>
                    </a:lnTo>
                    <a:lnTo>
                      <a:pt x="108" y="471"/>
                    </a:lnTo>
                    <a:lnTo>
                      <a:pt x="139" y="400"/>
                    </a:lnTo>
                    <a:lnTo>
                      <a:pt x="177" y="474"/>
                    </a:lnTo>
                    <a:lnTo>
                      <a:pt x="219" y="587"/>
                    </a:lnTo>
                    <a:lnTo>
                      <a:pt x="253" y="604"/>
                    </a:lnTo>
                    <a:lnTo>
                      <a:pt x="270" y="421"/>
                    </a:lnTo>
                    <a:lnTo>
                      <a:pt x="270" y="234"/>
                    </a:lnTo>
                    <a:lnTo>
                      <a:pt x="238" y="99"/>
                    </a:lnTo>
                    <a:lnTo>
                      <a:pt x="270" y="109"/>
                    </a:lnTo>
                    <a:lnTo>
                      <a:pt x="312" y="137"/>
                    </a:lnTo>
                    <a:lnTo>
                      <a:pt x="344" y="183"/>
                    </a:lnTo>
                    <a:lnTo>
                      <a:pt x="375" y="250"/>
                    </a:lnTo>
                    <a:lnTo>
                      <a:pt x="379" y="183"/>
                    </a:lnTo>
                    <a:lnTo>
                      <a:pt x="392" y="137"/>
                    </a:lnTo>
                    <a:lnTo>
                      <a:pt x="417" y="99"/>
                    </a:lnTo>
                    <a:lnTo>
                      <a:pt x="443" y="66"/>
                    </a:lnTo>
                    <a:lnTo>
                      <a:pt x="520" y="0"/>
                    </a:lnTo>
                    <a:lnTo>
                      <a:pt x="529" y="73"/>
                    </a:lnTo>
                    <a:lnTo>
                      <a:pt x="542" y="121"/>
                    </a:lnTo>
                    <a:lnTo>
                      <a:pt x="545" y="154"/>
                    </a:lnTo>
                    <a:lnTo>
                      <a:pt x="555" y="192"/>
                    </a:lnTo>
                    <a:lnTo>
                      <a:pt x="574" y="256"/>
                    </a:lnTo>
                    <a:lnTo>
                      <a:pt x="605" y="293"/>
                    </a:lnTo>
                    <a:lnTo>
                      <a:pt x="637" y="310"/>
                    </a:lnTo>
                    <a:lnTo>
                      <a:pt x="693" y="310"/>
                    </a:lnTo>
                    <a:lnTo>
                      <a:pt x="731" y="301"/>
                    </a:lnTo>
                    <a:lnTo>
                      <a:pt x="771" y="290"/>
                    </a:lnTo>
                    <a:lnTo>
                      <a:pt x="806" y="262"/>
                    </a:lnTo>
                    <a:lnTo>
                      <a:pt x="838" y="224"/>
                    </a:lnTo>
                    <a:lnTo>
                      <a:pt x="864" y="192"/>
                    </a:lnTo>
                    <a:lnTo>
                      <a:pt x="884" y="159"/>
                    </a:lnTo>
                    <a:lnTo>
                      <a:pt x="905" y="130"/>
                    </a:lnTo>
                    <a:lnTo>
                      <a:pt x="931" y="90"/>
                    </a:lnTo>
                    <a:lnTo>
                      <a:pt x="926" y="168"/>
                    </a:lnTo>
                    <a:lnTo>
                      <a:pt x="922" y="224"/>
                    </a:lnTo>
                    <a:lnTo>
                      <a:pt x="914" y="293"/>
                    </a:lnTo>
                    <a:lnTo>
                      <a:pt x="890" y="369"/>
                    </a:lnTo>
                    <a:lnTo>
                      <a:pt x="843" y="436"/>
                    </a:lnTo>
                    <a:lnTo>
                      <a:pt x="794" y="483"/>
                    </a:lnTo>
                    <a:lnTo>
                      <a:pt x="737" y="503"/>
                    </a:lnTo>
                    <a:lnTo>
                      <a:pt x="699" y="537"/>
                    </a:lnTo>
                    <a:lnTo>
                      <a:pt x="651" y="595"/>
                    </a:lnTo>
                    <a:lnTo>
                      <a:pt x="731" y="569"/>
                    </a:lnTo>
                    <a:lnTo>
                      <a:pt x="809" y="543"/>
                    </a:lnTo>
                    <a:lnTo>
                      <a:pt x="858" y="534"/>
                    </a:lnTo>
                    <a:lnTo>
                      <a:pt x="919" y="525"/>
                    </a:lnTo>
                    <a:lnTo>
                      <a:pt x="966" y="522"/>
                    </a:lnTo>
                    <a:lnTo>
                      <a:pt x="1051" y="522"/>
                    </a:lnTo>
                    <a:lnTo>
                      <a:pt x="1021" y="590"/>
                    </a:lnTo>
                    <a:lnTo>
                      <a:pt x="995" y="642"/>
                    </a:lnTo>
                    <a:lnTo>
                      <a:pt x="946" y="701"/>
                    </a:lnTo>
                    <a:lnTo>
                      <a:pt x="914" y="730"/>
                    </a:lnTo>
                    <a:lnTo>
                      <a:pt x="879" y="764"/>
                    </a:lnTo>
                    <a:lnTo>
                      <a:pt x="869" y="778"/>
                    </a:lnTo>
                    <a:lnTo>
                      <a:pt x="870" y="805"/>
                    </a:lnTo>
                    <a:lnTo>
                      <a:pt x="876" y="823"/>
                    </a:lnTo>
                    <a:lnTo>
                      <a:pt x="902" y="849"/>
                    </a:lnTo>
                    <a:lnTo>
                      <a:pt x="939" y="874"/>
                    </a:lnTo>
                    <a:lnTo>
                      <a:pt x="984" y="890"/>
                    </a:lnTo>
                    <a:lnTo>
                      <a:pt x="1018" y="881"/>
                    </a:lnTo>
                    <a:lnTo>
                      <a:pt x="1038" y="849"/>
                    </a:lnTo>
                    <a:lnTo>
                      <a:pt x="1062" y="790"/>
                    </a:lnTo>
                    <a:lnTo>
                      <a:pt x="1074" y="733"/>
                    </a:lnTo>
                    <a:lnTo>
                      <a:pt x="1106" y="689"/>
                    </a:lnTo>
                    <a:lnTo>
                      <a:pt x="1125" y="755"/>
                    </a:lnTo>
                    <a:lnTo>
                      <a:pt x="1134" y="814"/>
                    </a:lnTo>
                    <a:lnTo>
                      <a:pt x="1121" y="881"/>
                    </a:lnTo>
                    <a:lnTo>
                      <a:pt x="1093" y="941"/>
                    </a:lnTo>
                    <a:lnTo>
                      <a:pt x="1071" y="1041"/>
                    </a:lnTo>
                    <a:lnTo>
                      <a:pt x="1071" y="1142"/>
                    </a:lnTo>
                    <a:lnTo>
                      <a:pt x="1114" y="1147"/>
                    </a:lnTo>
                    <a:lnTo>
                      <a:pt x="1155" y="1139"/>
                    </a:lnTo>
                    <a:lnTo>
                      <a:pt x="1189" y="1113"/>
                    </a:lnTo>
                    <a:lnTo>
                      <a:pt x="1221" y="1073"/>
                    </a:lnTo>
                    <a:lnTo>
                      <a:pt x="1257" y="1009"/>
                    </a:lnTo>
                    <a:lnTo>
                      <a:pt x="1265" y="1066"/>
                    </a:lnTo>
                    <a:lnTo>
                      <a:pt x="1254" y="1125"/>
                    </a:lnTo>
                    <a:lnTo>
                      <a:pt x="1225" y="1197"/>
                    </a:lnTo>
                    <a:lnTo>
                      <a:pt x="1196" y="1230"/>
                    </a:lnTo>
                    <a:lnTo>
                      <a:pt x="1155" y="1285"/>
                    </a:lnTo>
                    <a:lnTo>
                      <a:pt x="1093" y="1345"/>
                    </a:lnTo>
                    <a:lnTo>
                      <a:pt x="1045" y="1377"/>
                    </a:lnTo>
                    <a:lnTo>
                      <a:pt x="1019" y="1427"/>
                    </a:lnTo>
                    <a:lnTo>
                      <a:pt x="1009" y="1525"/>
                    </a:lnTo>
                    <a:lnTo>
                      <a:pt x="958" y="1537"/>
                    </a:lnTo>
                    <a:lnTo>
                      <a:pt x="902" y="1537"/>
                    </a:lnTo>
                    <a:lnTo>
                      <a:pt x="847" y="1525"/>
                    </a:lnTo>
                    <a:lnTo>
                      <a:pt x="794" y="1505"/>
                    </a:lnTo>
                    <a:lnTo>
                      <a:pt x="747" y="1474"/>
                    </a:lnTo>
                    <a:lnTo>
                      <a:pt x="705" y="1441"/>
                    </a:lnTo>
                    <a:lnTo>
                      <a:pt x="670" y="1386"/>
                    </a:lnTo>
                    <a:lnTo>
                      <a:pt x="654" y="1343"/>
                    </a:lnTo>
                    <a:lnTo>
                      <a:pt x="596" y="1357"/>
                    </a:lnTo>
                    <a:lnTo>
                      <a:pt x="520" y="1345"/>
                    </a:lnTo>
                    <a:lnTo>
                      <a:pt x="463" y="1320"/>
                    </a:lnTo>
                    <a:lnTo>
                      <a:pt x="430" y="1290"/>
                    </a:lnTo>
                    <a:lnTo>
                      <a:pt x="402" y="1243"/>
                    </a:lnTo>
                    <a:lnTo>
                      <a:pt x="329" y="1270"/>
                    </a:lnTo>
                    <a:lnTo>
                      <a:pt x="247" y="1261"/>
                    </a:lnTo>
                    <a:lnTo>
                      <a:pt x="158" y="1230"/>
                    </a:lnTo>
                    <a:lnTo>
                      <a:pt x="88" y="1197"/>
                    </a:lnTo>
                    <a:lnTo>
                      <a:pt x="37" y="1160"/>
                    </a:lnTo>
                    <a:close/>
                  </a:path>
                </a:pathLst>
              </a:custGeom>
              <a:solidFill>
                <a:srgbClr val="FF8000"/>
              </a:solidFill>
              <a:ln w="9525">
                <a:noFill/>
                <a:round/>
                <a:headEnd/>
                <a:tailEnd/>
              </a:ln>
            </p:spPr>
            <p:txBody>
              <a:bodyPr/>
              <a:lstStyle/>
              <a:p>
                <a:endParaRPr lang="en-US"/>
              </a:p>
            </p:txBody>
          </p:sp>
          <p:sp>
            <p:nvSpPr>
              <p:cNvPr id="93323" name="Freeform 139"/>
              <p:cNvSpPr>
                <a:spLocks/>
              </p:cNvSpPr>
              <p:nvPr/>
            </p:nvSpPr>
            <p:spPr bwMode="auto">
              <a:xfrm>
                <a:off x="2854" y="1846"/>
                <a:ext cx="383" cy="467"/>
              </a:xfrm>
              <a:custGeom>
                <a:avLst/>
                <a:gdLst/>
                <a:ahLst/>
                <a:cxnLst>
                  <a:cxn ang="0">
                    <a:pos x="5" y="671"/>
                  </a:cxn>
                  <a:cxn ang="0">
                    <a:pos x="2" y="555"/>
                  </a:cxn>
                  <a:cxn ang="0">
                    <a:pos x="28" y="485"/>
                  </a:cxn>
                  <a:cxn ang="0">
                    <a:pos x="72" y="432"/>
                  </a:cxn>
                  <a:cxn ang="0">
                    <a:pos x="60" y="360"/>
                  </a:cxn>
                  <a:cxn ang="0">
                    <a:pos x="64" y="285"/>
                  </a:cxn>
                  <a:cxn ang="0">
                    <a:pos x="105" y="290"/>
                  </a:cxn>
                  <a:cxn ang="0">
                    <a:pos x="151" y="369"/>
                  </a:cxn>
                  <a:cxn ang="0">
                    <a:pos x="162" y="140"/>
                  </a:cxn>
                  <a:cxn ang="0">
                    <a:pos x="162" y="67"/>
                  </a:cxn>
                  <a:cxn ang="0">
                    <a:pos x="209" y="110"/>
                  </a:cxn>
                  <a:cxn ang="0">
                    <a:pos x="230" y="110"/>
                  </a:cxn>
                  <a:cxn ang="0">
                    <a:pos x="252" y="61"/>
                  </a:cxn>
                  <a:cxn ang="0">
                    <a:pos x="314" y="0"/>
                  </a:cxn>
                  <a:cxn ang="0">
                    <a:pos x="328" y="73"/>
                  </a:cxn>
                  <a:cxn ang="0">
                    <a:pos x="335" y="116"/>
                  </a:cxn>
                  <a:cxn ang="0">
                    <a:pos x="366" y="177"/>
                  </a:cxn>
                  <a:cxn ang="0">
                    <a:pos x="419" y="188"/>
                  </a:cxn>
                  <a:cxn ang="0">
                    <a:pos x="466" y="174"/>
                  </a:cxn>
                  <a:cxn ang="0">
                    <a:pos x="509" y="136"/>
                  </a:cxn>
                  <a:cxn ang="0">
                    <a:pos x="537" y="96"/>
                  </a:cxn>
                  <a:cxn ang="0">
                    <a:pos x="564" y="55"/>
                  </a:cxn>
                  <a:cxn ang="0">
                    <a:pos x="558" y="136"/>
                  </a:cxn>
                  <a:cxn ang="0">
                    <a:pos x="540" y="223"/>
                  </a:cxn>
                  <a:cxn ang="0">
                    <a:pos x="480" y="293"/>
                  </a:cxn>
                  <a:cxn ang="0">
                    <a:pos x="427" y="328"/>
                  </a:cxn>
                  <a:cxn ang="0">
                    <a:pos x="441" y="345"/>
                  </a:cxn>
                  <a:cxn ang="0">
                    <a:pos x="520" y="325"/>
                  </a:cxn>
                  <a:cxn ang="0">
                    <a:pos x="585" y="316"/>
                  </a:cxn>
                  <a:cxn ang="0">
                    <a:pos x="620" y="358"/>
                  </a:cxn>
                  <a:cxn ang="0">
                    <a:pos x="575" y="426"/>
                  </a:cxn>
                  <a:cxn ang="0">
                    <a:pos x="532" y="465"/>
                  </a:cxn>
                  <a:cxn ang="0">
                    <a:pos x="529" y="491"/>
                  </a:cxn>
                  <a:cxn ang="0">
                    <a:pos x="546" y="515"/>
                  </a:cxn>
                  <a:cxn ang="0">
                    <a:pos x="599" y="541"/>
                  </a:cxn>
                  <a:cxn ang="0">
                    <a:pos x="630" y="515"/>
                  </a:cxn>
                  <a:cxn ang="0">
                    <a:pos x="654" y="448"/>
                  </a:cxn>
                  <a:cxn ang="0">
                    <a:pos x="684" y="461"/>
                  </a:cxn>
                  <a:cxn ang="0">
                    <a:pos x="681" y="538"/>
                  </a:cxn>
                  <a:cxn ang="0">
                    <a:pos x="648" y="633"/>
                  </a:cxn>
                  <a:cxn ang="0">
                    <a:pos x="675" y="695"/>
                  </a:cxn>
                  <a:cxn ang="0">
                    <a:pos x="722" y="675"/>
                  </a:cxn>
                  <a:cxn ang="0">
                    <a:pos x="761" y="613"/>
                  </a:cxn>
                  <a:cxn ang="0">
                    <a:pos x="761" y="683"/>
                  </a:cxn>
                  <a:cxn ang="0">
                    <a:pos x="726" y="750"/>
                  </a:cxn>
                  <a:cxn ang="0">
                    <a:pos x="663" y="817"/>
                  </a:cxn>
                  <a:cxn ang="0">
                    <a:pos x="620" y="868"/>
                  </a:cxn>
                  <a:cxn ang="0">
                    <a:pos x="581" y="935"/>
                  </a:cxn>
                  <a:cxn ang="0">
                    <a:pos x="514" y="927"/>
                  </a:cxn>
                  <a:cxn ang="0">
                    <a:pos x="454" y="897"/>
                  </a:cxn>
                  <a:cxn ang="0">
                    <a:pos x="406" y="843"/>
                  </a:cxn>
                  <a:cxn ang="0">
                    <a:pos x="361" y="825"/>
                  </a:cxn>
                  <a:cxn ang="0">
                    <a:pos x="279" y="802"/>
                  </a:cxn>
                  <a:cxn ang="0">
                    <a:pos x="244" y="756"/>
                  </a:cxn>
                  <a:cxn ang="0">
                    <a:pos x="148" y="767"/>
                  </a:cxn>
                  <a:cxn ang="0">
                    <a:pos x="52" y="729"/>
                  </a:cxn>
                </a:cxnLst>
                <a:rect l="0" t="0" r="r" b="b"/>
                <a:pathLst>
                  <a:path w="767" h="935">
                    <a:moveTo>
                      <a:pt x="20" y="704"/>
                    </a:moveTo>
                    <a:lnTo>
                      <a:pt x="5" y="671"/>
                    </a:lnTo>
                    <a:lnTo>
                      <a:pt x="0" y="610"/>
                    </a:lnTo>
                    <a:lnTo>
                      <a:pt x="2" y="555"/>
                    </a:lnTo>
                    <a:lnTo>
                      <a:pt x="9" y="506"/>
                    </a:lnTo>
                    <a:lnTo>
                      <a:pt x="28" y="485"/>
                    </a:lnTo>
                    <a:lnTo>
                      <a:pt x="73" y="465"/>
                    </a:lnTo>
                    <a:lnTo>
                      <a:pt x="72" y="432"/>
                    </a:lnTo>
                    <a:lnTo>
                      <a:pt x="64" y="389"/>
                    </a:lnTo>
                    <a:lnTo>
                      <a:pt x="60" y="360"/>
                    </a:lnTo>
                    <a:lnTo>
                      <a:pt x="60" y="325"/>
                    </a:lnTo>
                    <a:lnTo>
                      <a:pt x="64" y="285"/>
                    </a:lnTo>
                    <a:lnTo>
                      <a:pt x="82" y="243"/>
                    </a:lnTo>
                    <a:lnTo>
                      <a:pt x="105" y="290"/>
                    </a:lnTo>
                    <a:lnTo>
                      <a:pt x="133" y="358"/>
                    </a:lnTo>
                    <a:lnTo>
                      <a:pt x="151" y="369"/>
                    </a:lnTo>
                    <a:lnTo>
                      <a:pt x="162" y="255"/>
                    </a:lnTo>
                    <a:lnTo>
                      <a:pt x="162" y="140"/>
                    </a:lnTo>
                    <a:lnTo>
                      <a:pt x="142" y="61"/>
                    </a:lnTo>
                    <a:lnTo>
                      <a:pt x="162" y="67"/>
                    </a:lnTo>
                    <a:lnTo>
                      <a:pt x="188" y="84"/>
                    </a:lnTo>
                    <a:lnTo>
                      <a:pt x="209" y="110"/>
                    </a:lnTo>
                    <a:lnTo>
                      <a:pt x="226" y="151"/>
                    </a:lnTo>
                    <a:lnTo>
                      <a:pt x="230" y="110"/>
                    </a:lnTo>
                    <a:lnTo>
                      <a:pt x="236" y="84"/>
                    </a:lnTo>
                    <a:lnTo>
                      <a:pt x="252" y="61"/>
                    </a:lnTo>
                    <a:lnTo>
                      <a:pt x="267" y="40"/>
                    </a:lnTo>
                    <a:lnTo>
                      <a:pt x="314" y="0"/>
                    </a:lnTo>
                    <a:lnTo>
                      <a:pt x="322" y="44"/>
                    </a:lnTo>
                    <a:lnTo>
                      <a:pt x="328" y="73"/>
                    </a:lnTo>
                    <a:lnTo>
                      <a:pt x="331" y="93"/>
                    </a:lnTo>
                    <a:lnTo>
                      <a:pt x="335" y="116"/>
                    </a:lnTo>
                    <a:lnTo>
                      <a:pt x="349" y="153"/>
                    </a:lnTo>
                    <a:lnTo>
                      <a:pt x="366" y="177"/>
                    </a:lnTo>
                    <a:lnTo>
                      <a:pt x="387" y="188"/>
                    </a:lnTo>
                    <a:lnTo>
                      <a:pt x="419" y="188"/>
                    </a:lnTo>
                    <a:lnTo>
                      <a:pt x="441" y="182"/>
                    </a:lnTo>
                    <a:lnTo>
                      <a:pt x="466" y="174"/>
                    </a:lnTo>
                    <a:lnTo>
                      <a:pt x="488" y="159"/>
                    </a:lnTo>
                    <a:lnTo>
                      <a:pt x="509" y="136"/>
                    </a:lnTo>
                    <a:lnTo>
                      <a:pt x="523" y="116"/>
                    </a:lnTo>
                    <a:lnTo>
                      <a:pt x="537" y="96"/>
                    </a:lnTo>
                    <a:lnTo>
                      <a:pt x="549" y="80"/>
                    </a:lnTo>
                    <a:lnTo>
                      <a:pt x="564" y="55"/>
                    </a:lnTo>
                    <a:lnTo>
                      <a:pt x="562" y="101"/>
                    </a:lnTo>
                    <a:lnTo>
                      <a:pt x="558" y="136"/>
                    </a:lnTo>
                    <a:lnTo>
                      <a:pt x="555" y="177"/>
                    </a:lnTo>
                    <a:lnTo>
                      <a:pt x="540" y="223"/>
                    </a:lnTo>
                    <a:lnTo>
                      <a:pt x="511" y="265"/>
                    </a:lnTo>
                    <a:lnTo>
                      <a:pt x="480" y="293"/>
                    </a:lnTo>
                    <a:lnTo>
                      <a:pt x="447" y="305"/>
                    </a:lnTo>
                    <a:lnTo>
                      <a:pt x="427" y="328"/>
                    </a:lnTo>
                    <a:lnTo>
                      <a:pt x="395" y="363"/>
                    </a:lnTo>
                    <a:lnTo>
                      <a:pt x="441" y="345"/>
                    </a:lnTo>
                    <a:lnTo>
                      <a:pt x="491" y="329"/>
                    </a:lnTo>
                    <a:lnTo>
                      <a:pt x="520" y="325"/>
                    </a:lnTo>
                    <a:lnTo>
                      <a:pt x="556" y="320"/>
                    </a:lnTo>
                    <a:lnTo>
                      <a:pt x="585" y="316"/>
                    </a:lnTo>
                    <a:lnTo>
                      <a:pt x="637" y="316"/>
                    </a:lnTo>
                    <a:lnTo>
                      <a:pt x="620" y="358"/>
                    </a:lnTo>
                    <a:lnTo>
                      <a:pt x="607" y="392"/>
                    </a:lnTo>
                    <a:lnTo>
                      <a:pt x="575" y="426"/>
                    </a:lnTo>
                    <a:lnTo>
                      <a:pt x="555" y="444"/>
                    </a:lnTo>
                    <a:lnTo>
                      <a:pt x="532" y="465"/>
                    </a:lnTo>
                    <a:lnTo>
                      <a:pt x="527" y="473"/>
                    </a:lnTo>
                    <a:lnTo>
                      <a:pt x="529" y="491"/>
                    </a:lnTo>
                    <a:lnTo>
                      <a:pt x="530" y="502"/>
                    </a:lnTo>
                    <a:lnTo>
                      <a:pt x="546" y="515"/>
                    </a:lnTo>
                    <a:lnTo>
                      <a:pt x="570" y="532"/>
                    </a:lnTo>
                    <a:lnTo>
                      <a:pt x="599" y="541"/>
                    </a:lnTo>
                    <a:lnTo>
                      <a:pt x="619" y="538"/>
                    </a:lnTo>
                    <a:lnTo>
                      <a:pt x="630" y="515"/>
                    </a:lnTo>
                    <a:lnTo>
                      <a:pt x="645" y="480"/>
                    </a:lnTo>
                    <a:lnTo>
                      <a:pt x="654" y="448"/>
                    </a:lnTo>
                    <a:lnTo>
                      <a:pt x="671" y="419"/>
                    </a:lnTo>
                    <a:lnTo>
                      <a:pt x="684" y="461"/>
                    </a:lnTo>
                    <a:lnTo>
                      <a:pt x="689" y="496"/>
                    </a:lnTo>
                    <a:lnTo>
                      <a:pt x="681" y="538"/>
                    </a:lnTo>
                    <a:lnTo>
                      <a:pt x="663" y="572"/>
                    </a:lnTo>
                    <a:lnTo>
                      <a:pt x="648" y="633"/>
                    </a:lnTo>
                    <a:lnTo>
                      <a:pt x="648" y="694"/>
                    </a:lnTo>
                    <a:lnTo>
                      <a:pt x="675" y="695"/>
                    </a:lnTo>
                    <a:lnTo>
                      <a:pt x="701" y="692"/>
                    </a:lnTo>
                    <a:lnTo>
                      <a:pt x="722" y="675"/>
                    </a:lnTo>
                    <a:lnTo>
                      <a:pt x="741" y="654"/>
                    </a:lnTo>
                    <a:lnTo>
                      <a:pt x="761" y="613"/>
                    </a:lnTo>
                    <a:lnTo>
                      <a:pt x="767" y="650"/>
                    </a:lnTo>
                    <a:lnTo>
                      <a:pt x="761" y="683"/>
                    </a:lnTo>
                    <a:lnTo>
                      <a:pt x="744" y="729"/>
                    </a:lnTo>
                    <a:lnTo>
                      <a:pt x="726" y="750"/>
                    </a:lnTo>
                    <a:lnTo>
                      <a:pt x="701" y="782"/>
                    </a:lnTo>
                    <a:lnTo>
                      <a:pt x="663" y="817"/>
                    </a:lnTo>
                    <a:lnTo>
                      <a:pt x="636" y="837"/>
                    </a:lnTo>
                    <a:lnTo>
                      <a:pt x="620" y="868"/>
                    </a:lnTo>
                    <a:lnTo>
                      <a:pt x="611" y="927"/>
                    </a:lnTo>
                    <a:lnTo>
                      <a:pt x="581" y="935"/>
                    </a:lnTo>
                    <a:lnTo>
                      <a:pt x="546" y="935"/>
                    </a:lnTo>
                    <a:lnTo>
                      <a:pt x="514" y="927"/>
                    </a:lnTo>
                    <a:lnTo>
                      <a:pt x="480" y="915"/>
                    </a:lnTo>
                    <a:lnTo>
                      <a:pt x="454" y="897"/>
                    </a:lnTo>
                    <a:lnTo>
                      <a:pt x="428" y="877"/>
                    </a:lnTo>
                    <a:lnTo>
                      <a:pt x="406" y="843"/>
                    </a:lnTo>
                    <a:lnTo>
                      <a:pt x="395" y="817"/>
                    </a:lnTo>
                    <a:lnTo>
                      <a:pt x="361" y="825"/>
                    </a:lnTo>
                    <a:lnTo>
                      <a:pt x="314" y="817"/>
                    </a:lnTo>
                    <a:lnTo>
                      <a:pt x="279" y="802"/>
                    </a:lnTo>
                    <a:lnTo>
                      <a:pt x="261" y="785"/>
                    </a:lnTo>
                    <a:lnTo>
                      <a:pt x="244" y="756"/>
                    </a:lnTo>
                    <a:lnTo>
                      <a:pt x="198" y="772"/>
                    </a:lnTo>
                    <a:lnTo>
                      <a:pt x="148" y="767"/>
                    </a:lnTo>
                    <a:lnTo>
                      <a:pt x="96" y="750"/>
                    </a:lnTo>
                    <a:lnTo>
                      <a:pt x="52" y="729"/>
                    </a:lnTo>
                    <a:lnTo>
                      <a:pt x="20" y="704"/>
                    </a:lnTo>
                    <a:close/>
                  </a:path>
                </a:pathLst>
              </a:custGeom>
              <a:solidFill>
                <a:srgbClr val="FFFF00"/>
              </a:solidFill>
              <a:ln w="9525">
                <a:noFill/>
                <a:round/>
                <a:headEnd/>
                <a:tailEnd/>
              </a:ln>
            </p:spPr>
            <p:txBody>
              <a:bodyPr/>
              <a:lstStyle/>
              <a:p>
                <a:endParaRPr lang="en-US"/>
              </a:p>
            </p:txBody>
          </p:sp>
          <p:grpSp>
            <p:nvGrpSpPr>
              <p:cNvPr id="93324" name="Group 140"/>
              <p:cNvGrpSpPr>
                <a:grpSpLocks/>
              </p:cNvGrpSpPr>
              <p:nvPr/>
            </p:nvGrpSpPr>
            <p:grpSpPr bwMode="auto">
              <a:xfrm>
                <a:off x="3354" y="1931"/>
                <a:ext cx="609" cy="577"/>
                <a:chOff x="3354" y="1931"/>
                <a:chExt cx="609" cy="577"/>
              </a:xfrm>
            </p:grpSpPr>
            <p:sp>
              <p:nvSpPr>
                <p:cNvPr id="93325" name="Freeform 141"/>
                <p:cNvSpPr>
                  <a:spLocks/>
                </p:cNvSpPr>
                <p:nvPr/>
              </p:nvSpPr>
              <p:spPr bwMode="auto">
                <a:xfrm>
                  <a:off x="3354" y="1931"/>
                  <a:ext cx="609" cy="577"/>
                </a:xfrm>
                <a:custGeom>
                  <a:avLst/>
                  <a:gdLst/>
                  <a:ahLst/>
                  <a:cxnLst>
                    <a:cxn ang="0">
                      <a:pos x="6" y="719"/>
                    </a:cxn>
                    <a:cxn ang="0">
                      <a:pos x="0" y="536"/>
                    </a:cxn>
                    <a:cxn ang="0">
                      <a:pos x="41" y="418"/>
                    </a:cxn>
                    <a:cxn ang="0">
                      <a:pos x="106" y="331"/>
                    </a:cxn>
                    <a:cxn ang="0">
                      <a:pos x="236" y="253"/>
                    </a:cxn>
                    <a:cxn ang="0">
                      <a:pos x="343" y="212"/>
                    </a:cxn>
                    <a:cxn ang="0">
                      <a:pos x="401" y="166"/>
                    </a:cxn>
                    <a:cxn ang="0">
                      <a:pos x="420" y="87"/>
                    </a:cxn>
                    <a:cxn ang="0">
                      <a:pos x="443" y="46"/>
                    </a:cxn>
                    <a:cxn ang="0">
                      <a:pos x="489" y="128"/>
                    </a:cxn>
                    <a:cxn ang="0">
                      <a:pos x="506" y="189"/>
                    </a:cxn>
                    <a:cxn ang="0">
                      <a:pos x="580" y="151"/>
                    </a:cxn>
                    <a:cxn ang="0">
                      <a:pos x="606" y="62"/>
                    </a:cxn>
                    <a:cxn ang="0">
                      <a:pos x="615" y="3"/>
                    </a:cxn>
                    <a:cxn ang="0">
                      <a:pos x="681" y="72"/>
                    </a:cxn>
                    <a:cxn ang="0">
                      <a:pos x="707" y="194"/>
                    </a:cxn>
                    <a:cxn ang="0">
                      <a:pos x="684" y="294"/>
                    </a:cxn>
                    <a:cxn ang="0">
                      <a:pos x="769" y="219"/>
                    </a:cxn>
                    <a:cxn ang="0">
                      <a:pos x="890" y="189"/>
                    </a:cxn>
                    <a:cxn ang="0">
                      <a:pos x="992" y="207"/>
                    </a:cxn>
                    <a:cxn ang="0">
                      <a:pos x="1018" y="264"/>
                    </a:cxn>
                    <a:cxn ang="0">
                      <a:pos x="929" y="290"/>
                    </a:cxn>
                    <a:cxn ang="0">
                      <a:pos x="881" y="378"/>
                    </a:cxn>
                    <a:cxn ang="0">
                      <a:pos x="935" y="459"/>
                    </a:cxn>
                    <a:cxn ang="0">
                      <a:pos x="1033" y="497"/>
                    </a:cxn>
                    <a:cxn ang="0">
                      <a:pos x="1105" y="483"/>
                    </a:cxn>
                    <a:cxn ang="0">
                      <a:pos x="1114" y="428"/>
                    </a:cxn>
                    <a:cxn ang="0">
                      <a:pos x="1152" y="433"/>
                    </a:cxn>
                    <a:cxn ang="0">
                      <a:pos x="1202" y="495"/>
                    </a:cxn>
                    <a:cxn ang="0">
                      <a:pos x="1214" y="604"/>
                    </a:cxn>
                    <a:cxn ang="0">
                      <a:pos x="1167" y="727"/>
                    </a:cxn>
                    <a:cxn ang="0">
                      <a:pos x="1105" y="761"/>
                    </a:cxn>
                    <a:cxn ang="0">
                      <a:pos x="995" y="812"/>
                    </a:cxn>
                    <a:cxn ang="0">
                      <a:pos x="935" y="872"/>
                    </a:cxn>
                    <a:cxn ang="0">
                      <a:pos x="893" y="969"/>
                    </a:cxn>
                    <a:cxn ang="0">
                      <a:pos x="847" y="1076"/>
                    </a:cxn>
                    <a:cxn ang="0">
                      <a:pos x="772" y="1122"/>
                    </a:cxn>
                    <a:cxn ang="0">
                      <a:pos x="643" y="1145"/>
                    </a:cxn>
                    <a:cxn ang="0">
                      <a:pos x="472" y="1154"/>
                    </a:cxn>
                    <a:cxn ang="0">
                      <a:pos x="245" y="1122"/>
                    </a:cxn>
                    <a:cxn ang="0">
                      <a:pos x="100" y="1056"/>
                    </a:cxn>
                    <a:cxn ang="0">
                      <a:pos x="50" y="965"/>
                    </a:cxn>
                  </a:cxnLst>
                  <a:rect l="0" t="0" r="r" b="b"/>
                  <a:pathLst>
                    <a:path w="1217" h="1154">
                      <a:moveTo>
                        <a:pt x="32" y="863"/>
                      </a:moveTo>
                      <a:lnTo>
                        <a:pt x="17" y="788"/>
                      </a:lnTo>
                      <a:lnTo>
                        <a:pt x="6" y="719"/>
                      </a:lnTo>
                      <a:lnTo>
                        <a:pt x="0" y="651"/>
                      </a:lnTo>
                      <a:lnTo>
                        <a:pt x="0" y="588"/>
                      </a:lnTo>
                      <a:lnTo>
                        <a:pt x="0" y="536"/>
                      </a:lnTo>
                      <a:lnTo>
                        <a:pt x="6" y="491"/>
                      </a:lnTo>
                      <a:lnTo>
                        <a:pt x="18" y="451"/>
                      </a:lnTo>
                      <a:lnTo>
                        <a:pt x="41" y="418"/>
                      </a:lnTo>
                      <a:lnTo>
                        <a:pt x="56" y="389"/>
                      </a:lnTo>
                      <a:lnTo>
                        <a:pt x="82" y="358"/>
                      </a:lnTo>
                      <a:lnTo>
                        <a:pt x="106" y="331"/>
                      </a:lnTo>
                      <a:lnTo>
                        <a:pt x="151" y="299"/>
                      </a:lnTo>
                      <a:lnTo>
                        <a:pt x="195" y="271"/>
                      </a:lnTo>
                      <a:lnTo>
                        <a:pt x="236" y="253"/>
                      </a:lnTo>
                      <a:lnTo>
                        <a:pt x="270" y="242"/>
                      </a:lnTo>
                      <a:lnTo>
                        <a:pt x="314" y="229"/>
                      </a:lnTo>
                      <a:lnTo>
                        <a:pt x="343" y="212"/>
                      </a:lnTo>
                      <a:lnTo>
                        <a:pt x="370" y="197"/>
                      </a:lnTo>
                      <a:lnTo>
                        <a:pt x="394" y="177"/>
                      </a:lnTo>
                      <a:lnTo>
                        <a:pt x="401" y="166"/>
                      </a:lnTo>
                      <a:lnTo>
                        <a:pt x="414" y="143"/>
                      </a:lnTo>
                      <a:lnTo>
                        <a:pt x="420" y="113"/>
                      </a:lnTo>
                      <a:lnTo>
                        <a:pt x="420" y="87"/>
                      </a:lnTo>
                      <a:lnTo>
                        <a:pt x="410" y="52"/>
                      </a:lnTo>
                      <a:lnTo>
                        <a:pt x="408" y="20"/>
                      </a:lnTo>
                      <a:lnTo>
                        <a:pt x="443" y="46"/>
                      </a:lnTo>
                      <a:lnTo>
                        <a:pt x="471" y="69"/>
                      </a:lnTo>
                      <a:lnTo>
                        <a:pt x="486" y="102"/>
                      </a:lnTo>
                      <a:lnTo>
                        <a:pt x="489" y="128"/>
                      </a:lnTo>
                      <a:lnTo>
                        <a:pt x="486" y="157"/>
                      </a:lnTo>
                      <a:lnTo>
                        <a:pt x="480" y="189"/>
                      </a:lnTo>
                      <a:lnTo>
                        <a:pt x="506" y="189"/>
                      </a:lnTo>
                      <a:lnTo>
                        <a:pt x="536" y="181"/>
                      </a:lnTo>
                      <a:lnTo>
                        <a:pt x="559" y="168"/>
                      </a:lnTo>
                      <a:lnTo>
                        <a:pt x="580" y="151"/>
                      </a:lnTo>
                      <a:lnTo>
                        <a:pt x="599" y="128"/>
                      </a:lnTo>
                      <a:lnTo>
                        <a:pt x="606" y="102"/>
                      </a:lnTo>
                      <a:lnTo>
                        <a:pt x="606" y="62"/>
                      </a:lnTo>
                      <a:lnTo>
                        <a:pt x="599" y="29"/>
                      </a:lnTo>
                      <a:lnTo>
                        <a:pt x="583" y="0"/>
                      </a:lnTo>
                      <a:lnTo>
                        <a:pt x="615" y="3"/>
                      </a:lnTo>
                      <a:lnTo>
                        <a:pt x="649" y="20"/>
                      </a:lnTo>
                      <a:lnTo>
                        <a:pt x="669" y="46"/>
                      </a:lnTo>
                      <a:lnTo>
                        <a:pt x="681" y="72"/>
                      </a:lnTo>
                      <a:lnTo>
                        <a:pt x="696" y="108"/>
                      </a:lnTo>
                      <a:lnTo>
                        <a:pt x="704" y="151"/>
                      </a:lnTo>
                      <a:lnTo>
                        <a:pt x="707" y="194"/>
                      </a:lnTo>
                      <a:lnTo>
                        <a:pt x="704" y="233"/>
                      </a:lnTo>
                      <a:lnTo>
                        <a:pt x="696" y="264"/>
                      </a:lnTo>
                      <a:lnTo>
                        <a:pt x="684" y="294"/>
                      </a:lnTo>
                      <a:lnTo>
                        <a:pt x="716" y="264"/>
                      </a:lnTo>
                      <a:lnTo>
                        <a:pt x="743" y="239"/>
                      </a:lnTo>
                      <a:lnTo>
                        <a:pt x="769" y="219"/>
                      </a:lnTo>
                      <a:lnTo>
                        <a:pt x="809" y="206"/>
                      </a:lnTo>
                      <a:lnTo>
                        <a:pt x="847" y="194"/>
                      </a:lnTo>
                      <a:lnTo>
                        <a:pt x="890" y="189"/>
                      </a:lnTo>
                      <a:lnTo>
                        <a:pt x="929" y="190"/>
                      </a:lnTo>
                      <a:lnTo>
                        <a:pt x="961" y="197"/>
                      </a:lnTo>
                      <a:lnTo>
                        <a:pt x="992" y="207"/>
                      </a:lnTo>
                      <a:lnTo>
                        <a:pt x="1021" y="229"/>
                      </a:lnTo>
                      <a:lnTo>
                        <a:pt x="1054" y="268"/>
                      </a:lnTo>
                      <a:lnTo>
                        <a:pt x="1018" y="264"/>
                      </a:lnTo>
                      <a:lnTo>
                        <a:pt x="987" y="264"/>
                      </a:lnTo>
                      <a:lnTo>
                        <a:pt x="958" y="276"/>
                      </a:lnTo>
                      <a:lnTo>
                        <a:pt x="929" y="290"/>
                      </a:lnTo>
                      <a:lnTo>
                        <a:pt x="899" y="315"/>
                      </a:lnTo>
                      <a:lnTo>
                        <a:pt x="884" y="341"/>
                      </a:lnTo>
                      <a:lnTo>
                        <a:pt x="881" y="378"/>
                      </a:lnTo>
                      <a:lnTo>
                        <a:pt x="885" y="410"/>
                      </a:lnTo>
                      <a:lnTo>
                        <a:pt x="902" y="433"/>
                      </a:lnTo>
                      <a:lnTo>
                        <a:pt x="935" y="459"/>
                      </a:lnTo>
                      <a:lnTo>
                        <a:pt x="974" y="476"/>
                      </a:lnTo>
                      <a:lnTo>
                        <a:pt x="1009" y="489"/>
                      </a:lnTo>
                      <a:lnTo>
                        <a:pt x="1033" y="497"/>
                      </a:lnTo>
                      <a:lnTo>
                        <a:pt x="1059" y="501"/>
                      </a:lnTo>
                      <a:lnTo>
                        <a:pt x="1095" y="497"/>
                      </a:lnTo>
                      <a:lnTo>
                        <a:pt x="1105" y="483"/>
                      </a:lnTo>
                      <a:lnTo>
                        <a:pt x="1117" y="463"/>
                      </a:lnTo>
                      <a:lnTo>
                        <a:pt x="1117" y="440"/>
                      </a:lnTo>
                      <a:lnTo>
                        <a:pt x="1114" y="428"/>
                      </a:lnTo>
                      <a:lnTo>
                        <a:pt x="1114" y="410"/>
                      </a:lnTo>
                      <a:lnTo>
                        <a:pt x="1130" y="421"/>
                      </a:lnTo>
                      <a:lnTo>
                        <a:pt x="1152" y="433"/>
                      </a:lnTo>
                      <a:lnTo>
                        <a:pt x="1170" y="451"/>
                      </a:lnTo>
                      <a:lnTo>
                        <a:pt x="1188" y="472"/>
                      </a:lnTo>
                      <a:lnTo>
                        <a:pt x="1202" y="495"/>
                      </a:lnTo>
                      <a:lnTo>
                        <a:pt x="1211" y="524"/>
                      </a:lnTo>
                      <a:lnTo>
                        <a:pt x="1217" y="564"/>
                      </a:lnTo>
                      <a:lnTo>
                        <a:pt x="1214" y="604"/>
                      </a:lnTo>
                      <a:lnTo>
                        <a:pt x="1208" y="645"/>
                      </a:lnTo>
                      <a:lnTo>
                        <a:pt x="1193" y="698"/>
                      </a:lnTo>
                      <a:lnTo>
                        <a:pt x="1167" y="727"/>
                      </a:lnTo>
                      <a:lnTo>
                        <a:pt x="1149" y="742"/>
                      </a:lnTo>
                      <a:lnTo>
                        <a:pt x="1130" y="753"/>
                      </a:lnTo>
                      <a:lnTo>
                        <a:pt x="1105" y="761"/>
                      </a:lnTo>
                      <a:lnTo>
                        <a:pt x="1070" y="779"/>
                      </a:lnTo>
                      <a:lnTo>
                        <a:pt x="1025" y="800"/>
                      </a:lnTo>
                      <a:lnTo>
                        <a:pt x="995" y="812"/>
                      </a:lnTo>
                      <a:lnTo>
                        <a:pt x="967" y="831"/>
                      </a:lnTo>
                      <a:lnTo>
                        <a:pt x="955" y="844"/>
                      </a:lnTo>
                      <a:lnTo>
                        <a:pt x="935" y="872"/>
                      </a:lnTo>
                      <a:lnTo>
                        <a:pt x="917" y="905"/>
                      </a:lnTo>
                      <a:lnTo>
                        <a:pt x="902" y="931"/>
                      </a:lnTo>
                      <a:lnTo>
                        <a:pt x="893" y="969"/>
                      </a:lnTo>
                      <a:lnTo>
                        <a:pt x="881" y="1015"/>
                      </a:lnTo>
                      <a:lnTo>
                        <a:pt x="867" y="1050"/>
                      </a:lnTo>
                      <a:lnTo>
                        <a:pt x="847" y="1076"/>
                      </a:lnTo>
                      <a:lnTo>
                        <a:pt x="824" y="1094"/>
                      </a:lnTo>
                      <a:lnTo>
                        <a:pt x="801" y="1108"/>
                      </a:lnTo>
                      <a:lnTo>
                        <a:pt x="772" y="1122"/>
                      </a:lnTo>
                      <a:lnTo>
                        <a:pt x="734" y="1134"/>
                      </a:lnTo>
                      <a:lnTo>
                        <a:pt x="687" y="1140"/>
                      </a:lnTo>
                      <a:lnTo>
                        <a:pt x="643" y="1145"/>
                      </a:lnTo>
                      <a:lnTo>
                        <a:pt x="577" y="1152"/>
                      </a:lnTo>
                      <a:lnTo>
                        <a:pt x="536" y="1152"/>
                      </a:lnTo>
                      <a:lnTo>
                        <a:pt x="472" y="1154"/>
                      </a:lnTo>
                      <a:lnTo>
                        <a:pt x="391" y="1152"/>
                      </a:lnTo>
                      <a:lnTo>
                        <a:pt x="320" y="1140"/>
                      </a:lnTo>
                      <a:lnTo>
                        <a:pt x="245" y="1122"/>
                      </a:lnTo>
                      <a:lnTo>
                        <a:pt x="186" y="1100"/>
                      </a:lnTo>
                      <a:lnTo>
                        <a:pt x="134" y="1076"/>
                      </a:lnTo>
                      <a:lnTo>
                        <a:pt x="100" y="1056"/>
                      </a:lnTo>
                      <a:lnTo>
                        <a:pt x="82" y="1035"/>
                      </a:lnTo>
                      <a:lnTo>
                        <a:pt x="67" y="1004"/>
                      </a:lnTo>
                      <a:lnTo>
                        <a:pt x="50" y="965"/>
                      </a:lnTo>
                      <a:lnTo>
                        <a:pt x="33" y="907"/>
                      </a:lnTo>
                      <a:lnTo>
                        <a:pt x="32" y="863"/>
                      </a:lnTo>
                      <a:close/>
                    </a:path>
                  </a:pathLst>
                </a:custGeom>
                <a:solidFill>
                  <a:srgbClr val="E00000"/>
                </a:solidFill>
                <a:ln w="9525">
                  <a:noFill/>
                  <a:round/>
                  <a:headEnd/>
                  <a:tailEnd/>
                </a:ln>
              </p:spPr>
              <p:txBody>
                <a:bodyPr/>
                <a:lstStyle/>
                <a:p>
                  <a:endParaRPr lang="en-US"/>
                </a:p>
              </p:txBody>
            </p:sp>
            <p:sp>
              <p:nvSpPr>
                <p:cNvPr id="93326" name="Freeform 142"/>
                <p:cNvSpPr>
                  <a:spLocks/>
                </p:cNvSpPr>
                <p:nvPr/>
              </p:nvSpPr>
              <p:spPr bwMode="auto">
                <a:xfrm>
                  <a:off x="3448" y="2039"/>
                  <a:ext cx="424" cy="467"/>
                </a:xfrm>
                <a:custGeom>
                  <a:avLst/>
                  <a:gdLst/>
                  <a:ahLst/>
                  <a:cxnLst>
                    <a:cxn ang="0">
                      <a:pos x="6" y="583"/>
                    </a:cxn>
                    <a:cxn ang="0">
                      <a:pos x="0" y="433"/>
                    </a:cxn>
                    <a:cxn ang="0">
                      <a:pos x="27" y="336"/>
                    </a:cxn>
                    <a:cxn ang="0">
                      <a:pos x="76" y="267"/>
                    </a:cxn>
                    <a:cxn ang="0">
                      <a:pos x="164" y="205"/>
                    </a:cxn>
                    <a:cxn ang="0">
                      <a:pos x="237" y="171"/>
                    </a:cxn>
                    <a:cxn ang="0">
                      <a:pos x="277" y="133"/>
                    </a:cxn>
                    <a:cxn ang="0">
                      <a:pos x="292" y="67"/>
                    </a:cxn>
                    <a:cxn ang="0">
                      <a:pos x="309" y="35"/>
                    </a:cxn>
                    <a:cxn ang="0">
                      <a:pos x="340" y="103"/>
                    </a:cxn>
                    <a:cxn ang="0">
                      <a:pos x="352" y="151"/>
                    </a:cxn>
                    <a:cxn ang="0">
                      <a:pos x="402" y="122"/>
                    </a:cxn>
                    <a:cxn ang="0">
                      <a:pos x="423" y="51"/>
                    </a:cxn>
                    <a:cxn ang="0">
                      <a:pos x="428" y="2"/>
                    </a:cxn>
                    <a:cxn ang="0">
                      <a:pos x="474" y="55"/>
                    </a:cxn>
                    <a:cxn ang="0">
                      <a:pos x="492" y="156"/>
                    </a:cxn>
                    <a:cxn ang="0">
                      <a:pos x="477" y="238"/>
                    </a:cxn>
                    <a:cxn ang="0">
                      <a:pos x="536" y="176"/>
                    </a:cxn>
                    <a:cxn ang="0">
                      <a:pos x="620" y="151"/>
                    </a:cxn>
                    <a:cxn ang="0">
                      <a:pos x="689" y="167"/>
                    </a:cxn>
                    <a:cxn ang="0">
                      <a:pos x="710" y="214"/>
                    </a:cxn>
                    <a:cxn ang="0">
                      <a:pos x="647" y="232"/>
                    </a:cxn>
                    <a:cxn ang="0">
                      <a:pos x="612" y="304"/>
                    </a:cxn>
                    <a:cxn ang="0">
                      <a:pos x="650" y="368"/>
                    </a:cxn>
                    <a:cxn ang="0">
                      <a:pos x="721" y="401"/>
                    </a:cxn>
                    <a:cxn ang="0">
                      <a:pos x="769" y="391"/>
                    </a:cxn>
                    <a:cxn ang="0">
                      <a:pos x="777" y="343"/>
                    </a:cxn>
                    <a:cxn ang="0">
                      <a:pos x="803" y="348"/>
                    </a:cxn>
                    <a:cxn ang="0">
                      <a:pos x="836" y="398"/>
                    </a:cxn>
                    <a:cxn ang="0">
                      <a:pos x="845" y="488"/>
                    </a:cxn>
                    <a:cxn ang="0">
                      <a:pos x="813" y="587"/>
                    </a:cxn>
                    <a:cxn ang="0">
                      <a:pos x="769" y="616"/>
                    </a:cxn>
                    <a:cxn ang="0">
                      <a:pos x="693" y="657"/>
                    </a:cxn>
                    <a:cxn ang="0">
                      <a:pos x="650" y="706"/>
                    </a:cxn>
                    <a:cxn ang="0">
                      <a:pos x="623" y="785"/>
                    </a:cxn>
                    <a:cxn ang="0">
                      <a:pos x="589" y="872"/>
                    </a:cxn>
                    <a:cxn ang="0">
                      <a:pos x="538" y="907"/>
                    </a:cxn>
                    <a:cxn ang="0">
                      <a:pos x="446" y="927"/>
                    </a:cxn>
                    <a:cxn ang="0">
                      <a:pos x="329" y="935"/>
                    </a:cxn>
                    <a:cxn ang="0">
                      <a:pos x="170" y="907"/>
                    </a:cxn>
                    <a:cxn ang="0">
                      <a:pos x="70" y="856"/>
                    </a:cxn>
                    <a:cxn ang="0">
                      <a:pos x="33" y="784"/>
                    </a:cxn>
                  </a:cxnLst>
                  <a:rect l="0" t="0" r="r" b="b"/>
                  <a:pathLst>
                    <a:path w="847" h="935">
                      <a:moveTo>
                        <a:pt x="21" y="697"/>
                      </a:moveTo>
                      <a:lnTo>
                        <a:pt x="12" y="636"/>
                      </a:lnTo>
                      <a:lnTo>
                        <a:pt x="6" y="583"/>
                      </a:lnTo>
                      <a:lnTo>
                        <a:pt x="0" y="526"/>
                      </a:lnTo>
                      <a:lnTo>
                        <a:pt x="0" y="476"/>
                      </a:lnTo>
                      <a:lnTo>
                        <a:pt x="0" y="433"/>
                      </a:lnTo>
                      <a:lnTo>
                        <a:pt x="6" y="395"/>
                      </a:lnTo>
                      <a:lnTo>
                        <a:pt x="13" y="363"/>
                      </a:lnTo>
                      <a:lnTo>
                        <a:pt x="27" y="336"/>
                      </a:lnTo>
                      <a:lnTo>
                        <a:pt x="39" y="313"/>
                      </a:lnTo>
                      <a:lnTo>
                        <a:pt x="58" y="287"/>
                      </a:lnTo>
                      <a:lnTo>
                        <a:pt x="76" y="267"/>
                      </a:lnTo>
                      <a:lnTo>
                        <a:pt x="105" y="240"/>
                      </a:lnTo>
                      <a:lnTo>
                        <a:pt x="137" y="218"/>
                      </a:lnTo>
                      <a:lnTo>
                        <a:pt x="164" y="205"/>
                      </a:lnTo>
                      <a:lnTo>
                        <a:pt x="187" y="196"/>
                      </a:lnTo>
                      <a:lnTo>
                        <a:pt x="218" y="183"/>
                      </a:lnTo>
                      <a:lnTo>
                        <a:pt x="237" y="171"/>
                      </a:lnTo>
                      <a:lnTo>
                        <a:pt x="259" y="157"/>
                      </a:lnTo>
                      <a:lnTo>
                        <a:pt x="274" y="142"/>
                      </a:lnTo>
                      <a:lnTo>
                        <a:pt x="277" y="133"/>
                      </a:lnTo>
                      <a:lnTo>
                        <a:pt x="288" y="115"/>
                      </a:lnTo>
                      <a:lnTo>
                        <a:pt x="292" y="90"/>
                      </a:lnTo>
                      <a:lnTo>
                        <a:pt x="292" y="67"/>
                      </a:lnTo>
                      <a:lnTo>
                        <a:pt x="285" y="42"/>
                      </a:lnTo>
                      <a:lnTo>
                        <a:pt x="283" y="14"/>
                      </a:lnTo>
                      <a:lnTo>
                        <a:pt x="309" y="35"/>
                      </a:lnTo>
                      <a:lnTo>
                        <a:pt x="326" y="54"/>
                      </a:lnTo>
                      <a:lnTo>
                        <a:pt x="337" y="83"/>
                      </a:lnTo>
                      <a:lnTo>
                        <a:pt x="340" y="103"/>
                      </a:lnTo>
                      <a:lnTo>
                        <a:pt x="337" y="125"/>
                      </a:lnTo>
                      <a:lnTo>
                        <a:pt x="333" y="151"/>
                      </a:lnTo>
                      <a:lnTo>
                        <a:pt x="352" y="151"/>
                      </a:lnTo>
                      <a:lnTo>
                        <a:pt x="373" y="145"/>
                      </a:lnTo>
                      <a:lnTo>
                        <a:pt x="388" y="135"/>
                      </a:lnTo>
                      <a:lnTo>
                        <a:pt x="402" y="122"/>
                      </a:lnTo>
                      <a:lnTo>
                        <a:pt x="417" y="103"/>
                      </a:lnTo>
                      <a:lnTo>
                        <a:pt x="423" y="83"/>
                      </a:lnTo>
                      <a:lnTo>
                        <a:pt x="423" y="51"/>
                      </a:lnTo>
                      <a:lnTo>
                        <a:pt x="417" y="23"/>
                      </a:lnTo>
                      <a:lnTo>
                        <a:pt x="407" y="0"/>
                      </a:lnTo>
                      <a:lnTo>
                        <a:pt x="428" y="2"/>
                      </a:lnTo>
                      <a:lnTo>
                        <a:pt x="451" y="14"/>
                      </a:lnTo>
                      <a:lnTo>
                        <a:pt x="465" y="35"/>
                      </a:lnTo>
                      <a:lnTo>
                        <a:pt x="474" y="55"/>
                      </a:lnTo>
                      <a:lnTo>
                        <a:pt x="486" y="86"/>
                      </a:lnTo>
                      <a:lnTo>
                        <a:pt x="490" y="122"/>
                      </a:lnTo>
                      <a:lnTo>
                        <a:pt x="492" y="156"/>
                      </a:lnTo>
                      <a:lnTo>
                        <a:pt x="490" y="186"/>
                      </a:lnTo>
                      <a:lnTo>
                        <a:pt x="486" y="214"/>
                      </a:lnTo>
                      <a:lnTo>
                        <a:pt x="477" y="238"/>
                      </a:lnTo>
                      <a:lnTo>
                        <a:pt x="500" y="214"/>
                      </a:lnTo>
                      <a:lnTo>
                        <a:pt x="516" y="192"/>
                      </a:lnTo>
                      <a:lnTo>
                        <a:pt x="536" y="176"/>
                      </a:lnTo>
                      <a:lnTo>
                        <a:pt x="562" y="164"/>
                      </a:lnTo>
                      <a:lnTo>
                        <a:pt x="589" y="156"/>
                      </a:lnTo>
                      <a:lnTo>
                        <a:pt x="620" y="151"/>
                      </a:lnTo>
                      <a:lnTo>
                        <a:pt x="647" y="153"/>
                      </a:lnTo>
                      <a:lnTo>
                        <a:pt x="670" y="157"/>
                      </a:lnTo>
                      <a:lnTo>
                        <a:pt x="689" y="167"/>
                      </a:lnTo>
                      <a:lnTo>
                        <a:pt x="711" y="183"/>
                      </a:lnTo>
                      <a:lnTo>
                        <a:pt x="737" y="215"/>
                      </a:lnTo>
                      <a:lnTo>
                        <a:pt x="710" y="214"/>
                      </a:lnTo>
                      <a:lnTo>
                        <a:pt x="689" y="214"/>
                      </a:lnTo>
                      <a:lnTo>
                        <a:pt x="667" y="221"/>
                      </a:lnTo>
                      <a:lnTo>
                        <a:pt x="647" y="232"/>
                      </a:lnTo>
                      <a:lnTo>
                        <a:pt x="626" y="255"/>
                      </a:lnTo>
                      <a:lnTo>
                        <a:pt x="615" y="276"/>
                      </a:lnTo>
                      <a:lnTo>
                        <a:pt x="612" y="304"/>
                      </a:lnTo>
                      <a:lnTo>
                        <a:pt x="617" y="328"/>
                      </a:lnTo>
                      <a:lnTo>
                        <a:pt x="629" y="348"/>
                      </a:lnTo>
                      <a:lnTo>
                        <a:pt x="650" y="368"/>
                      </a:lnTo>
                      <a:lnTo>
                        <a:pt x="678" y="385"/>
                      </a:lnTo>
                      <a:lnTo>
                        <a:pt x="702" y="394"/>
                      </a:lnTo>
                      <a:lnTo>
                        <a:pt x="721" y="401"/>
                      </a:lnTo>
                      <a:lnTo>
                        <a:pt x="739" y="406"/>
                      </a:lnTo>
                      <a:lnTo>
                        <a:pt x="765" y="401"/>
                      </a:lnTo>
                      <a:lnTo>
                        <a:pt x="769" y="391"/>
                      </a:lnTo>
                      <a:lnTo>
                        <a:pt x="778" y="374"/>
                      </a:lnTo>
                      <a:lnTo>
                        <a:pt x="778" y="354"/>
                      </a:lnTo>
                      <a:lnTo>
                        <a:pt x="777" y="343"/>
                      </a:lnTo>
                      <a:lnTo>
                        <a:pt x="777" y="328"/>
                      </a:lnTo>
                      <a:lnTo>
                        <a:pt x="789" y="337"/>
                      </a:lnTo>
                      <a:lnTo>
                        <a:pt x="803" y="348"/>
                      </a:lnTo>
                      <a:lnTo>
                        <a:pt x="815" y="363"/>
                      </a:lnTo>
                      <a:lnTo>
                        <a:pt x="829" y="381"/>
                      </a:lnTo>
                      <a:lnTo>
                        <a:pt x="836" y="398"/>
                      </a:lnTo>
                      <a:lnTo>
                        <a:pt x="844" y="424"/>
                      </a:lnTo>
                      <a:lnTo>
                        <a:pt x="847" y="456"/>
                      </a:lnTo>
                      <a:lnTo>
                        <a:pt x="845" y="488"/>
                      </a:lnTo>
                      <a:lnTo>
                        <a:pt x="841" y="522"/>
                      </a:lnTo>
                      <a:lnTo>
                        <a:pt x="830" y="564"/>
                      </a:lnTo>
                      <a:lnTo>
                        <a:pt x="813" y="587"/>
                      </a:lnTo>
                      <a:lnTo>
                        <a:pt x="803" y="601"/>
                      </a:lnTo>
                      <a:lnTo>
                        <a:pt x="789" y="609"/>
                      </a:lnTo>
                      <a:lnTo>
                        <a:pt x="769" y="616"/>
                      </a:lnTo>
                      <a:lnTo>
                        <a:pt x="743" y="631"/>
                      </a:lnTo>
                      <a:lnTo>
                        <a:pt x="714" y="647"/>
                      </a:lnTo>
                      <a:lnTo>
                        <a:pt x="693" y="657"/>
                      </a:lnTo>
                      <a:lnTo>
                        <a:pt x="676" y="674"/>
                      </a:lnTo>
                      <a:lnTo>
                        <a:pt x="666" y="683"/>
                      </a:lnTo>
                      <a:lnTo>
                        <a:pt x="650" y="706"/>
                      </a:lnTo>
                      <a:lnTo>
                        <a:pt x="638" y="734"/>
                      </a:lnTo>
                      <a:lnTo>
                        <a:pt x="629" y="755"/>
                      </a:lnTo>
                      <a:lnTo>
                        <a:pt x="623" y="785"/>
                      </a:lnTo>
                      <a:lnTo>
                        <a:pt x="612" y="824"/>
                      </a:lnTo>
                      <a:lnTo>
                        <a:pt x="603" y="849"/>
                      </a:lnTo>
                      <a:lnTo>
                        <a:pt x="589" y="872"/>
                      </a:lnTo>
                      <a:lnTo>
                        <a:pt x="576" y="886"/>
                      </a:lnTo>
                      <a:lnTo>
                        <a:pt x="559" y="897"/>
                      </a:lnTo>
                      <a:lnTo>
                        <a:pt x="538" y="907"/>
                      </a:lnTo>
                      <a:lnTo>
                        <a:pt x="510" y="918"/>
                      </a:lnTo>
                      <a:lnTo>
                        <a:pt x="478" y="924"/>
                      </a:lnTo>
                      <a:lnTo>
                        <a:pt x="446" y="927"/>
                      </a:lnTo>
                      <a:lnTo>
                        <a:pt x="401" y="933"/>
                      </a:lnTo>
                      <a:lnTo>
                        <a:pt x="373" y="933"/>
                      </a:lnTo>
                      <a:lnTo>
                        <a:pt x="329" y="935"/>
                      </a:lnTo>
                      <a:lnTo>
                        <a:pt x="271" y="933"/>
                      </a:lnTo>
                      <a:lnTo>
                        <a:pt x="221" y="924"/>
                      </a:lnTo>
                      <a:lnTo>
                        <a:pt x="170" y="907"/>
                      </a:lnTo>
                      <a:lnTo>
                        <a:pt x="131" y="892"/>
                      </a:lnTo>
                      <a:lnTo>
                        <a:pt x="94" y="872"/>
                      </a:lnTo>
                      <a:lnTo>
                        <a:pt x="70" y="856"/>
                      </a:lnTo>
                      <a:lnTo>
                        <a:pt x="58" y="839"/>
                      </a:lnTo>
                      <a:lnTo>
                        <a:pt x="44" y="814"/>
                      </a:lnTo>
                      <a:lnTo>
                        <a:pt x="33" y="784"/>
                      </a:lnTo>
                      <a:lnTo>
                        <a:pt x="23" y="737"/>
                      </a:lnTo>
                      <a:lnTo>
                        <a:pt x="21" y="697"/>
                      </a:lnTo>
                      <a:close/>
                    </a:path>
                  </a:pathLst>
                </a:custGeom>
                <a:solidFill>
                  <a:srgbClr val="FF0000"/>
                </a:solidFill>
                <a:ln w="9525">
                  <a:noFill/>
                  <a:round/>
                  <a:headEnd/>
                  <a:tailEnd/>
                </a:ln>
              </p:spPr>
              <p:txBody>
                <a:bodyPr/>
                <a:lstStyle/>
                <a:p>
                  <a:endParaRPr lang="en-US"/>
                </a:p>
              </p:txBody>
            </p:sp>
            <p:sp>
              <p:nvSpPr>
                <p:cNvPr id="93327" name="Freeform 143"/>
                <p:cNvSpPr>
                  <a:spLocks/>
                </p:cNvSpPr>
                <p:nvPr/>
              </p:nvSpPr>
              <p:spPr bwMode="auto">
                <a:xfrm>
                  <a:off x="3531" y="2222"/>
                  <a:ext cx="231" cy="255"/>
                </a:xfrm>
                <a:custGeom>
                  <a:avLst/>
                  <a:gdLst/>
                  <a:ahLst/>
                  <a:cxnLst>
                    <a:cxn ang="0">
                      <a:pos x="2" y="319"/>
                    </a:cxn>
                    <a:cxn ang="0">
                      <a:pos x="0" y="238"/>
                    </a:cxn>
                    <a:cxn ang="0">
                      <a:pos x="13" y="186"/>
                    </a:cxn>
                    <a:cxn ang="0">
                      <a:pos x="38" y="147"/>
                    </a:cxn>
                    <a:cxn ang="0">
                      <a:pos x="87" y="111"/>
                    </a:cxn>
                    <a:cxn ang="0">
                      <a:pos x="128" y="93"/>
                    </a:cxn>
                    <a:cxn ang="0">
                      <a:pos x="153" y="73"/>
                    </a:cxn>
                    <a:cxn ang="0">
                      <a:pos x="157" y="37"/>
                    </a:cxn>
                    <a:cxn ang="0">
                      <a:pos x="168" y="19"/>
                    </a:cxn>
                    <a:cxn ang="0">
                      <a:pos x="185" y="57"/>
                    </a:cxn>
                    <a:cxn ang="0">
                      <a:pos x="191" y="84"/>
                    </a:cxn>
                    <a:cxn ang="0">
                      <a:pos x="218" y="67"/>
                    </a:cxn>
                    <a:cxn ang="0">
                      <a:pos x="230" y="28"/>
                    </a:cxn>
                    <a:cxn ang="0">
                      <a:pos x="233" y="0"/>
                    </a:cxn>
                    <a:cxn ang="0">
                      <a:pos x="258" y="31"/>
                    </a:cxn>
                    <a:cxn ang="0">
                      <a:pos x="269" y="86"/>
                    </a:cxn>
                    <a:cxn ang="0">
                      <a:pos x="259" y="130"/>
                    </a:cxn>
                    <a:cxn ang="0">
                      <a:pos x="291" y="96"/>
                    </a:cxn>
                    <a:cxn ang="0">
                      <a:pos x="337" y="84"/>
                    </a:cxn>
                    <a:cxn ang="0">
                      <a:pos x="377" y="90"/>
                    </a:cxn>
                    <a:cxn ang="0">
                      <a:pos x="387" y="116"/>
                    </a:cxn>
                    <a:cxn ang="0">
                      <a:pos x="352" y="127"/>
                    </a:cxn>
                    <a:cxn ang="0">
                      <a:pos x="334" y="168"/>
                    </a:cxn>
                    <a:cxn ang="0">
                      <a:pos x="354" y="203"/>
                    </a:cxn>
                    <a:cxn ang="0">
                      <a:pos x="390" y="220"/>
                    </a:cxn>
                    <a:cxn ang="0">
                      <a:pos x="418" y="215"/>
                    </a:cxn>
                    <a:cxn ang="0">
                      <a:pos x="424" y="189"/>
                    </a:cxn>
                    <a:cxn ang="0">
                      <a:pos x="439" y="191"/>
                    </a:cxn>
                    <a:cxn ang="0">
                      <a:pos x="456" y="220"/>
                    </a:cxn>
                    <a:cxn ang="0">
                      <a:pos x="462" y="268"/>
                    </a:cxn>
                    <a:cxn ang="0">
                      <a:pos x="442" y="322"/>
                    </a:cxn>
                    <a:cxn ang="0">
                      <a:pos x="418" y="339"/>
                    </a:cxn>
                    <a:cxn ang="0">
                      <a:pos x="377" y="360"/>
                    </a:cxn>
                    <a:cxn ang="0">
                      <a:pos x="354" y="387"/>
                    </a:cxn>
                    <a:cxn ang="0">
                      <a:pos x="337" y="430"/>
                    </a:cxn>
                    <a:cxn ang="0">
                      <a:pos x="320" y="479"/>
                    </a:cxn>
                    <a:cxn ang="0">
                      <a:pos x="293" y="497"/>
                    </a:cxn>
                    <a:cxn ang="0">
                      <a:pos x="244" y="508"/>
                    </a:cxn>
                    <a:cxn ang="0">
                      <a:pos x="179" y="511"/>
                    </a:cxn>
                    <a:cxn ang="0">
                      <a:pos x="92" y="497"/>
                    </a:cxn>
                    <a:cxn ang="0">
                      <a:pos x="37" y="470"/>
                    </a:cxn>
                    <a:cxn ang="0">
                      <a:pos x="19" y="430"/>
                    </a:cxn>
                  </a:cxnLst>
                  <a:rect l="0" t="0" r="r" b="b"/>
                  <a:pathLst>
                    <a:path w="462" h="511">
                      <a:moveTo>
                        <a:pt x="9" y="384"/>
                      </a:moveTo>
                      <a:lnTo>
                        <a:pt x="6" y="349"/>
                      </a:lnTo>
                      <a:lnTo>
                        <a:pt x="2" y="319"/>
                      </a:lnTo>
                      <a:lnTo>
                        <a:pt x="0" y="288"/>
                      </a:lnTo>
                      <a:lnTo>
                        <a:pt x="0" y="261"/>
                      </a:lnTo>
                      <a:lnTo>
                        <a:pt x="0" y="238"/>
                      </a:lnTo>
                      <a:lnTo>
                        <a:pt x="2" y="218"/>
                      </a:lnTo>
                      <a:lnTo>
                        <a:pt x="6" y="200"/>
                      </a:lnTo>
                      <a:lnTo>
                        <a:pt x="13" y="186"/>
                      </a:lnTo>
                      <a:lnTo>
                        <a:pt x="20" y="172"/>
                      </a:lnTo>
                      <a:lnTo>
                        <a:pt x="29" y="159"/>
                      </a:lnTo>
                      <a:lnTo>
                        <a:pt x="38" y="147"/>
                      </a:lnTo>
                      <a:lnTo>
                        <a:pt x="55" y="131"/>
                      </a:lnTo>
                      <a:lnTo>
                        <a:pt x="73" y="119"/>
                      </a:lnTo>
                      <a:lnTo>
                        <a:pt x="87" y="111"/>
                      </a:lnTo>
                      <a:lnTo>
                        <a:pt x="101" y="107"/>
                      </a:lnTo>
                      <a:lnTo>
                        <a:pt x="118" y="99"/>
                      </a:lnTo>
                      <a:lnTo>
                        <a:pt x="128" y="93"/>
                      </a:lnTo>
                      <a:lnTo>
                        <a:pt x="139" y="86"/>
                      </a:lnTo>
                      <a:lnTo>
                        <a:pt x="148" y="76"/>
                      </a:lnTo>
                      <a:lnTo>
                        <a:pt x="153" y="73"/>
                      </a:lnTo>
                      <a:lnTo>
                        <a:pt x="156" y="64"/>
                      </a:lnTo>
                      <a:lnTo>
                        <a:pt x="157" y="49"/>
                      </a:lnTo>
                      <a:lnTo>
                        <a:pt x="157" y="37"/>
                      </a:lnTo>
                      <a:lnTo>
                        <a:pt x="154" y="23"/>
                      </a:lnTo>
                      <a:lnTo>
                        <a:pt x="153" y="8"/>
                      </a:lnTo>
                      <a:lnTo>
                        <a:pt x="168" y="19"/>
                      </a:lnTo>
                      <a:lnTo>
                        <a:pt x="179" y="29"/>
                      </a:lnTo>
                      <a:lnTo>
                        <a:pt x="183" y="44"/>
                      </a:lnTo>
                      <a:lnTo>
                        <a:pt x="185" y="57"/>
                      </a:lnTo>
                      <a:lnTo>
                        <a:pt x="183" y="69"/>
                      </a:lnTo>
                      <a:lnTo>
                        <a:pt x="180" y="84"/>
                      </a:lnTo>
                      <a:lnTo>
                        <a:pt x="191" y="84"/>
                      </a:lnTo>
                      <a:lnTo>
                        <a:pt x="203" y="79"/>
                      </a:lnTo>
                      <a:lnTo>
                        <a:pt x="211" y="73"/>
                      </a:lnTo>
                      <a:lnTo>
                        <a:pt x="218" y="67"/>
                      </a:lnTo>
                      <a:lnTo>
                        <a:pt x="227" y="57"/>
                      </a:lnTo>
                      <a:lnTo>
                        <a:pt x="230" y="44"/>
                      </a:lnTo>
                      <a:lnTo>
                        <a:pt x="230" y="28"/>
                      </a:lnTo>
                      <a:lnTo>
                        <a:pt x="227" y="11"/>
                      </a:lnTo>
                      <a:lnTo>
                        <a:pt x="220" y="0"/>
                      </a:lnTo>
                      <a:lnTo>
                        <a:pt x="233" y="0"/>
                      </a:lnTo>
                      <a:lnTo>
                        <a:pt x="244" y="8"/>
                      </a:lnTo>
                      <a:lnTo>
                        <a:pt x="253" y="19"/>
                      </a:lnTo>
                      <a:lnTo>
                        <a:pt x="258" y="31"/>
                      </a:lnTo>
                      <a:lnTo>
                        <a:pt x="264" y="47"/>
                      </a:lnTo>
                      <a:lnTo>
                        <a:pt x="269" y="67"/>
                      </a:lnTo>
                      <a:lnTo>
                        <a:pt x="269" y="86"/>
                      </a:lnTo>
                      <a:lnTo>
                        <a:pt x="269" y="104"/>
                      </a:lnTo>
                      <a:lnTo>
                        <a:pt x="264" y="116"/>
                      </a:lnTo>
                      <a:lnTo>
                        <a:pt x="259" y="130"/>
                      </a:lnTo>
                      <a:lnTo>
                        <a:pt x="272" y="116"/>
                      </a:lnTo>
                      <a:lnTo>
                        <a:pt x="282" y="105"/>
                      </a:lnTo>
                      <a:lnTo>
                        <a:pt x="291" y="96"/>
                      </a:lnTo>
                      <a:lnTo>
                        <a:pt x="307" y="89"/>
                      </a:lnTo>
                      <a:lnTo>
                        <a:pt x="320" y="86"/>
                      </a:lnTo>
                      <a:lnTo>
                        <a:pt x="337" y="84"/>
                      </a:lnTo>
                      <a:lnTo>
                        <a:pt x="352" y="84"/>
                      </a:lnTo>
                      <a:lnTo>
                        <a:pt x="363" y="86"/>
                      </a:lnTo>
                      <a:lnTo>
                        <a:pt x="377" y="90"/>
                      </a:lnTo>
                      <a:lnTo>
                        <a:pt x="387" y="99"/>
                      </a:lnTo>
                      <a:lnTo>
                        <a:pt x="401" y="118"/>
                      </a:lnTo>
                      <a:lnTo>
                        <a:pt x="387" y="116"/>
                      </a:lnTo>
                      <a:lnTo>
                        <a:pt x="374" y="116"/>
                      </a:lnTo>
                      <a:lnTo>
                        <a:pt x="363" y="121"/>
                      </a:lnTo>
                      <a:lnTo>
                        <a:pt x="352" y="127"/>
                      </a:lnTo>
                      <a:lnTo>
                        <a:pt x="342" y="139"/>
                      </a:lnTo>
                      <a:lnTo>
                        <a:pt x="336" y="151"/>
                      </a:lnTo>
                      <a:lnTo>
                        <a:pt x="334" y="168"/>
                      </a:lnTo>
                      <a:lnTo>
                        <a:pt x="337" y="182"/>
                      </a:lnTo>
                      <a:lnTo>
                        <a:pt x="343" y="191"/>
                      </a:lnTo>
                      <a:lnTo>
                        <a:pt x="354" y="203"/>
                      </a:lnTo>
                      <a:lnTo>
                        <a:pt x="369" y="211"/>
                      </a:lnTo>
                      <a:lnTo>
                        <a:pt x="381" y="217"/>
                      </a:lnTo>
                      <a:lnTo>
                        <a:pt x="390" y="220"/>
                      </a:lnTo>
                      <a:lnTo>
                        <a:pt x="401" y="223"/>
                      </a:lnTo>
                      <a:lnTo>
                        <a:pt x="416" y="220"/>
                      </a:lnTo>
                      <a:lnTo>
                        <a:pt x="418" y="215"/>
                      </a:lnTo>
                      <a:lnTo>
                        <a:pt x="424" y="206"/>
                      </a:lnTo>
                      <a:lnTo>
                        <a:pt x="424" y="195"/>
                      </a:lnTo>
                      <a:lnTo>
                        <a:pt x="424" y="189"/>
                      </a:lnTo>
                      <a:lnTo>
                        <a:pt x="424" y="182"/>
                      </a:lnTo>
                      <a:lnTo>
                        <a:pt x="430" y="186"/>
                      </a:lnTo>
                      <a:lnTo>
                        <a:pt x="439" y="191"/>
                      </a:lnTo>
                      <a:lnTo>
                        <a:pt x="444" y="200"/>
                      </a:lnTo>
                      <a:lnTo>
                        <a:pt x="451" y="209"/>
                      </a:lnTo>
                      <a:lnTo>
                        <a:pt x="456" y="220"/>
                      </a:lnTo>
                      <a:lnTo>
                        <a:pt x="461" y="232"/>
                      </a:lnTo>
                      <a:lnTo>
                        <a:pt x="462" y="250"/>
                      </a:lnTo>
                      <a:lnTo>
                        <a:pt x="462" y="268"/>
                      </a:lnTo>
                      <a:lnTo>
                        <a:pt x="459" y="287"/>
                      </a:lnTo>
                      <a:lnTo>
                        <a:pt x="453" y="310"/>
                      </a:lnTo>
                      <a:lnTo>
                        <a:pt x="442" y="322"/>
                      </a:lnTo>
                      <a:lnTo>
                        <a:pt x="436" y="329"/>
                      </a:lnTo>
                      <a:lnTo>
                        <a:pt x="430" y="333"/>
                      </a:lnTo>
                      <a:lnTo>
                        <a:pt x="418" y="339"/>
                      </a:lnTo>
                      <a:lnTo>
                        <a:pt x="406" y="346"/>
                      </a:lnTo>
                      <a:lnTo>
                        <a:pt x="389" y="355"/>
                      </a:lnTo>
                      <a:lnTo>
                        <a:pt x="377" y="360"/>
                      </a:lnTo>
                      <a:lnTo>
                        <a:pt x="368" y="369"/>
                      </a:lnTo>
                      <a:lnTo>
                        <a:pt x="363" y="374"/>
                      </a:lnTo>
                      <a:lnTo>
                        <a:pt x="354" y="387"/>
                      </a:lnTo>
                      <a:lnTo>
                        <a:pt x="346" y="403"/>
                      </a:lnTo>
                      <a:lnTo>
                        <a:pt x="343" y="413"/>
                      </a:lnTo>
                      <a:lnTo>
                        <a:pt x="337" y="430"/>
                      </a:lnTo>
                      <a:lnTo>
                        <a:pt x="334" y="451"/>
                      </a:lnTo>
                      <a:lnTo>
                        <a:pt x="328" y="465"/>
                      </a:lnTo>
                      <a:lnTo>
                        <a:pt x="320" y="479"/>
                      </a:lnTo>
                      <a:lnTo>
                        <a:pt x="313" y="486"/>
                      </a:lnTo>
                      <a:lnTo>
                        <a:pt x="305" y="491"/>
                      </a:lnTo>
                      <a:lnTo>
                        <a:pt x="293" y="497"/>
                      </a:lnTo>
                      <a:lnTo>
                        <a:pt x="278" y="502"/>
                      </a:lnTo>
                      <a:lnTo>
                        <a:pt x="261" y="506"/>
                      </a:lnTo>
                      <a:lnTo>
                        <a:pt x="244" y="508"/>
                      </a:lnTo>
                      <a:lnTo>
                        <a:pt x="218" y="511"/>
                      </a:lnTo>
                      <a:lnTo>
                        <a:pt x="203" y="511"/>
                      </a:lnTo>
                      <a:lnTo>
                        <a:pt x="179" y="511"/>
                      </a:lnTo>
                      <a:lnTo>
                        <a:pt x="148" y="511"/>
                      </a:lnTo>
                      <a:lnTo>
                        <a:pt x="119" y="506"/>
                      </a:lnTo>
                      <a:lnTo>
                        <a:pt x="92" y="497"/>
                      </a:lnTo>
                      <a:lnTo>
                        <a:pt x="70" y="488"/>
                      </a:lnTo>
                      <a:lnTo>
                        <a:pt x="49" y="479"/>
                      </a:lnTo>
                      <a:lnTo>
                        <a:pt x="37" y="470"/>
                      </a:lnTo>
                      <a:lnTo>
                        <a:pt x="29" y="461"/>
                      </a:lnTo>
                      <a:lnTo>
                        <a:pt x="22" y="445"/>
                      </a:lnTo>
                      <a:lnTo>
                        <a:pt x="19" y="430"/>
                      </a:lnTo>
                      <a:lnTo>
                        <a:pt x="11" y="403"/>
                      </a:lnTo>
                      <a:lnTo>
                        <a:pt x="9" y="384"/>
                      </a:lnTo>
                      <a:close/>
                    </a:path>
                  </a:pathLst>
                </a:custGeom>
                <a:solidFill>
                  <a:srgbClr val="FF8000"/>
                </a:solidFill>
                <a:ln w="9525">
                  <a:noFill/>
                  <a:round/>
                  <a:headEnd/>
                  <a:tailEnd/>
                </a:ln>
              </p:spPr>
              <p:txBody>
                <a:bodyPr/>
                <a:lstStyle/>
                <a:p>
                  <a:endParaRPr lang="en-US"/>
                </a:p>
              </p:txBody>
            </p:sp>
            <p:sp>
              <p:nvSpPr>
                <p:cNvPr id="93328" name="Freeform 144"/>
                <p:cNvSpPr>
                  <a:spLocks/>
                </p:cNvSpPr>
                <p:nvPr/>
              </p:nvSpPr>
              <p:spPr bwMode="auto">
                <a:xfrm>
                  <a:off x="3570" y="2298"/>
                  <a:ext cx="151" cy="174"/>
                </a:xfrm>
                <a:custGeom>
                  <a:avLst/>
                  <a:gdLst/>
                  <a:ahLst/>
                  <a:cxnLst>
                    <a:cxn ang="0">
                      <a:pos x="0" y="218"/>
                    </a:cxn>
                    <a:cxn ang="0">
                      <a:pos x="0" y="162"/>
                    </a:cxn>
                    <a:cxn ang="0">
                      <a:pos x="7" y="127"/>
                    </a:cxn>
                    <a:cxn ang="0">
                      <a:pos x="25" y="99"/>
                    </a:cxn>
                    <a:cxn ang="0">
                      <a:pos x="57" y="76"/>
                    </a:cxn>
                    <a:cxn ang="0">
                      <a:pos x="83" y="64"/>
                    </a:cxn>
                    <a:cxn ang="0">
                      <a:pos x="99" y="49"/>
                    </a:cxn>
                    <a:cxn ang="0">
                      <a:pos x="103" y="26"/>
                    </a:cxn>
                    <a:cxn ang="0">
                      <a:pos x="109" y="14"/>
                    </a:cxn>
                    <a:cxn ang="0">
                      <a:pos x="121" y="38"/>
                    </a:cxn>
                    <a:cxn ang="0">
                      <a:pos x="125" y="57"/>
                    </a:cxn>
                    <a:cxn ang="0">
                      <a:pos x="143" y="46"/>
                    </a:cxn>
                    <a:cxn ang="0">
                      <a:pos x="150" y="18"/>
                    </a:cxn>
                    <a:cxn ang="0">
                      <a:pos x="152" y="0"/>
                    </a:cxn>
                    <a:cxn ang="0">
                      <a:pos x="167" y="20"/>
                    </a:cxn>
                    <a:cxn ang="0">
                      <a:pos x="175" y="58"/>
                    </a:cxn>
                    <a:cxn ang="0">
                      <a:pos x="167" y="89"/>
                    </a:cxn>
                    <a:cxn ang="0">
                      <a:pos x="192" y="66"/>
                    </a:cxn>
                    <a:cxn ang="0">
                      <a:pos x="221" y="57"/>
                    </a:cxn>
                    <a:cxn ang="0">
                      <a:pos x="245" y="63"/>
                    </a:cxn>
                    <a:cxn ang="0">
                      <a:pos x="251" y="79"/>
                    </a:cxn>
                    <a:cxn ang="0">
                      <a:pos x="230" y="89"/>
                    </a:cxn>
                    <a:cxn ang="0">
                      <a:pos x="217" y="114"/>
                    </a:cxn>
                    <a:cxn ang="0">
                      <a:pos x="231" y="139"/>
                    </a:cxn>
                    <a:cxn ang="0">
                      <a:pos x="256" y="150"/>
                    </a:cxn>
                    <a:cxn ang="0">
                      <a:pos x="274" y="146"/>
                    </a:cxn>
                    <a:cxn ang="0">
                      <a:pos x="277" y="128"/>
                    </a:cxn>
                    <a:cxn ang="0">
                      <a:pos x="285" y="130"/>
                    </a:cxn>
                    <a:cxn ang="0">
                      <a:pos x="298" y="150"/>
                    </a:cxn>
                    <a:cxn ang="0">
                      <a:pos x="301" y="182"/>
                    </a:cxn>
                    <a:cxn ang="0">
                      <a:pos x="289" y="220"/>
                    </a:cxn>
                    <a:cxn ang="0">
                      <a:pos x="274" y="230"/>
                    </a:cxn>
                    <a:cxn ang="0">
                      <a:pos x="246" y="247"/>
                    </a:cxn>
                    <a:cxn ang="0">
                      <a:pos x="231" y="264"/>
                    </a:cxn>
                    <a:cxn ang="0">
                      <a:pos x="221" y="293"/>
                    </a:cxn>
                    <a:cxn ang="0">
                      <a:pos x="208" y="328"/>
                    </a:cxn>
                    <a:cxn ang="0">
                      <a:pos x="192" y="339"/>
                    </a:cxn>
                    <a:cxn ang="0">
                      <a:pos x="158" y="346"/>
                    </a:cxn>
                    <a:cxn ang="0">
                      <a:pos x="117" y="349"/>
                    </a:cxn>
                    <a:cxn ang="0">
                      <a:pos x="59" y="339"/>
                    </a:cxn>
                    <a:cxn ang="0">
                      <a:pos x="24" y="320"/>
                    </a:cxn>
                    <a:cxn ang="0">
                      <a:pos x="10" y="293"/>
                    </a:cxn>
                  </a:cxnLst>
                  <a:rect l="0" t="0" r="r" b="b"/>
                  <a:pathLst>
                    <a:path w="301" h="349">
                      <a:moveTo>
                        <a:pt x="7" y="261"/>
                      </a:moveTo>
                      <a:lnTo>
                        <a:pt x="3" y="238"/>
                      </a:lnTo>
                      <a:lnTo>
                        <a:pt x="0" y="218"/>
                      </a:lnTo>
                      <a:lnTo>
                        <a:pt x="0" y="197"/>
                      </a:lnTo>
                      <a:lnTo>
                        <a:pt x="0" y="178"/>
                      </a:lnTo>
                      <a:lnTo>
                        <a:pt x="0" y="162"/>
                      </a:lnTo>
                      <a:lnTo>
                        <a:pt x="0" y="148"/>
                      </a:lnTo>
                      <a:lnTo>
                        <a:pt x="4" y="137"/>
                      </a:lnTo>
                      <a:lnTo>
                        <a:pt x="7" y="127"/>
                      </a:lnTo>
                      <a:lnTo>
                        <a:pt x="12" y="117"/>
                      </a:lnTo>
                      <a:lnTo>
                        <a:pt x="19" y="108"/>
                      </a:lnTo>
                      <a:lnTo>
                        <a:pt x="25" y="99"/>
                      </a:lnTo>
                      <a:lnTo>
                        <a:pt x="36" y="90"/>
                      </a:lnTo>
                      <a:lnTo>
                        <a:pt x="47" y="82"/>
                      </a:lnTo>
                      <a:lnTo>
                        <a:pt x="57" y="76"/>
                      </a:lnTo>
                      <a:lnTo>
                        <a:pt x="65" y="73"/>
                      </a:lnTo>
                      <a:lnTo>
                        <a:pt x="76" y="69"/>
                      </a:lnTo>
                      <a:lnTo>
                        <a:pt x="83" y="64"/>
                      </a:lnTo>
                      <a:lnTo>
                        <a:pt x="93" y="58"/>
                      </a:lnTo>
                      <a:lnTo>
                        <a:pt x="97" y="53"/>
                      </a:lnTo>
                      <a:lnTo>
                        <a:pt x="99" y="49"/>
                      </a:lnTo>
                      <a:lnTo>
                        <a:pt x="102" y="43"/>
                      </a:lnTo>
                      <a:lnTo>
                        <a:pt x="103" y="34"/>
                      </a:lnTo>
                      <a:lnTo>
                        <a:pt x="103" y="26"/>
                      </a:lnTo>
                      <a:lnTo>
                        <a:pt x="102" y="15"/>
                      </a:lnTo>
                      <a:lnTo>
                        <a:pt x="100" y="5"/>
                      </a:lnTo>
                      <a:lnTo>
                        <a:pt x="109" y="14"/>
                      </a:lnTo>
                      <a:lnTo>
                        <a:pt x="117" y="20"/>
                      </a:lnTo>
                      <a:lnTo>
                        <a:pt x="120" y="29"/>
                      </a:lnTo>
                      <a:lnTo>
                        <a:pt x="121" y="38"/>
                      </a:lnTo>
                      <a:lnTo>
                        <a:pt x="120" y="46"/>
                      </a:lnTo>
                      <a:lnTo>
                        <a:pt x="118" y="57"/>
                      </a:lnTo>
                      <a:lnTo>
                        <a:pt x="125" y="57"/>
                      </a:lnTo>
                      <a:lnTo>
                        <a:pt x="134" y="55"/>
                      </a:lnTo>
                      <a:lnTo>
                        <a:pt x="137" y="49"/>
                      </a:lnTo>
                      <a:lnTo>
                        <a:pt x="143" y="46"/>
                      </a:lnTo>
                      <a:lnTo>
                        <a:pt x="149" y="38"/>
                      </a:lnTo>
                      <a:lnTo>
                        <a:pt x="150" y="29"/>
                      </a:lnTo>
                      <a:lnTo>
                        <a:pt x="150" y="18"/>
                      </a:lnTo>
                      <a:lnTo>
                        <a:pt x="149" y="8"/>
                      </a:lnTo>
                      <a:lnTo>
                        <a:pt x="144" y="0"/>
                      </a:lnTo>
                      <a:lnTo>
                        <a:pt x="152" y="0"/>
                      </a:lnTo>
                      <a:lnTo>
                        <a:pt x="161" y="5"/>
                      </a:lnTo>
                      <a:lnTo>
                        <a:pt x="164" y="14"/>
                      </a:lnTo>
                      <a:lnTo>
                        <a:pt x="167" y="20"/>
                      </a:lnTo>
                      <a:lnTo>
                        <a:pt x="172" y="31"/>
                      </a:lnTo>
                      <a:lnTo>
                        <a:pt x="173" y="46"/>
                      </a:lnTo>
                      <a:lnTo>
                        <a:pt x="175" y="58"/>
                      </a:lnTo>
                      <a:lnTo>
                        <a:pt x="173" y="69"/>
                      </a:lnTo>
                      <a:lnTo>
                        <a:pt x="172" y="79"/>
                      </a:lnTo>
                      <a:lnTo>
                        <a:pt x="167" y="89"/>
                      </a:lnTo>
                      <a:lnTo>
                        <a:pt x="179" y="79"/>
                      </a:lnTo>
                      <a:lnTo>
                        <a:pt x="182" y="70"/>
                      </a:lnTo>
                      <a:lnTo>
                        <a:pt x="192" y="66"/>
                      </a:lnTo>
                      <a:lnTo>
                        <a:pt x="199" y="60"/>
                      </a:lnTo>
                      <a:lnTo>
                        <a:pt x="208" y="58"/>
                      </a:lnTo>
                      <a:lnTo>
                        <a:pt x="221" y="57"/>
                      </a:lnTo>
                      <a:lnTo>
                        <a:pt x="230" y="57"/>
                      </a:lnTo>
                      <a:lnTo>
                        <a:pt x="237" y="58"/>
                      </a:lnTo>
                      <a:lnTo>
                        <a:pt x="245" y="63"/>
                      </a:lnTo>
                      <a:lnTo>
                        <a:pt x="253" y="69"/>
                      </a:lnTo>
                      <a:lnTo>
                        <a:pt x="262" y="79"/>
                      </a:lnTo>
                      <a:lnTo>
                        <a:pt x="251" y="79"/>
                      </a:lnTo>
                      <a:lnTo>
                        <a:pt x="245" y="79"/>
                      </a:lnTo>
                      <a:lnTo>
                        <a:pt x="237" y="82"/>
                      </a:lnTo>
                      <a:lnTo>
                        <a:pt x="230" y="89"/>
                      </a:lnTo>
                      <a:lnTo>
                        <a:pt x="222" y="96"/>
                      </a:lnTo>
                      <a:lnTo>
                        <a:pt x="219" y="102"/>
                      </a:lnTo>
                      <a:lnTo>
                        <a:pt x="217" y="114"/>
                      </a:lnTo>
                      <a:lnTo>
                        <a:pt x="221" y="125"/>
                      </a:lnTo>
                      <a:lnTo>
                        <a:pt x="224" y="130"/>
                      </a:lnTo>
                      <a:lnTo>
                        <a:pt x="231" y="139"/>
                      </a:lnTo>
                      <a:lnTo>
                        <a:pt x="240" y="145"/>
                      </a:lnTo>
                      <a:lnTo>
                        <a:pt x="249" y="148"/>
                      </a:lnTo>
                      <a:lnTo>
                        <a:pt x="256" y="150"/>
                      </a:lnTo>
                      <a:lnTo>
                        <a:pt x="263" y="151"/>
                      </a:lnTo>
                      <a:lnTo>
                        <a:pt x="272" y="150"/>
                      </a:lnTo>
                      <a:lnTo>
                        <a:pt x="274" y="146"/>
                      </a:lnTo>
                      <a:lnTo>
                        <a:pt x="277" y="140"/>
                      </a:lnTo>
                      <a:lnTo>
                        <a:pt x="277" y="134"/>
                      </a:lnTo>
                      <a:lnTo>
                        <a:pt x="277" y="128"/>
                      </a:lnTo>
                      <a:lnTo>
                        <a:pt x="277" y="125"/>
                      </a:lnTo>
                      <a:lnTo>
                        <a:pt x="280" y="127"/>
                      </a:lnTo>
                      <a:lnTo>
                        <a:pt x="285" y="130"/>
                      </a:lnTo>
                      <a:lnTo>
                        <a:pt x="291" y="137"/>
                      </a:lnTo>
                      <a:lnTo>
                        <a:pt x="294" y="142"/>
                      </a:lnTo>
                      <a:lnTo>
                        <a:pt x="298" y="150"/>
                      </a:lnTo>
                      <a:lnTo>
                        <a:pt x="301" y="159"/>
                      </a:lnTo>
                      <a:lnTo>
                        <a:pt x="301" y="171"/>
                      </a:lnTo>
                      <a:lnTo>
                        <a:pt x="301" y="182"/>
                      </a:lnTo>
                      <a:lnTo>
                        <a:pt x="300" y="195"/>
                      </a:lnTo>
                      <a:lnTo>
                        <a:pt x="294" y="210"/>
                      </a:lnTo>
                      <a:lnTo>
                        <a:pt x="289" y="220"/>
                      </a:lnTo>
                      <a:lnTo>
                        <a:pt x="285" y="226"/>
                      </a:lnTo>
                      <a:lnTo>
                        <a:pt x="280" y="227"/>
                      </a:lnTo>
                      <a:lnTo>
                        <a:pt x="274" y="230"/>
                      </a:lnTo>
                      <a:lnTo>
                        <a:pt x="265" y="236"/>
                      </a:lnTo>
                      <a:lnTo>
                        <a:pt x="254" y="241"/>
                      </a:lnTo>
                      <a:lnTo>
                        <a:pt x="246" y="247"/>
                      </a:lnTo>
                      <a:lnTo>
                        <a:pt x="239" y="252"/>
                      </a:lnTo>
                      <a:lnTo>
                        <a:pt x="237" y="256"/>
                      </a:lnTo>
                      <a:lnTo>
                        <a:pt x="231" y="264"/>
                      </a:lnTo>
                      <a:lnTo>
                        <a:pt x="227" y="276"/>
                      </a:lnTo>
                      <a:lnTo>
                        <a:pt x="224" y="282"/>
                      </a:lnTo>
                      <a:lnTo>
                        <a:pt x="221" y="293"/>
                      </a:lnTo>
                      <a:lnTo>
                        <a:pt x="217" y="308"/>
                      </a:lnTo>
                      <a:lnTo>
                        <a:pt x="216" y="319"/>
                      </a:lnTo>
                      <a:lnTo>
                        <a:pt x="208" y="328"/>
                      </a:lnTo>
                      <a:lnTo>
                        <a:pt x="204" y="332"/>
                      </a:lnTo>
                      <a:lnTo>
                        <a:pt x="198" y="335"/>
                      </a:lnTo>
                      <a:lnTo>
                        <a:pt x="192" y="339"/>
                      </a:lnTo>
                      <a:lnTo>
                        <a:pt x="181" y="343"/>
                      </a:lnTo>
                      <a:lnTo>
                        <a:pt x="170" y="343"/>
                      </a:lnTo>
                      <a:lnTo>
                        <a:pt x="158" y="346"/>
                      </a:lnTo>
                      <a:lnTo>
                        <a:pt x="143" y="349"/>
                      </a:lnTo>
                      <a:lnTo>
                        <a:pt x="134" y="349"/>
                      </a:lnTo>
                      <a:lnTo>
                        <a:pt x="117" y="349"/>
                      </a:lnTo>
                      <a:lnTo>
                        <a:pt x="97" y="349"/>
                      </a:lnTo>
                      <a:lnTo>
                        <a:pt x="77" y="343"/>
                      </a:lnTo>
                      <a:lnTo>
                        <a:pt x="59" y="339"/>
                      </a:lnTo>
                      <a:lnTo>
                        <a:pt x="45" y="334"/>
                      </a:lnTo>
                      <a:lnTo>
                        <a:pt x="32" y="328"/>
                      </a:lnTo>
                      <a:lnTo>
                        <a:pt x="24" y="320"/>
                      </a:lnTo>
                      <a:lnTo>
                        <a:pt x="19" y="314"/>
                      </a:lnTo>
                      <a:lnTo>
                        <a:pt x="13" y="303"/>
                      </a:lnTo>
                      <a:lnTo>
                        <a:pt x="10" y="293"/>
                      </a:lnTo>
                      <a:lnTo>
                        <a:pt x="7" y="276"/>
                      </a:lnTo>
                      <a:lnTo>
                        <a:pt x="7" y="261"/>
                      </a:lnTo>
                      <a:close/>
                    </a:path>
                  </a:pathLst>
                </a:custGeom>
                <a:solidFill>
                  <a:srgbClr val="FFFF00"/>
                </a:solidFill>
                <a:ln w="9525">
                  <a:noFill/>
                  <a:round/>
                  <a:headEnd/>
                  <a:tailEnd/>
                </a:ln>
              </p:spPr>
              <p:txBody>
                <a:bodyPr/>
                <a:lstStyle/>
                <a:p>
                  <a:endParaRPr lang="en-US"/>
                </a:p>
              </p:txBody>
            </p:sp>
          </p:grpSp>
          <p:sp>
            <p:nvSpPr>
              <p:cNvPr id="93329" name="Freeform 145"/>
              <p:cNvSpPr>
                <a:spLocks/>
              </p:cNvSpPr>
              <p:nvPr/>
            </p:nvSpPr>
            <p:spPr bwMode="auto">
              <a:xfrm>
                <a:off x="2613" y="1981"/>
                <a:ext cx="64" cy="142"/>
              </a:xfrm>
              <a:custGeom>
                <a:avLst/>
                <a:gdLst/>
                <a:ahLst/>
                <a:cxnLst>
                  <a:cxn ang="0">
                    <a:pos x="18" y="259"/>
                  </a:cxn>
                  <a:cxn ang="0">
                    <a:pos x="5" y="231"/>
                  </a:cxn>
                  <a:cxn ang="0">
                    <a:pos x="0" y="201"/>
                  </a:cxn>
                  <a:cxn ang="0">
                    <a:pos x="0" y="169"/>
                  </a:cxn>
                  <a:cxn ang="0">
                    <a:pos x="3" y="141"/>
                  </a:cxn>
                  <a:cxn ang="0">
                    <a:pos x="12" y="118"/>
                  </a:cxn>
                  <a:cxn ang="0">
                    <a:pos x="14" y="91"/>
                  </a:cxn>
                  <a:cxn ang="0">
                    <a:pos x="11" y="74"/>
                  </a:cxn>
                  <a:cxn ang="0">
                    <a:pos x="5" y="56"/>
                  </a:cxn>
                  <a:cxn ang="0">
                    <a:pos x="6" y="50"/>
                  </a:cxn>
                  <a:cxn ang="0">
                    <a:pos x="17" y="62"/>
                  </a:cxn>
                  <a:cxn ang="0">
                    <a:pos x="23" y="67"/>
                  </a:cxn>
                  <a:cxn ang="0">
                    <a:pos x="23" y="39"/>
                  </a:cxn>
                  <a:cxn ang="0">
                    <a:pos x="12" y="9"/>
                  </a:cxn>
                  <a:cxn ang="0">
                    <a:pos x="12" y="0"/>
                  </a:cxn>
                  <a:cxn ang="0">
                    <a:pos x="29" y="1"/>
                  </a:cxn>
                  <a:cxn ang="0">
                    <a:pos x="44" y="18"/>
                  </a:cxn>
                  <a:cxn ang="0">
                    <a:pos x="55" y="45"/>
                  </a:cxn>
                  <a:cxn ang="0">
                    <a:pos x="60" y="54"/>
                  </a:cxn>
                  <a:cxn ang="0">
                    <a:pos x="73" y="38"/>
                  </a:cxn>
                  <a:cxn ang="0">
                    <a:pos x="89" y="27"/>
                  </a:cxn>
                  <a:cxn ang="0">
                    <a:pos x="102" y="29"/>
                  </a:cxn>
                  <a:cxn ang="0">
                    <a:pos x="110" y="45"/>
                  </a:cxn>
                  <a:cxn ang="0">
                    <a:pos x="99" y="45"/>
                  </a:cxn>
                  <a:cxn ang="0">
                    <a:pos x="92" y="50"/>
                  </a:cxn>
                  <a:cxn ang="0">
                    <a:pos x="89" y="65"/>
                  </a:cxn>
                  <a:cxn ang="0">
                    <a:pos x="90" y="77"/>
                  </a:cxn>
                  <a:cxn ang="0">
                    <a:pos x="99" y="86"/>
                  </a:cxn>
                  <a:cxn ang="0">
                    <a:pos x="110" y="86"/>
                  </a:cxn>
                  <a:cxn ang="0">
                    <a:pos x="110" y="65"/>
                  </a:cxn>
                  <a:cxn ang="0">
                    <a:pos x="121" y="80"/>
                  </a:cxn>
                  <a:cxn ang="0">
                    <a:pos x="127" y="102"/>
                  </a:cxn>
                  <a:cxn ang="0">
                    <a:pos x="127" y="122"/>
                  </a:cxn>
                  <a:cxn ang="0">
                    <a:pos x="121" y="138"/>
                  </a:cxn>
                  <a:cxn ang="0">
                    <a:pos x="110" y="154"/>
                  </a:cxn>
                  <a:cxn ang="0">
                    <a:pos x="105" y="167"/>
                  </a:cxn>
                  <a:cxn ang="0">
                    <a:pos x="108" y="184"/>
                  </a:cxn>
                  <a:cxn ang="0">
                    <a:pos x="121" y="196"/>
                  </a:cxn>
                  <a:cxn ang="0">
                    <a:pos x="127" y="192"/>
                  </a:cxn>
                  <a:cxn ang="0">
                    <a:pos x="130" y="210"/>
                  </a:cxn>
                  <a:cxn ang="0">
                    <a:pos x="127" y="234"/>
                  </a:cxn>
                  <a:cxn ang="0">
                    <a:pos x="119" y="256"/>
                  </a:cxn>
                  <a:cxn ang="0">
                    <a:pos x="105" y="271"/>
                  </a:cxn>
                  <a:cxn ang="0">
                    <a:pos x="93" y="282"/>
                  </a:cxn>
                  <a:cxn ang="0">
                    <a:pos x="76" y="283"/>
                  </a:cxn>
                  <a:cxn ang="0">
                    <a:pos x="57" y="274"/>
                  </a:cxn>
                  <a:cxn ang="0">
                    <a:pos x="28" y="268"/>
                  </a:cxn>
                </a:cxnLst>
                <a:rect l="0" t="0" r="r" b="b"/>
                <a:pathLst>
                  <a:path w="130" h="283">
                    <a:moveTo>
                      <a:pt x="28" y="268"/>
                    </a:moveTo>
                    <a:lnTo>
                      <a:pt x="23" y="263"/>
                    </a:lnTo>
                    <a:lnTo>
                      <a:pt x="18" y="259"/>
                    </a:lnTo>
                    <a:lnTo>
                      <a:pt x="12" y="250"/>
                    </a:lnTo>
                    <a:lnTo>
                      <a:pt x="8" y="240"/>
                    </a:lnTo>
                    <a:lnTo>
                      <a:pt x="5" y="231"/>
                    </a:lnTo>
                    <a:lnTo>
                      <a:pt x="3" y="222"/>
                    </a:lnTo>
                    <a:lnTo>
                      <a:pt x="2" y="210"/>
                    </a:lnTo>
                    <a:lnTo>
                      <a:pt x="0" y="201"/>
                    </a:lnTo>
                    <a:lnTo>
                      <a:pt x="0" y="189"/>
                    </a:lnTo>
                    <a:lnTo>
                      <a:pt x="0" y="178"/>
                    </a:lnTo>
                    <a:lnTo>
                      <a:pt x="0" y="169"/>
                    </a:lnTo>
                    <a:lnTo>
                      <a:pt x="0" y="160"/>
                    </a:lnTo>
                    <a:lnTo>
                      <a:pt x="2" y="150"/>
                    </a:lnTo>
                    <a:lnTo>
                      <a:pt x="3" y="141"/>
                    </a:lnTo>
                    <a:lnTo>
                      <a:pt x="6" y="132"/>
                    </a:lnTo>
                    <a:lnTo>
                      <a:pt x="11" y="126"/>
                    </a:lnTo>
                    <a:lnTo>
                      <a:pt x="12" y="118"/>
                    </a:lnTo>
                    <a:lnTo>
                      <a:pt x="14" y="108"/>
                    </a:lnTo>
                    <a:lnTo>
                      <a:pt x="14" y="100"/>
                    </a:lnTo>
                    <a:lnTo>
                      <a:pt x="14" y="91"/>
                    </a:lnTo>
                    <a:lnTo>
                      <a:pt x="12" y="86"/>
                    </a:lnTo>
                    <a:lnTo>
                      <a:pt x="11" y="80"/>
                    </a:lnTo>
                    <a:lnTo>
                      <a:pt x="11" y="74"/>
                    </a:lnTo>
                    <a:lnTo>
                      <a:pt x="9" y="68"/>
                    </a:lnTo>
                    <a:lnTo>
                      <a:pt x="6" y="62"/>
                    </a:lnTo>
                    <a:lnTo>
                      <a:pt x="5" y="56"/>
                    </a:lnTo>
                    <a:lnTo>
                      <a:pt x="3" y="51"/>
                    </a:lnTo>
                    <a:lnTo>
                      <a:pt x="2" y="48"/>
                    </a:lnTo>
                    <a:lnTo>
                      <a:pt x="6" y="50"/>
                    </a:lnTo>
                    <a:lnTo>
                      <a:pt x="11" y="54"/>
                    </a:lnTo>
                    <a:lnTo>
                      <a:pt x="14" y="59"/>
                    </a:lnTo>
                    <a:lnTo>
                      <a:pt x="17" y="62"/>
                    </a:lnTo>
                    <a:lnTo>
                      <a:pt x="20" y="68"/>
                    </a:lnTo>
                    <a:lnTo>
                      <a:pt x="21" y="77"/>
                    </a:lnTo>
                    <a:lnTo>
                      <a:pt x="23" y="67"/>
                    </a:lnTo>
                    <a:lnTo>
                      <a:pt x="23" y="57"/>
                    </a:lnTo>
                    <a:lnTo>
                      <a:pt x="23" y="48"/>
                    </a:lnTo>
                    <a:lnTo>
                      <a:pt x="23" y="39"/>
                    </a:lnTo>
                    <a:lnTo>
                      <a:pt x="20" y="27"/>
                    </a:lnTo>
                    <a:lnTo>
                      <a:pt x="17" y="19"/>
                    </a:lnTo>
                    <a:lnTo>
                      <a:pt x="12" y="9"/>
                    </a:lnTo>
                    <a:lnTo>
                      <a:pt x="11" y="4"/>
                    </a:lnTo>
                    <a:lnTo>
                      <a:pt x="8" y="0"/>
                    </a:lnTo>
                    <a:lnTo>
                      <a:pt x="12" y="0"/>
                    </a:lnTo>
                    <a:lnTo>
                      <a:pt x="20" y="0"/>
                    </a:lnTo>
                    <a:lnTo>
                      <a:pt x="25" y="1"/>
                    </a:lnTo>
                    <a:lnTo>
                      <a:pt x="29" y="1"/>
                    </a:lnTo>
                    <a:lnTo>
                      <a:pt x="35" y="6"/>
                    </a:lnTo>
                    <a:lnTo>
                      <a:pt x="40" y="12"/>
                    </a:lnTo>
                    <a:lnTo>
                      <a:pt x="44" y="18"/>
                    </a:lnTo>
                    <a:lnTo>
                      <a:pt x="47" y="25"/>
                    </a:lnTo>
                    <a:lnTo>
                      <a:pt x="50" y="36"/>
                    </a:lnTo>
                    <a:lnTo>
                      <a:pt x="55" y="45"/>
                    </a:lnTo>
                    <a:lnTo>
                      <a:pt x="57" y="54"/>
                    </a:lnTo>
                    <a:lnTo>
                      <a:pt x="58" y="67"/>
                    </a:lnTo>
                    <a:lnTo>
                      <a:pt x="60" y="54"/>
                    </a:lnTo>
                    <a:lnTo>
                      <a:pt x="64" y="48"/>
                    </a:lnTo>
                    <a:lnTo>
                      <a:pt x="67" y="42"/>
                    </a:lnTo>
                    <a:lnTo>
                      <a:pt x="73" y="38"/>
                    </a:lnTo>
                    <a:lnTo>
                      <a:pt x="76" y="32"/>
                    </a:lnTo>
                    <a:lnTo>
                      <a:pt x="84" y="29"/>
                    </a:lnTo>
                    <a:lnTo>
                      <a:pt x="89" y="27"/>
                    </a:lnTo>
                    <a:lnTo>
                      <a:pt x="93" y="25"/>
                    </a:lnTo>
                    <a:lnTo>
                      <a:pt x="99" y="27"/>
                    </a:lnTo>
                    <a:lnTo>
                      <a:pt x="102" y="29"/>
                    </a:lnTo>
                    <a:lnTo>
                      <a:pt x="105" y="32"/>
                    </a:lnTo>
                    <a:lnTo>
                      <a:pt x="105" y="38"/>
                    </a:lnTo>
                    <a:lnTo>
                      <a:pt x="110" y="45"/>
                    </a:lnTo>
                    <a:lnTo>
                      <a:pt x="105" y="42"/>
                    </a:lnTo>
                    <a:lnTo>
                      <a:pt x="102" y="42"/>
                    </a:lnTo>
                    <a:lnTo>
                      <a:pt x="99" y="45"/>
                    </a:lnTo>
                    <a:lnTo>
                      <a:pt x="96" y="47"/>
                    </a:lnTo>
                    <a:lnTo>
                      <a:pt x="93" y="47"/>
                    </a:lnTo>
                    <a:lnTo>
                      <a:pt x="92" y="50"/>
                    </a:lnTo>
                    <a:lnTo>
                      <a:pt x="90" y="54"/>
                    </a:lnTo>
                    <a:lnTo>
                      <a:pt x="89" y="59"/>
                    </a:lnTo>
                    <a:lnTo>
                      <a:pt x="89" y="65"/>
                    </a:lnTo>
                    <a:lnTo>
                      <a:pt x="89" y="68"/>
                    </a:lnTo>
                    <a:lnTo>
                      <a:pt x="90" y="73"/>
                    </a:lnTo>
                    <a:lnTo>
                      <a:pt x="90" y="77"/>
                    </a:lnTo>
                    <a:lnTo>
                      <a:pt x="92" y="80"/>
                    </a:lnTo>
                    <a:lnTo>
                      <a:pt x="95" y="83"/>
                    </a:lnTo>
                    <a:lnTo>
                      <a:pt x="99" y="86"/>
                    </a:lnTo>
                    <a:lnTo>
                      <a:pt x="102" y="88"/>
                    </a:lnTo>
                    <a:lnTo>
                      <a:pt x="105" y="89"/>
                    </a:lnTo>
                    <a:lnTo>
                      <a:pt x="110" y="86"/>
                    </a:lnTo>
                    <a:lnTo>
                      <a:pt x="111" y="80"/>
                    </a:lnTo>
                    <a:lnTo>
                      <a:pt x="111" y="73"/>
                    </a:lnTo>
                    <a:lnTo>
                      <a:pt x="110" y="65"/>
                    </a:lnTo>
                    <a:lnTo>
                      <a:pt x="113" y="68"/>
                    </a:lnTo>
                    <a:lnTo>
                      <a:pt x="116" y="74"/>
                    </a:lnTo>
                    <a:lnTo>
                      <a:pt x="121" y="80"/>
                    </a:lnTo>
                    <a:lnTo>
                      <a:pt x="122" y="88"/>
                    </a:lnTo>
                    <a:lnTo>
                      <a:pt x="124" y="94"/>
                    </a:lnTo>
                    <a:lnTo>
                      <a:pt x="127" y="102"/>
                    </a:lnTo>
                    <a:lnTo>
                      <a:pt x="128" y="109"/>
                    </a:lnTo>
                    <a:lnTo>
                      <a:pt x="128" y="114"/>
                    </a:lnTo>
                    <a:lnTo>
                      <a:pt x="127" y="122"/>
                    </a:lnTo>
                    <a:lnTo>
                      <a:pt x="124" y="128"/>
                    </a:lnTo>
                    <a:lnTo>
                      <a:pt x="122" y="132"/>
                    </a:lnTo>
                    <a:lnTo>
                      <a:pt x="121" y="138"/>
                    </a:lnTo>
                    <a:lnTo>
                      <a:pt x="116" y="143"/>
                    </a:lnTo>
                    <a:lnTo>
                      <a:pt x="113" y="149"/>
                    </a:lnTo>
                    <a:lnTo>
                      <a:pt x="110" y="154"/>
                    </a:lnTo>
                    <a:lnTo>
                      <a:pt x="105" y="158"/>
                    </a:lnTo>
                    <a:lnTo>
                      <a:pt x="105" y="161"/>
                    </a:lnTo>
                    <a:lnTo>
                      <a:pt x="105" y="167"/>
                    </a:lnTo>
                    <a:lnTo>
                      <a:pt x="105" y="172"/>
                    </a:lnTo>
                    <a:lnTo>
                      <a:pt x="105" y="178"/>
                    </a:lnTo>
                    <a:lnTo>
                      <a:pt x="108" y="184"/>
                    </a:lnTo>
                    <a:lnTo>
                      <a:pt x="111" y="189"/>
                    </a:lnTo>
                    <a:lnTo>
                      <a:pt x="114" y="192"/>
                    </a:lnTo>
                    <a:lnTo>
                      <a:pt x="121" y="196"/>
                    </a:lnTo>
                    <a:lnTo>
                      <a:pt x="122" y="192"/>
                    </a:lnTo>
                    <a:lnTo>
                      <a:pt x="122" y="187"/>
                    </a:lnTo>
                    <a:lnTo>
                      <a:pt x="127" y="192"/>
                    </a:lnTo>
                    <a:lnTo>
                      <a:pt x="128" y="198"/>
                    </a:lnTo>
                    <a:lnTo>
                      <a:pt x="130" y="202"/>
                    </a:lnTo>
                    <a:lnTo>
                      <a:pt x="130" y="210"/>
                    </a:lnTo>
                    <a:lnTo>
                      <a:pt x="130" y="221"/>
                    </a:lnTo>
                    <a:lnTo>
                      <a:pt x="128" y="228"/>
                    </a:lnTo>
                    <a:lnTo>
                      <a:pt x="127" y="234"/>
                    </a:lnTo>
                    <a:lnTo>
                      <a:pt x="124" y="242"/>
                    </a:lnTo>
                    <a:lnTo>
                      <a:pt x="122" y="250"/>
                    </a:lnTo>
                    <a:lnTo>
                      <a:pt x="119" y="256"/>
                    </a:lnTo>
                    <a:lnTo>
                      <a:pt x="113" y="263"/>
                    </a:lnTo>
                    <a:lnTo>
                      <a:pt x="110" y="268"/>
                    </a:lnTo>
                    <a:lnTo>
                      <a:pt x="105" y="271"/>
                    </a:lnTo>
                    <a:lnTo>
                      <a:pt x="104" y="275"/>
                    </a:lnTo>
                    <a:lnTo>
                      <a:pt x="99" y="279"/>
                    </a:lnTo>
                    <a:lnTo>
                      <a:pt x="93" y="282"/>
                    </a:lnTo>
                    <a:lnTo>
                      <a:pt x="87" y="283"/>
                    </a:lnTo>
                    <a:lnTo>
                      <a:pt x="82" y="283"/>
                    </a:lnTo>
                    <a:lnTo>
                      <a:pt x="76" y="283"/>
                    </a:lnTo>
                    <a:lnTo>
                      <a:pt x="70" y="275"/>
                    </a:lnTo>
                    <a:lnTo>
                      <a:pt x="64" y="274"/>
                    </a:lnTo>
                    <a:lnTo>
                      <a:pt x="57" y="274"/>
                    </a:lnTo>
                    <a:lnTo>
                      <a:pt x="44" y="274"/>
                    </a:lnTo>
                    <a:lnTo>
                      <a:pt x="37" y="271"/>
                    </a:lnTo>
                    <a:lnTo>
                      <a:pt x="28" y="268"/>
                    </a:lnTo>
                    <a:close/>
                  </a:path>
                </a:pathLst>
              </a:custGeom>
              <a:solidFill>
                <a:srgbClr val="FFFF00"/>
              </a:solidFill>
              <a:ln w="9525">
                <a:noFill/>
                <a:round/>
                <a:headEnd/>
                <a:tailEnd/>
              </a:ln>
            </p:spPr>
            <p:txBody>
              <a:bodyPr/>
              <a:lstStyle/>
              <a:p>
                <a:endParaRPr lang="en-US"/>
              </a:p>
            </p:txBody>
          </p:sp>
          <p:sp>
            <p:nvSpPr>
              <p:cNvPr id="93330" name="Freeform 146"/>
              <p:cNvSpPr>
                <a:spLocks/>
              </p:cNvSpPr>
              <p:nvPr/>
            </p:nvSpPr>
            <p:spPr bwMode="auto">
              <a:xfrm>
                <a:off x="2935" y="2063"/>
                <a:ext cx="193" cy="235"/>
              </a:xfrm>
              <a:custGeom>
                <a:avLst/>
                <a:gdLst/>
                <a:ahLst/>
                <a:cxnLst>
                  <a:cxn ang="0">
                    <a:pos x="1" y="338"/>
                  </a:cxn>
                  <a:cxn ang="0">
                    <a:pos x="1" y="279"/>
                  </a:cxn>
                  <a:cxn ang="0">
                    <a:pos x="13" y="245"/>
                  </a:cxn>
                  <a:cxn ang="0">
                    <a:pos x="36" y="219"/>
                  </a:cxn>
                  <a:cxn ang="0">
                    <a:pos x="32" y="184"/>
                  </a:cxn>
                  <a:cxn ang="0">
                    <a:pos x="33" y="146"/>
                  </a:cxn>
                  <a:cxn ang="0">
                    <a:pos x="53" y="148"/>
                  </a:cxn>
                  <a:cxn ang="0">
                    <a:pos x="77" y="187"/>
                  </a:cxn>
                  <a:cxn ang="0">
                    <a:pos x="82" y="73"/>
                  </a:cxn>
                  <a:cxn ang="0">
                    <a:pos x="82" y="35"/>
                  </a:cxn>
                  <a:cxn ang="0">
                    <a:pos x="105" y="58"/>
                  </a:cxn>
                  <a:cxn ang="0">
                    <a:pos x="116" y="58"/>
                  </a:cxn>
                  <a:cxn ang="0">
                    <a:pos x="126" y="32"/>
                  </a:cxn>
                  <a:cxn ang="0">
                    <a:pos x="158" y="0"/>
                  </a:cxn>
                  <a:cxn ang="0">
                    <a:pos x="164" y="38"/>
                  </a:cxn>
                  <a:cxn ang="0">
                    <a:pos x="169" y="59"/>
                  </a:cxn>
                  <a:cxn ang="0">
                    <a:pos x="184" y="90"/>
                  </a:cxn>
                  <a:cxn ang="0">
                    <a:pos x="212" y="96"/>
                  </a:cxn>
                  <a:cxn ang="0">
                    <a:pos x="234" y="88"/>
                  </a:cxn>
                  <a:cxn ang="0">
                    <a:pos x="257" y="70"/>
                  </a:cxn>
                  <a:cxn ang="0">
                    <a:pos x="269" y="48"/>
                  </a:cxn>
                  <a:cxn ang="0">
                    <a:pos x="285" y="29"/>
                  </a:cxn>
                  <a:cxn ang="0">
                    <a:pos x="280" y="70"/>
                  </a:cxn>
                  <a:cxn ang="0">
                    <a:pos x="271" y="114"/>
                  </a:cxn>
                  <a:cxn ang="0">
                    <a:pos x="242" y="149"/>
                  </a:cxn>
                  <a:cxn ang="0">
                    <a:pos x="213" y="166"/>
                  </a:cxn>
                  <a:cxn ang="0">
                    <a:pos x="222" y="176"/>
                  </a:cxn>
                  <a:cxn ang="0">
                    <a:pos x="262" y="166"/>
                  </a:cxn>
                  <a:cxn ang="0">
                    <a:pos x="295" y="161"/>
                  </a:cxn>
                  <a:cxn ang="0">
                    <a:pos x="312" y="181"/>
                  </a:cxn>
                  <a:cxn ang="0">
                    <a:pos x="288" y="216"/>
                  </a:cxn>
                  <a:cxn ang="0">
                    <a:pos x="268" y="234"/>
                  </a:cxn>
                  <a:cxn ang="0">
                    <a:pos x="266" y="247"/>
                  </a:cxn>
                  <a:cxn ang="0">
                    <a:pos x="274" y="259"/>
                  </a:cxn>
                  <a:cxn ang="0">
                    <a:pos x="301" y="272"/>
                  </a:cxn>
                  <a:cxn ang="0">
                    <a:pos x="315" y="259"/>
                  </a:cxn>
                  <a:cxn ang="0">
                    <a:pos x="326" y="227"/>
                  </a:cxn>
                  <a:cxn ang="0">
                    <a:pos x="343" y="233"/>
                  </a:cxn>
                  <a:cxn ang="0">
                    <a:pos x="341" y="269"/>
                  </a:cxn>
                  <a:cxn ang="0">
                    <a:pos x="326" y="318"/>
                  </a:cxn>
                  <a:cxn ang="0">
                    <a:pos x="340" y="350"/>
                  </a:cxn>
                  <a:cxn ang="0">
                    <a:pos x="362" y="340"/>
                  </a:cxn>
                  <a:cxn ang="0">
                    <a:pos x="384" y="308"/>
                  </a:cxn>
                  <a:cxn ang="0">
                    <a:pos x="382" y="344"/>
                  </a:cxn>
                  <a:cxn ang="0">
                    <a:pos x="365" y="378"/>
                  </a:cxn>
                  <a:cxn ang="0">
                    <a:pos x="333" y="414"/>
                  </a:cxn>
                  <a:cxn ang="0">
                    <a:pos x="312" y="439"/>
                  </a:cxn>
                  <a:cxn ang="0">
                    <a:pos x="292" y="471"/>
                  </a:cxn>
                  <a:cxn ang="0">
                    <a:pos x="259" y="468"/>
                  </a:cxn>
                  <a:cxn ang="0">
                    <a:pos x="227" y="452"/>
                  </a:cxn>
                  <a:cxn ang="0">
                    <a:pos x="205" y="426"/>
                  </a:cxn>
                  <a:cxn ang="0">
                    <a:pos x="181" y="417"/>
                  </a:cxn>
                  <a:cxn ang="0">
                    <a:pos x="140" y="405"/>
                  </a:cxn>
                  <a:cxn ang="0">
                    <a:pos x="123" y="381"/>
                  </a:cxn>
                  <a:cxn ang="0">
                    <a:pos x="73" y="387"/>
                  </a:cxn>
                  <a:cxn ang="0">
                    <a:pos x="26" y="367"/>
                  </a:cxn>
                </a:cxnLst>
                <a:rect l="0" t="0" r="r" b="b"/>
                <a:pathLst>
                  <a:path w="385" h="471">
                    <a:moveTo>
                      <a:pt x="10" y="356"/>
                    </a:moveTo>
                    <a:lnTo>
                      <a:pt x="1" y="338"/>
                    </a:lnTo>
                    <a:lnTo>
                      <a:pt x="0" y="306"/>
                    </a:lnTo>
                    <a:lnTo>
                      <a:pt x="1" y="279"/>
                    </a:lnTo>
                    <a:lnTo>
                      <a:pt x="6" y="256"/>
                    </a:lnTo>
                    <a:lnTo>
                      <a:pt x="13" y="245"/>
                    </a:lnTo>
                    <a:lnTo>
                      <a:pt x="38" y="234"/>
                    </a:lnTo>
                    <a:lnTo>
                      <a:pt x="36" y="219"/>
                    </a:lnTo>
                    <a:lnTo>
                      <a:pt x="33" y="198"/>
                    </a:lnTo>
                    <a:lnTo>
                      <a:pt x="32" y="184"/>
                    </a:lnTo>
                    <a:lnTo>
                      <a:pt x="32" y="166"/>
                    </a:lnTo>
                    <a:lnTo>
                      <a:pt x="33" y="146"/>
                    </a:lnTo>
                    <a:lnTo>
                      <a:pt x="42" y="125"/>
                    </a:lnTo>
                    <a:lnTo>
                      <a:pt x="53" y="148"/>
                    </a:lnTo>
                    <a:lnTo>
                      <a:pt x="67" y="181"/>
                    </a:lnTo>
                    <a:lnTo>
                      <a:pt x="77" y="187"/>
                    </a:lnTo>
                    <a:lnTo>
                      <a:pt x="82" y="131"/>
                    </a:lnTo>
                    <a:lnTo>
                      <a:pt x="82" y="73"/>
                    </a:lnTo>
                    <a:lnTo>
                      <a:pt x="73" y="32"/>
                    </a:lnTo>
                    <a:lnTo>
                      <a:pt x="82" y="35"/>
                    </a:lnTo>
                    <a:lnTo>
                      <a:pt x="96" y="44"/>
                    </a:lnTo>
                    <a:lnTo>
                      <a:pt x="105" y="58"/>
                    </a:lnTo>
                    <a:lnTo>
                      <a:pt x="114" y="77"/>
                    </a:lnTo>
                    <a:lnTo>
                      <a:pt x="116" y="58"/>
                    </a:lnTo>
                    <a:lnTo>
                      <a:pt x="119" y="44"/>
                    </a:lnTo>
                    <a:lnTo>
                      <a:pt x="126" y="32"/>
                    </a:lnTo>
                    <a:lnTo>
                      <a:pt x="134" y="19"/>
                    </a:lnTo>
                    <a:lnTo>
                      <a:pt x="158" y="0"/>
                    </a:lnTo>
                    <a:lnTo>
                      <a:pt x="161" y="24"/>
                    </a:lnTo>
                    <a:lnTo>
                      <a:pt x="164" y="38"/>
                    </a:lnTo>
                    <a:lnTo>
                      <a:pt x="166" y="48"/>
                    </a:lnTo>
                    <a:lnTo>
                      <a:pt x="169" y="59"/>
                    </a:lnTo>
                    <a:lnTo>
                      <a:pt x="176" y="79"/>
                    </a:lnTo>
                    <a:lnTo>
                      <a:pt x="184" y="90"/>
                    </a:lnTo>
                    <a:lnTo>
                      <a:pt x="195" y="96"/>
                    </a:lnTo>
                    <a:lnTo>
                      <a:pt x="212" y="96"/>
                    </a:lnTo>
                    <a:lnTo>
                      <a:pt x="222" y="94"/>
                    </a:lnTo>
                    <a:lnTo>
                      <a:pt x="234" y="88"/>
                    </a:lnTo>
                    <a:lnTo>
                      <a:pt x="245" y="82"/>
                    </a:lnTo>
                    <a:lnTo>
                      <a:pt x="257" y="70"/>
                    </a:lnTo>
                    <a:lnTo>
                      <a:pt x="262" y="59"/>
                    </a:lnTo>
                    <a:lnTo>
                      <a:pt x="269" y="48"/>
                    </a:lnTo>
                    <a:lnTo>
                      <a:pt x="276" y="39"/>
                    </a:lnTo>
                    <a:lnTo>
                      <a:pt x="285" y="29"/>
                    </a:lnTo>
                    <a:lnTo>
                      <a:pt x="282" y="53"/>
                    </a:lnTo>
                    <a:lnTo>
                      <a:pt x="280" y="70"/>
                    </a:lnTo>
                    <a:lnTo>
                      <a:pt x="279" y="90"/>
                    </a:lnTo>
                    <a:lnTo>
                      <a:pt x="271" y="114"/>
                    </a:lnTo>
                    <a:lnTo>
                      <a:pt x="257" y="135"/>
                    </a:lnTo>
                    <a:lnTo>
                      <a:pt x="242" y="149"/>
                    </a:lnTo>
                    <a:lnTo>
                      <a:pt x="224" y="157"/>
                    </a:lnTo>
                    <a:lnTo>
                      <a:pt x="213" y="166"/>
                    </a:lnTo>
                    <a:lnTo>
                      <a:pt x="198" y="186"/>
                    </a:lnTo>
                    <a:lnTo>
                      <a:pt x="222" y="176"/>
                    </a:lnTo>
                    <a:lnTo>
                      <a:pt x="247" y="167"/>
                    </a:lnTo>
                    <a:lnTo>
                      <a:pt x="262" y="166"/>
                    </a:lnTo>
                    <a:lnTo>
                      <a:pt x="279" y="161"/>
                    </a:lnTo>
                    <a:lnTo>
                      <a:pt x="295" y="161"/>
                    </a:lnTo>
                    <a:lnTo>
                      <a:pt x="321" y="161"/>
                    </a:lnTo>
                    <a:lnTo>
                      <a:pt x="312" y="181"/>
                    </a:lnTo>
                    <a:lnTo>
                      <a:pt x="303" y="198"/>
                    </a:lnTo>
                    <a:lnTo>
                      <a:pt x="288" y="216"/>
                    </a:lnTo>
                    <a:lnTo>
                      <a:pt x="279" y="225"/>
                    </a:lnTo>
                    <a:lnTo>
                      <a:pt x="268" y="234"/>
                    </a:lnTo>
                    <a:lnTo>
                      <a:pt x="265" y="237"/>
                    </a:lnTo>
                    <a:lnTo>
                      <a:pt x="266" y="247"/>
                    </a:lnTo>
                    <a:lnTo>
                      <a:pt x="266" y="253"/>
                    </a:lnTo>
                    <a:lnTo>
                      <a:pt x="274" y="259"/>
                    </a:lnTo>
                    <a:lnTo>
                      <a:pt x="286" y="266"/>
                    </a:lnTo>
                    <a:lnTo>
                      <a:pt x="301" y="272"/>
                    </a:lnTo>
                    <a:lnTo>
                      <a:pt x="311" y="269"/>
                    </a:lnTo>
                    <a:lnTo>
                      <a:pt x="315" y="259"/>
                    </a:lnTo>
                    <a:lnTo>
                      <a:pt x="324" y="240"/>
                    </a:lnTo>
                    <a:lnTo>
                      <a:pt x="326" y="227"/>
                    </a:lnTo>
                    <a:lnTo>
                      <a:pt x="338" y="212"/>
                    </a:lnTo>
                    <a:lnTo>
                      <a:pt x="343" y="233"/>
                    </a:lnTo>
                    <a:lnTo>
                      <a:pt x="344" y="250"/>
                    </a:lnTo>
                    <a:lnTo>
                      <a:pt x="341" y="269"/>
                    </a:lnTo>
                    <a:lnTo>
                      <a:pt x="333" y="288"/>
                    </a:lnTo>
                    <a:lnTo>
                      <a:pt x="326" y="318"/>
                    </a:lnTo>
                    <a:lnTo>
                      <a:pt x="326" y="349"/>
                    </a:lnTo>
                    <a:lnTo>
                      <a:pt x="340" y="350"/>
                    </a:lnTo>
                    <a:lnTo>
                      <a:pt x="352" y="349"/>
                    </a:lnTo>
                    <a:lnTo>
                      <a:pt x="362" y="340"/>
                    </a:lnTo>
                    <a:lnTo>
                      <a:pt x="372" y="329"/>
                    </a:lnTo>
                    <a:lnTo>
                      <a:pt x="384" y="308"/>
                    </a:lnTo>
                    <a:lnTo>
                      <a:pt x="385" y="326"/>
                    </a:lnTo>
                    <a:lnTo>
                      <a:pt x="382" y="344"/>
                    </a:lnTo>
                    <a:lnTo>
                      <a:pt x="375" y="367"/>
                    </a:lnTo>
                    <a:lnTo>
                      <a:pt x="365" y="378"/>
                    </a:lnTo>
                    <a:lnTo>
                      <a:pt x="352" y="394"/>
                    </a:lnTo>
                    <a:lnTo>
                      <a:pt x="333" y="414"/>
                    </a:lnTo>
                    <a:lnTo>
                      <a:pt x="320" y="422"/>
                    </a:lnTo>
                    <a:lnTo>
                      <a:pt x="312" y="439"/>
                    </a:lnTo>
                    <a:lnTo>
                      <a:pt x="308" y="468"/>
                    </a:lnTo>
                    <a:lnTo>
                      <a:pt x="292" y="471"/>
                    </a:lnTo>
                    <a:lnTo>
                      <a:pt x="274" y="471"/>
                    </a:lnTo>
                    <a:lnTo>
                      <a:pt x="259" y="468"/>
                    </a:lnTo>
                    <a:lnTo>
                      <a:pt x="242" y="462"/>
                    </a:lnTo>
                    <a:lnTo>
                      <a:pt x="227" y="452"/>
                    </a:lnTo>
                    <a:lnTo>
                      <a:pt x="215" y="442"/>
                    </a:lnTo>
                    <a:lnTo>
                      <a:pt x="205" y="426"/>
                    </a:lnTo>
                    <a:lnTo>
                      <a:pt x="198" y="411"/>
                    </a:lnTo>
                    <a:lnTo>
                      <a:pt x="181" y="417"/>
                    </a:lnTo>
                    <a:lnTo>
                      <a:pt x="160" y="414"/>
                    </a:lnTo>
                    <a:lnTo>
                      <a:pt x="140" y="405"/>
                    </a:lnTo>
                    <a:lnTo>
                      <a:pt x="131" y="396"/>
                    </a:lnTo>
                    <a:lnTo>
                      <a:pt x="123" y="381"/>
                    </a:lnTo>
                    <a:lnTo>
                      <a:pt x="99" y="390"/>
                    </a:lnTo>
                    <a:lnTo>
                      <a:pt x="73" y="387"/>
                    </a:lnTo>
                    <a:lnTo>
                      <a:pt x="48" y="378"/>
                    </a:lnTo>
                    <a:lnTo>
                      <a:pt x="26" y="367"/>
                    </a:lnTo>
                    <a:lnTo>
                      <a:pt x="10" y="356"/>
                    </a:lnTo>
                    <a:close/>
                  </a:path>
                </a:pathLst>
              </a:custGeom>
              <a:solidFill>
                <a:srgbClr val="FF0000"/>
              </a:solidFill>
              <a:ln w="9525">
                <a:noFill/>
                <a:round/>
                <a:headEnd/>
                <a:tailEnd/>
              </a:ln>
            </p:spPr>
            <p:txBody>
              <a:bodyPr/>
              <a:lstStyle/>
              <a:p>
                <a:endParaRPr lang="en-US"/>
              </a:p>
            </p:txBody>
          </p:sp>
        </p:grpSp>
      </p:grpSp>
      <p:sp>
        <p:nvSpPr>
          <p:cNvPr id="93331" name="Line 147"/>
          <p:cNvSpPr>
            <a:spLocks noChangeShapeType="1"/>
          </p:cNvSpPr>
          <p:nvPr/>
        </p:nvSpPr>
        <p:spPr bwMode="auto">
          <a:xfrm>
            <a:off x="1524000" y="3124200"/>
            <a:ext cx="2209800" cy="0"/>
          </a:xfrm>
          <a:prstGeom prst="line">
            <a:avLst/>
          </a:prstGeom>
          <a:noFill/>
          <a:ln w="38100" cap="sq">
            <a:solidFill>
              <a:schemeClr val="tx1"/>
            </a:solidFill>
            <a:round/>
            <a:headEnd type="none" w="sm" len="sm"/>
            <a:tailEnd type="triangle" w="med" len="med"/>
          </a:ln>
          <a:effectLst/>
        </p:spPr>
        <p:txBody>
          <a:bodyPr wrap="none" anchor="ctr"/>
          <a:lstStyle/>
          <a:p>
            <a:endParaRPr lang="en-US"/>
          </a:p>
        </p:txBody>
      </p:sp>
      <p:sp>
        <p:nvSpPr>
          <p:cNvPr id="93332" name="Text Box 148"/>
          <p:cNvSpPr txBox="1">
            <a:spLocks noChangeArrowheads="1"/>
          </p:cNvSpPr>
          <p:nvPr/>
        </p:nvSpPr>
        <p:spPr bwMode="auto">
          <a:xfrm flipH="1">
            <a:off x="1524000" y="2590800"/>
            <a:ext cx="2133600" cy="369332"/>
          </a:xfrm>
          <a:prstGeom prst="rect">
            <a:avLst/>
          </a:prstGeom>
          <a:noFill/>
          <a:ln w="12700" cap="sq">
            <a:noFill/>
            <a:miter lim="800000"/>
            <a:headEnd type="none" w="sm" len="sm"/>
            <a:tailEnd type="none" w="sm" len="sm"/>
          </a:ln>
          <a:effectLst/>
        </p:spPr>
        <p:txBody>
          <a:bodyPr>
            <a:spAutoFit/>
          </a:bodyPr>
          <a:lstStyle/>
          <a:p>
            <a:pPr eaLnBrk="0" hangingPunct="0"/>
            <a:r>
              <a:rPr lang="en-GB" b="1" dirty="0">
                <a:solidFill>
                  <a:srgbClr val="002060"/>
                </a:solidFill>
              </a:rPr>
              <a:t>Wind direction</a:t>
            </a:r>
          </a:p>
        </p:txBody>
      </p:sp>
      <p:pic>
        <p:nvPicPr>
          <p:cNvPr id="93334" name="Picture 150" descr="C:\WINNT\Profiles\dhibbard\Desktop\Share\415side.JPG"/>
          <p:cNvPicPr>
            <a:picLocks noChangeAspect="1" noChangeArrowheads="1"/>
          </p:cNvPicPr>
          <p:nvPr/>
        </p:nvPicPr>
        <p:blipFill>
          <a:blip r:embed="rId4" cstate="print">
            <a:clrChange>
              <a:clrFrom>
                <a:srgbClr val="FFFFFF"/>
              </a:clrFrom>
              <a:clrTo>
                <a:srgbClr val="FFFFFF">
                  <a:alpha val="0"/>
                </a:srgbClr>
              </a:clrTo>
            </a:clrChange>
          </a:blip>
          <a:srcRect/>
          <a:stretch>
            <a:fillRect/>
          </a:stretch>
        </p:blipFill>
        <p:spPr bwMode="auto">
          <a:xfrm>
            <a:off x="5105400" y="3886200"/>
            <a:ext cx="1114425" cy="663575"/>
          </a:xfrm>
          <a:prstGeom prst="rect">
            <a:avLst/>
          </a:prstGeom>
          <a:noFill/>
        </p:spPr>
      </p:pic>
      <p:sp>
        <p:nvSpPr>
          <p:cNvPr id="93335" name="Text Box 151"/>
          <p:cNvSpPr txBox="1">
            <a:spLocks noChangeArrowheads="1"/>
          </p:cNvSpPr>
          <p:nvPr/>
        </p:nvSpPr>
        <p:spPr bwMode="auto">
          <a:xfrm>
            <a:off x="3607849" y="914400"/>
            <a:ext cx="2212465" cy="584775"/>
          </a:xfrm>
          <a:prstGeom prst="rect">
            <a:avLst/>
          </a:prstGeom>
          <a:noFill/>
          <a:ln w="12700" cap="sq">
            <a:noFill/>
            <a:miter lim="800000"/>
            <a:headEnd type="none" w="sm" len="sm"/>
            <a:tailEnd type="none" w="sm" len="sm"/>
          </a:ln>
          <a:effectLst/>
        </p:spPr>
        <p:txBody>
          <a:bodyPr wrap="none">
            <a:spAutoFit/>
          </a:bodyPr>
          <a:lstStyle/>
          <a:p>
            <a:pPr algn="ctr" eaLnBrk="0" hangingPunct="0"/>
            <a:r>
              <a:rPr lang="en-US" sz="3200" b="1" dirty="0">
                <a:solidFill>
                  <a:srgbClr val="002060"/>
                </a:solidFill>
              </a:rPr>
              <a:t>Concentric</a:t>
            </a:r>
          </a:p>
        </p:txBody>
      </p:sp>
    </p:spTree>
    <p:extLst>
      <p:ext uri="{BB962C8B-B14F-4D97-AF65-F5344CB8AC3E}">
        <p14:creationId xmlns:p14="http://schemas.microsoft.com/office/powerpoint/2010/main" val="527175763"/>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smtClean="0"/>
              <a:t>STAGGER OR GROUP FLIGHT</a:t>
            </a:r>
            <a:endParaRPr lang="en-US" b="1" dirty="0"/>
          </a:p>
        </p:txBody>
      </p:sp>
      <p:sp>
        <p:nvSpPr>
          <p:cNvPr id="3" name="Content Placeholder 2"/>
          <p:cNvSpPr>
            <a:spLocks noGrp="1"/>
          </p:cNvSpPr>
          <p:nvPr>
            <p:ph idx="1"/>
          </p:nvPr>
        </p:nvSpPr>
        <p:spPr/>
        <p:txBody>
          <a:bodyPr/>
          <a:lstStyle/>
          <a:p>
            <a:r>
              <a:rPr lang="en-US" dirty="0" smtClean="0"/>
              <a:t>ATGS will determine staggered or group flight as appropriate for each fire</a:t>
            </a:r>
          </a:p>
          <a:p>
            <a:r>
              <a:rPr lang="en-US" dirty="0" smtClean="0"/>
              <a:t>Staggered flight</a:t>
            </a:r>
          </a:p>
          <a:p>
            <a:pPr lvl="1"/>
            <a:r>
              <a:rPr lang="en-US" dirty="0" smtClean="0"/>
              <a:t>Short turnarounds</a:t>
            </a:r>
          </a:p>
          <a:p>
            <a:pPr lvl="1"/>
            <a:r>
              <a:rPr lang="en-US" dirty="0" smtClean="0"/>
              <a:t>Smaller scoop lakes</a:t>
            </a:r>
          </a:p>
          <a:p>
            <a:pPr lvl="1"/>
            <a:r>
              <a:rPr lang="en-US" dirty="0" smtClean="0"/>
              <a:t>Tactics may dictate</a:t>
            </a:r>
          </a:p>
          <a:p>
            <a:pPr lvl="2"/>
            <a:r>
              <a:rPr lang="en-US" dirty="0" smtClean="0"/>
              <a:t>Multiple targets</a:t>
            </a:r>
          </a:p>
          <a:p>
            <a:pPr lvl="2"/>
            <a:r>
              <a:rPr lang="en-US" dirty="0" smtClean="0"/>
              <a:t>Changing conditions</a:t>
            </a:r>
          </a:p>
          <a:p>
            <a:endParaRPr lang="en-US" dirty="0"/>
          </a:p>
        </p:txBody>
      </p:sp>
    </p:spTree>
    <p:extLst>
      <p:ext uri="{BB962C8B-B14F-4D97-AF65-F5344CB8AC3E}">
        <p14:creationId xmlns:p14="http://schemas.microsoft.com/office/powerpoint/2010/main" val="760534625"/>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smtClean="0"/>
              <a:t>STAGGER OR GROUP FLIGHT</a:t>
            </a:r>
            <a:endParaRPr lang="en-US" b="1" dirty="0"/>
          </a:p>
        </p:txBody>
      </p:sp>
      <p:sp>
        <p:nvSpPr>
          <p:cNvPr id="3" name="Content Placeholder 2"/>
          <p:cNvSpPr>
            <a:spLocks noGrp="1"/>
          </p:cNvSpPr>
          <p:nvPr>
            <p:ph idx="1"/>
          </p:nvPr>
        </p:nvSpPr>
        <p:spPr/>
        <p:txBody>
          <a:bodyPr>
            <a:normAutofit/>
          </a:bodyPr>
          <a:lstStyle/>
          <a:p>
            <a:r>
              <a:rPr lang="en-US" dirty="0" smtClean="0"/>
              <a:t>Group flight</a:t>
            </a:r>
          </a:p>
          <a:p>
            <a:pPr lvl="1"/>
            <a:r>
              <a:rPr lang="en-US" dirty="0" smtClean="0"/>
              <a:t>Adequate size scoop lake</a:t>
            </a:r>
          </a:p>
          <a:p>
            <a:pPr lvl="1"/>
            <a:r>
              <a:rPr lang="en-US" dirty="0" smtClean="0"/>
              <a:t>Working closely with ground suppression</a:t>
            </a:r>
            <a:endParaRPr lang="en-US" dirty="0"/>
          </a:p>
          <a:p>
            <a:pPr lvl="1"/>
            <a:r>
              <a:rPr lang="en-US" dirty="0" smtClean="0"/>
              <a:t>Approximate half mile separation recommended</a:t>
            </a:r>
          </a:p>
          <a:p>
            <a:pPr marL="457200" lvl="1" indent="0">
              <a:buNone/>
            </a:pPr>
            <a:r>
              <a:rPr lang="en-US" dirty="0" smtClean="0"/>
              <a:t>    or approximately 15 seconds between drops</a:t>
            </a:r>
          </a:p>
          <a:p>
            <a:pPr lvl="1"/>
            <a:r>
              <a:rPr lang="en-US" dirty="0" smtClean="0"/>
              <a:t>Adequate spacing is required to evaluate drops and make adjustments for subsequent drops to maximize effectiveness</a:t>
            </a:r>
          </a:p>
          <a:p>
            <a:pPr marL="457200" lvl="1" indent="0">
              <a:buNone/>
            </a:pPr>
            <a:r>
              <a:rPr lang="en-US" dirty="0" smtClean="0">
                <a:solidFill>
                  <a:srgbClr val="0070C0"/>
                </a:solidFill>
              </a:rPr>
              <a:t>MNDNR doesn’t support formation flight</a:t>
            </a:r>
          </a:p>
        </p:txBody>
      </p:sp>
      <p:pic>
        <p:nvPicPr>
          <p:cNvPr id="31846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92203" y="5181600"/>
            <a:ext cx="2133600" cy="1600200"/>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9" name="Straight Connector 8"/>
          <p:cNvCxnSpPr/>
          <p:nvPr/>
        </p:nvCxnSpPr>
        <p:spPr>
          <a:xfrm>
            <a:off x="6894394" y="5181600"/>
            <a:ext cx="2133600" cy="160020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99617027"/>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smtClean="0"/>
              <a:t>CIRCUIT DISCIPLINE</a:t>
            </a:r>
            <a:endParaRPr lang="en-US" b="1" dirty="0"/>
          </a:p>
        </p:txBody>
      </p:sp>
      <p:sp>
        <p:nvSpPr>
          <p:cNvPr id="3" name="Content Placeholder 2"/>
          <p:cNvSpPr>
            <a:spLocks noGrp="1"/>
          </p:cNvSpPr>
          <p:nvPr>
            <p:ph idx="1"/>
          </p:nvPr>
        </p:nvSpPr>
        <p:spPr/>
        <p:txBody>
          <a:bodyPr/>
          <a:lstStyle/>
          <a:p>
            <a:pPr algn="ctr"/>
            <a:r>
              <a:rPr lang="en-US" b="1" dirty="0" smtClean="0"/>
              <a:t>EXPECTATIONS</a:t>
            </a:r>
          </a:p>
          <a:p>
            <a:r>
              <a:rPr lang="en-US" dirty="0" smtClean="0"/>
              <a:t>Scooper pilots will “call up” from the lake on every scoop</a:t>
            </a:r>
          </a:p>
          <a:p>
            <a:r>
              <a:rPr lang="en-US" dirty="0" smtClean="0"/>
              <a:t>Scooper pilots will contact the ATGS at a checkpoint if established on long turns</a:t>
            </a:r>
          </a:p>
          <a:p>
            <a:r>
              <a:rPr lang="en-US" dirty="0" smtClean="0"/>
              <a:t>Freelancing will not be tolerated. All deviations from the established circuit flight pattern must be communicated/pre-approved</a:t>
            </a:r>
            <a:endParaRPr lang="en-US" dirty="0"/>
          </a:p>
        </p:txBody>
      </p:sp>
    </p:spTree>
    <p:extLst>
      <p:ext uri="{BB962C8B-B14F-4D97-AF65-F5344CB8AC3E}">
        <p14:creationId xmlns:p14="http://schemas.microsoft.com/office/powerpoint/2010/main" val="2929865555"/>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4000" b="1" dirty="0" smtClean="0"/>
              <a:t>FACTORS AFFECTING CIRCUIT CHARACTERISTICS</a:t>
            </a:r>
            <a:endParaRPr lang="en-US" sz="4000" b="1" dirty="0"/>
          </a:p>
        </p:txBody>
      </p:sp>
      <p:sp>
        <p:nvSpPr>
          <p:cNvPr id="3" name="Content Placeholder 2"/>
          <p:cNvSpPr>
            <a:spLocks noGrp="1"/>
          </p:cNvSpPr>
          <p:nvPr>
            <p:ph idx="1"/>
          </p:nvPr>
        </p:nvSpPr>
        <p:spPr/>
        <p:txBody>
          <a:bodyPr>
            <a:normAutofit lnSpcReduction="10000"/>
          </a:bodyPr>
          <a:lstStyle/>
          <a:p>
            <a:r>
              <a:rPr lang="en-US" dirty="0" smtClean="0"/>
              <a:t>Wind direction change</a:t>
            </a:r>
            <a:endParaRPr lang="en-US" dirty="0"/>
          </a:p>
          <a:p>
            <a:r>
              <a:rPr lang="en-US" dirty="0" smtClean="0"/>
              <a:t>Change of scoop heading on same lake</a:t>
            </a:r>
          </a:p>
          <a:p>
            <a:r>
              <a:rPr lang="en-US" dirty="0"/>
              <a:t>Change to new </a:t>
            </a:r>
            <a:r>
              <a:rPr lang="en-US" dirty="0" smtClean="0"/>
              <a:t>lake</a:t>
            </a:r>
          </a:p>
          <a:p>
            <a:r>
              <a:rPr lang="en-US" dirty="0" smtClean="0"/>
              <a:t>Fire behavior change resulting in possible tactics change and new target(s)</a:t>
            </a:r>
          </a:p>
          <a:p>
            <a:r>
              <a:rPr lang="en-US" dirty="0" smtClean="0"/>
              <a:t>Pilot skill level</a:t>
            </a:r>
          </a:p>
          <a:p>
            <a:r>
              <a:rPr lang="en-US" dirty="0" smtClean="0"/>
              <a:t>415 vs. </a:t>
            </a:r>
            <a:r>
              <a:rPr lang="en-US" dirty="0" err="1" smtClean="0"/>
              <a:t>FireBoss</a:t>
            </a:r>
            <a:endParaRPr lang="en-US" dirty="0" smtClean="0"/>
          </a:p>
          <a:p>
            <a:r>
              <a:rPr lang="en-US" dirty="0" smtClean="0"/>
              <a:t>Invasive Species</a:t>
            </a:r>
          </a:p>
          <a:p>
            <a:endParaRPr lang="en-US" b="1" dirty="0" smtClean="0">
              <a:solidFill>
                <a:srgbClr val="002060"/>
              </a:solidFill>
            </a:endParaRPr>
          </a:p>
          <a:p>
            <a:endParaRPr lang="en-US" b="1" dirty="0">
              <a:solidFill>
                <a:srgbClr val="002060"/>
              </a:solidFill>
            </a:endParaRPr>
          </a:p>
          <a:p>
            <a:endParaRPr lang="en-US" b="1" dirty="0">
              <a:solidFill>
                <a:srgbClr val="002060"/>
              </a:solidFill>
            </a:endParaRPr>
          </a:p>
        </p:txBody>
      </p:sp>
    </p:spTree>
    <p:extLst>
      <p:ext uri="{BB962C8B-B14F-4D97-AF65-F5344CB8AC3E}">
        <p14:creationId xmlns:p14="http://schemas.microsoft.com/office/powerpoint/2010/main" val="4240122270"/>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b="1" dirty="0" smtClean="0"/>
              <a:t>UAS (DRONE) INTRUSION</a:t>
            </a:r>
            <a:endParaRPr lang="en-US" b="1" dirty="0"/>
          </a:p>
        </p:txBody>
      </p:sp>
      <p:sp>
        <p:nvSpPr>
          <p:cNvPr id="4" name="Content Placeholder 3"/>
          <p:cNvSpPr>
            <a:spLocks noGrp="1"/>
          </p:cNvSpPr>
          <p:nvPr>
            <p:ph idx="1"/>
          </p:nvPr>
        </p:nvSpPr>
        <p:spPr/>
        <p:txBody>
          <a:bodyPr>
            <a:normAutofit fontScale="92500"/>
          </a:bodyPr>
          <a:lstStyle/>
          <a:p>
            <a:pPr algn="ctr"/>
            <a:r>
              <a:rPr lang="en-US" b="1" dirty="0" smtClean="0"/>
              <a:t>REPORTED UAS INTRUSION PROTOCOLS</a:t>
            </a:r>
          </a:p>
          <a:p>
            <a:r>
              <a:rPr lang="en-US" dirty="0" smtClean="0"/>
              <a:t>Incident aircraft will immediately disengage</a:t>
            </a:r>
          </a:p>
          <a:p>
            <a:r>
              <a:rPr lang="en-US" dirty="0" smtClean="0"/>
              <a:t>ATGS will coordinate disengagement</a:t>
            </a:r>
            <a:endParaRPr lang="en-US" sz="2600" dirty="0" smtClean="0"/>
          </a:p>
          <a:p>
            <a:pPr lvl="1"/>
            <a:r>
              <a:rPr lang="en-US" dirty="0" smtClean="0"/>
              <a:t>Designate and assign aircraft to holding areas and flight altitudes or return to base or nearest airport</a:t>
            </a:r>
          </a:p>
          <a:p>
            <a:pPr lvl="1"/>
            <a:r>
              <a:rPr lang="en-US" dirty="0" smtClean="0"/>
              <a:t>Assess/manage tanker fuel situation</a:t>
            </a:r>
          </a:p>
          <a:p>
            <a:r>
              <a:rPr lang="en-US" dirty="0" smtClean="0"/>
              <a:t>Remain disengaged until reported all clear</a:t>
            </a:r>
          </a:p>
          <a:p>
            <a:r>
              <a:rPr lang="en-US" dirty="0" smtClean="0"/>
              <a:t>ATGS will coordinate re-engagement when safe</a:t>
            </a:r>
          </a:p>
          <a:p>
            <a:endParaRPr lang="en-US" dirty="0"/>
          </a:p>
        </p:txBody>
      </p:sp>
    </p:spTree>
    <p:extLst>
      <p:ext uri="{BB962C8B-B14F-4D97-AF65-F5344CB8AC3E}">
        <p14:creationId xmlns:p14="http://schemas.microsoft.com/office/powerpoint/2010/main" val="2056928293"/>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7650" name="Rectangle 2"/>
          <p:cNvSpPr>
            <a:spLocks noGrp="1" noChangeArrowheads="1"/>
          </p:cNvSpPr>
          <p:nvPr>
            <p:ph type="title"/>
          </p:nvPr>
        </p:nvSpPr>
        <p:spPr>
          <a:xfrm>
            <a:off x="228600" y="0"/>
            <a:ext cx="8686800" cy="1219200"/>
          </a:xfrm>
        </p:spPr>
        <p:txBody>
          <a:bodyPr/>
          <a:lstStyle/>
          <a:p>
            <a:pPr eaLnBrk="1" hangingPunct="1">
              <a:defRPr/>
            </a:pPr>
            <a:r>
              <a:rPr lang="en-US" b="1" dirty="0" smtClean="0">
                <a:effectLst>
                  <a:outerShdw blurRad="38100" dist="38100" dir="2700000" algn="tl">
                    <a:srgbClr val="FFFFFF"/>
                  </a:outerShdw>
                </a:effectLst>
              </a:rPr>
              <a:t>Debriefings</a:t>
            </a:r>
            <a:endParaRPr lang="en-US" sz="3600" b="1" i="1" dirty="0" smtClean="0">
              <a:effectLst>
                <a:outerShdw blurRad="38100" dist="38100" dir="2700000" algn="tl">
                  <a:srgbClr val="FFFFFF"/>
                </a:outerShdw>
              </a:effectLst>
            </a:endParaRPr>
          </a:p>
        </p:txBody>
      </p:sp>
      <p:sp>
        <p:nvSpPr>
          <p:cNvPr id="9" name="TextBox 6"/>
          <p:cNvSpPr txBox="1">
            <a:spLocks noChangeArrowheads="1"/>
          </p:cNvSpPr>
          <p:nvPr/>
        </p:nvSpPr>
        <p:spPr bwMode="auto">
          <a:xfrm>
            <a:off x="914400" y="1600200"/>
            <a:ext cx="7239000" cy="892552"/>
          </a:xfrm>
          <a:prstGeom prst="rect">
            <a:avLst/>
          </a:prstGeom>
          <a:noFill/>
          <a:ln w="9525">
            <a:noFill/>
            <a:miter lim="800000"/>
            <a:headEnd/>
            <a:tailEnd/>
          </a:ln>
        </p:spPr>
        <p:txBody>
          <a:bodyPr wrap="square">
            <a:spAutoFit/>
          </a:bodyPr>
          <a:lstStyle/>
          <a:p>
            <a:pPr>
              <a:defRPr/>
            </a:pPr>
            <a:r>
              <a:rPr lang="en-US" sz="2600" dirty="0" smtClean="0"/>
              <a:t>Will </a:t>
            </a:r>
            <a:r>
              <a:rPr lang="en-US" sz="2600" dirty="0" smtClean="0">
                <a:latin typeface="+mn-lt"/>
              </a:rPr>
              <a:t>be done by the ATGS after every fire as soon as practical.</a:t>
            </a:r>
            <a:endParaRPr lang="en-US" sz="2600" dirty="0">
              <a:latin typeface="+mn-lt"/>
            </a:endParaRPr>
          </a:p>
        </p:txBody>
      </p:sp>
      <p:sp>
        <p:nvSpPr>
          <p:cNvPr id="6" name="TextBox 6"/>
          <p:cNvSpPr txBox="1">
            <a:spLocks noChangeArrowheads="1"/>
          </p:cNvSpPr>
          <p:nvPr/>
        </p:nvSpPr>
        <p:spPr bwMode="auto">
          <a:xfrm>
            <a:off x="914400" y="2971800"/>
            <a:ext cx="3429000" cy="1292662"/>
          </a:xfrm>
          <a:prstGeom prst="rect">
            <a:avLst/>
          </a:prstGeom>
          <a:noFill/>
          <a:ln w="9525">
            <a:noFill/>
            <a:miter lim="800000"/>
            <a:headEnd/>
            <a:tailEnd/>
          </a:ln>
        </p:spPr>
        <p:txBody>
          <a:bodyPr wrap="square">
            <a:spAutoFit/>
          </a:bodyPr>
          <a:lstStyle/>
          <a:p>
            <a:pPr>
              <a:defRPr/>
            </a:pPr>
            <a:r>
              <a:rPr lang="en-US" sz="2600" dirty="0" smtClean="0">
                <a:latin typeface="+mn-lt"/>
              </a:rPr>
              <a:t>Expected to attend and </a:t>
            </a:r>
            <a:r>
              <a:rPr lang="en-US" sz="2600" u="sng" dirty="0" smtClean="0">
                <a:latin typeface="+mn-lt"/>
              </a:rPr>
              <a:t>encouraged</a:t>
            </a:r>
            <a:r>
              <a:rPr lang="en-US" sz="2600" dirty="0" smtClean="0">
                <a:latin typeface="+mn-lt"/>
              </a:rPr>
              <a:t> to give candid observations.</a:t>
            </a:r>
          </a:p>
        </p:txBody>
      </p:sp>
      <p:sp>
        <p:nvSpPr>
          <p:cNvPr id="8" name="TextBox 6"/>
          <p:cNvSpPr txBox="1">
            <a:spLocks noChangeArrowheads="1"/>
          </p:cNvSpPr>
          <p:nvPr/>
        </p:nvSpPr>
        <p:spPr bwMode="auto">
          <a:xfrm>
            <a:off x="914400" y="4648200"/>
            <a:ext cx="3429000" cy="892552"/>
          </a:xfrm>
          <a:prstGeom prst="rect">
            <a:avLst/>
          </a:prstGeom>
          <a:noFill/>
          <a:ln w="9525">
            <a:noFill/>
            <a:miter lim="800000"/>
            <a:headEnd/>
            <a:tailEnd/>
          </a:ln>
        </p:spPr>
        <p:txBody>
          <a:bodyPr wrap="square">
            <a:spAutoFit/>
          </a:bodyPr>
          <a:lstStyle/>
          <a:p>
            <a:pPr>
              <a:defRPr/>
            </a:pPr>
            <a:r>
              <a:rPr lang="en-US" sz="2600" dirty="0" smtClean="0">
                <a:latin typeface="+mn-lt"/>
              </a:rPr>
              <a:t>Could be by phone if not based with ATGS.</a:t>
            </a:r>
          </a:p>
        </p:txBody>
      </p:sp>
      <p:pic>
        <p:nvPicPr>
          <p:cNvPr id="10" name="Picture 9" descr="DSC00194.JPG"/>
          <p:cNvPicPr>
            <a:picLocks noChangeAspect="1"/>
          </p:cNvPicPr>
          <p:nvPr/>
        </p:nvPicPr>
        <p:blipFill>
          <a:blip r:embed="rId3" cstate="print"/>
          <a:srcRect r="5114" b="9091"/>
          <a:stretch>
            <a:fillRect/>
          </a:stretch>
        </p:blipFill>
        <p:spPr>
          <a:xfrm>
            <a:off x="4648200" y="2667000"/>
            <a:ext cx="4241800" cy="3048000"/>
          </a:xfrm>
          <a:prstGeom prst="rect">
            <a:avLst/>
          </a:prstGeom>
          <a:ln>
            <a:noFill/>
          </a:ln>
          <a:effectLst>
            <a:outerShdw blurRad="292100" dist="139700" dir="2700000" algn="tl" rotWithShape="0">
              <a:srgbClr val="333333">
                <a:alpha val="65000"/>
              </a:srgbClr>
            </a:outerShdw>
          </a:effectLst>
        </p:spPr>
      </p:pic>
    </p:spTree>
  </p:cSld>
  <p:clrMapOvr>
    <a:masterClrMapping/>
  </p:clrMapOvr>
  <p:transition/>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b="1" dirty="0" smtClean="0">
                <a:effectLst>
                  <a:outerShdw blurRad="38100" dist="38100" dir="2700000" algn="tl">
                    <a:srgbClr val="FFFFFF"/>
                  </a:outerShdw>
                </a:effectLst>
              </a:rPr>
              <a:t>SAFETY</a:t>
            </a:r>
            <a:endParaRPr lang="en-US" dirty="0"/>
          </a:p>
        </p:txBody>
      </p:sp>
      <p:pic>
        <p:nvPicPr>
          <p:cNvPr id="6" name="Content Placeholder 5"/>
          <p:cNvPicPr>
            <a:picLocks noGrp="1" noChangeAspect="1"/>
          </p:cNvPicPr>
          <p:nvPr>
            <p:ph sz="half" idx="1"/>
          </p:nvPr>
        </p:nvPicPr>
        <p:blipFill>
          <a:blip r:embed="rId2">
            <a:extLst>
              <a:ext uri="{28A0092B-C50C-407E-A947-70E740481C1C}">
                <a14:useLocalDpi xmlns:a14="http://schemas.microsoft.com/office/drawing/2010/main" val="0"/>
              </a:ext>
            </a:extLst>
          </a:blip>
          <a:stretch>
            <a:fillRect/>
          </a:stretch>
        </p:blipFill>
        <p:spPr>
          <a:xfrm>
            <a:off x="537651" y="1600200"/>
            <a:ext cx="3877697" cy="4525963"/>
          </a:xfrm>
          <a:prstGeom prst="rect">
            <a:avLst/>
          </a:prstGeom>
          <a:effectLst>
            <a:softEdge rad="0"/>
          </a:effectLst>
        </p:spPr>
      </p:pic>
      <p:sp>
        <p:nvSpPr>
          <p:cNvPr id="7" name="Content Placeholder 6"/>
          <p:cNvSpPr>
            <a:spLocks noGrp="1"/>
          </p:cNvSpPr>
          <p:nvPr>
            <p:ph sz="half" idx="2"/>
          </p:nvPr>
        </p:nvSpPr>
        <p:spPr/>
        <p:txBody>
          <a:bodyPr>
            <a:normAutofit/>
          </a:bodyPr>
          <a:lstStyle/>
          <a:p>
            <a:r>
              <a:rPr lang="en-US" sz="1800" dirty="0" smtClean="0"/>
              <a:t>Safety is a priority in the MNDNR Aviation Program. </a:t>
            </a:r>
          </a:p>
          <a:p>
            <a:r>
              <a:rPr lang="en-US" sz="1800" dirty="0" smtClean="0"/>
              <a:t>Identifying potential safety issues is encouraged.</a:t>
            </a:r>
          </a:p>
          <a:p>
            <a:r>
              <a:rPr lang="en-US" sz="1800" dirty="0" smtClean="0"/>
              <a:t>Reporting safety related and/or mechanical occurrences is supported and respected.</a:t>
            </a:r>
          </a:p>
          <a:p>
            <a:r>
              <a:rPr lang="en-US" sz="1800" dirty="0" smtClean="0"/>
              <a:t>Our safety program is supportive and not punitive.</a:t>
            </a:r>
          </a:p>
          <a:p>
            <a:endParaRPr lang="en-US" sz="1800" dirty="0"/>
          </a:p>
          <a:p>
            <a:r>
              <a:rPr lang="en-US" sz="2400" b="1" dirty="0" smtClean="0"/>
              <a:t>IF YOU SEE SOMETHING, </a:t>
            </a:r>
          </a:p>
          <a:p>
            <a:r>
              <a:rPr lang="en-US" sz="2400" b="1" dirty="0" smtClean="0"/>
              <a:t>      SAY SOMETHING!</a:t>
            </a:r>
          </a:p>
          <a:p>
            <a:pPr marL="0" indent="0">
              <a:buNone/>
            </a:pPr>
            <a:endParaRPr lang="en-US" sz="1800" dirty="0" smtClean="0"/>
          </a:p>
          <a:p>
            <a:endParaRPr lang="en-US" sz="1800" dirty="0"/>
          </a:p>
        </p:txBody>
      </p:sp>
    </p:spTree>
    <p:extLst>
      <p:ext uri="{BB962C8B-B14F-4D97-AF65-F5344CB8AC3E}">
        <p14:creationId xmlns:p14="http://schemas.microsoft.com/office/powerpoint/2010/main" val="3395665815"/>
      </p:ext>
    </p:extLst>
  </p:cSld>
  <p:clrMapOvr>
    <a:masterClrMapping/>
  </p:clrMapOvr>
  <p:timing>
    <p:tnLst>
      <p:par>
        <p:cTn id="1" dur="indefinite" restart="never" nodeType="tmRoot"/>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9836</TotalTime>
  <Words>2323</Words>
  <Application>Microsoft Office PowerPoint</Application>
  <PresentationFormat>On-screen Show (4:3)</PresentationFormat>
  <Paragraphs>457</Paragraphs>
  <Slides>66</Slides>
  <Notes>38</Notes>
  <HiddenSlides>0</HiddenSlides>
  <MMClips>0</MMClips>
  <ScaleCrop>false</ScaleCrop>
  <HeadingPairs>
    <vt:vector size="6" baseType="variant">
      <vt:variant>
        <vt:lpstr>Fonts Used</vt:lpstr>
      </vt:variant>
      <vt:variant>
        <vt:i4>3</vt:i4>
      </vt:variant>
      <vt:variant>
        <vt:lpstr>Theme</vt:lpstr>
      </vt:variant>
      <vt:variant>
        <vt:i4>1</vt:i4>
      </vt:variant>
      <vt:variant>
        <vt:lpstr>Slide Titles</vt:lpstr>
      </vt:variant>
      <vt:variant>
        <vt:i4>66</vt:i4>
      </vt:variant>
    </vt:vector>
  </HeadingPairs>
  <TitlesOfParts>
    <vt:vector size="70" baseType="lpstr">
      <vt:lpstr>Arial</vt:lpstr>
      <vt:lpstr>Calibri</vt:lpstr>
      <vt:lpstr>Times New Roman</vt:lpstr>
      <vt:lpstr>Office Theme</vt:lpstr>
      <vt:lpstr>MNDNR ATGS INBRIEF</vt:lpstr>
      <vt:lpstr>PowerPoint Presentation</vt:lpstr>
      <vt:lpstr>PowerPoint Presentation</vt:lpstr>
      <vt:lpstr>MIFC – MNICS AGENCIES</vt:lpstr>
      <vt:lpstr>MNDNR Divisions</vt:lpstr>
      <vt:lpstr>MN DNR Forestry  Air Operations</vt:lpstr>
      <vt:lpstr>MN DNR Forestry Areas</vt:lpstr>
      <vt:lpstr>Federal Agencies </vt:lpstr>
      <vt:lpstr>Tankerbases</vt:lpstr>
      <vt:lpstr>Helibases</vt:lpstr>
      <vt:lpstr>PowerPoint Presentation</vt:lpstr>
      <vt:lpstr>Ops</vt:lpstr>
      <vt:lpstr>State Contract Duty Day </vt:lpstr>
      <vt:lpstr>Briefings</vt:lpstr>
      <vt:lpstr>PowerPoint Presentation</vt:lpstr>
      <vt:lpstr>PowerPoint Presentation</vt:lpstr>
      <vt:lpstr>Dispatch Procedures</vt:lpstr>
      <vt:lpstr>Detection Aircraft</vt:lpstr>
      <vt:lpstr>Paper Dispatch</vt:lpstr>
      <vt:lpstr>PowerPoint Presentation</vt:lpstr>
      <vt:lpstr>Ramp Procedures</vt:lpstr>
      <vt:lpstr>Flight Following</vt:lpstr>
      <vt:lpstr>PowerPoint Presentation</vt:lpstr>
      <vt:lpstr>Call Signs</vt:lpstr>
      <vt:lpstr>Retardant/FireIce</vt:lpstr>
      <vt:lpstr>Retardant/FireIce</vt:lpstr>
      <vt:lpstr>Pay’s Aerial Mixing System</vt:lpstr>
      <vt:lpstr>FireBoss-Blazetamer</vt:lpstr>
      <vt:lpstr>JETTISON AREAS</vt:lpstr>
      <vt:lpstr>COMMUNICATIONS PLANS</vt:lpstr>
      <vt:lpstr>PowerPoint Presentation</vt:lpstr>
      <vt:lpstr>PowerPoint Presentation</vt:lpstr>
      <vt:lpstr>INFESTED WATERS PLAN / MITIGATION</vt:lpstr>
      <vt:lpstr>Invasive Species</vt:lpstr>
      <vt:lpstr>Common Animals and Plants </vt:lpstr>
      <vt:lpstr>Infested Waters Procedure</vt:lpstr>
      <vt:lpstr>Infested Lakes</vt:lpstr>
      <vt:lpstr>SPECIAL USE AIRSPACE Airspace Considerations</vt:lpstr>
      <vt:lpstr>Prohibited Areas Boundary Waters Canoe Area (BWCA)</vt:lpstr>
      <vt:lpstr>Restricted Area Camp Ripley</vt:lpstr>
      <vt:lpstr>Beaver MOA</vt:lpstr>
      <vt:lpstr>Snoopy West / East MOA</vt:lpstr>
      <vt:lpstr>MTRs</vt:lpstr>
      <vt:lpstr>PowerPoint Presentation</vt:lpstr>
      <vt:lpstr>BORDER OPS</vt:lpstr>
      <vt:lpstr>US / Canadian Border</vt:lpstr>
      <vt:lpstr>Pilot’s Responsibilities</vt:lpstr>
      <vt:lpstr>PowerPoint Presentation</vt:lpstr>
      <vt:lpstr>Coordination w/ Ground</vt:lpstr>
      <vt:lpstr>PowerPoint Presentation</vt:lpstr>
      <vt:lpstr>Drop Area Clearances</vt:lpstr>
      <vt:lpstr>CIRCUIT DISCIPLINE</vt:lpstr>
      <vt:lpstr>FIVE CHARACTERISTICS OF A QUALITY CIRCUIT</vt:lpstr>
      <vt:lpstr>SINGLE CIRCUITS</vt:lpstr>
      <vt:lpstr>CIRCUIT TYPES</vt:lpstr>
      <vt:lpstr>SINGLE CIRCUITS</vt:lpstr>
      <vt:lpstr>MULTIPLE CIRCUITS</vt:lpstr>
      <vt:lpstr>MULTIPLE CIRCUITS</vt:lpstr>
      <vt:lpstr>MULTIPLE CIRCUITS</vt:lpstr>
      <vt:lpstr>STAGGER OR GROUP FLIGHT</vt:lpstr>
      <vt:lpstr>STAGGER OR GROUP FLIGHT</vt:lpstr>
      <vt:lpstr>CIRCUIT DISCIPLINE</vt:lpstr>
      <vt:lpstr>FACTORS AFFECTING CIRCUIT CHARACTERISTICS</vt:lpstr>
      <vt:lpstr>UAS (DRONE) INTRUSION</vt:lpstr>
      <vt:lpstr>Debriefings</vt:lpstr>
      <vt:lpstr>SAFETY</vt:lpstr>
    </vt:vector>
  </TitlesOfParts>
  <Company>MN Dept Of Natural Resources</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HELICOPTER  INBRIEF 2011</dc:title>
  <dc:creator>mifcairdesk DNR</dc:creator>
  <cp:lastModifiedBy>Dan Carroll</cp:lastModifiedBy>
  <cp:revision>413</cp:revision>
  <dcterms:created xsi:type="dcterms:W3CDTF">2010-09-01T14:58:19Z</dcterms:created>
  <dcterms:modified xsi:type="dcterms:W3CDTF">2017-04-06T19:47:10Z</dcterms:modified>
</cp:coreProperties>
</file>